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9"/>
  </p:notesMasterIdLst>
  <p:sldIdLst>
    <p:sldId id="268" r:id="rId2"/>
    <p:sldId id="300" r:id="rId3"/>
    <p:sldId id="303" r:id="rId4"/>
    <p:sldId id="304" r:id="rId5"/>
    <p:sldId id="318" r:id="rId6"/>
    <p:sldId id="310" r:id="rId7"/>
    <p:sldId id="305" r:id="rId8"/>
    <p:sldId id="307" r:id="rId9"/>
    <p:sldId id="311" r:id="rId10"/>
    <p:sldId id="312" r:id="rId11"/>
    <p:sldId id="315" r:id="rId12"/>
    <p:sldId id="316" r:id="rId13"/>
    <p:sldId id="317" r:id="rId14"/>
    <p:sldId id="271" r:id="rId15"/>
    <p:sldId id="272" r:id="rId16"/>
    <p:sldId id="273" r:id="rId17"/>
    <p:sldId id="274" r:id="rId18"/>
    <p:sldId id="278" r:id="rId19"/>
    <p:sldId id="281" r:id="rId20"/>
    <p:sldId id="282" r:id="rId21"/>
    <p:sldId id="283" r:id="rId22"/>
    <p:sldId id="284" r:id="rId23"/>
    <p:sldId id="285" r:id="rId24"/>
    <p:sldId id="287" r:id="rId25"/>
    <p:sldId id="288" r:id="rId26"/>
    <p:sldId id="321" r:id="rId27"/>
    <p:sldId id="289" r:id="rId28"/>
    <p:sldId id="319" r:id="rId29"/>
    <p:sldId id="290" r:id="rId30"/>
    <p:sldId id="291" r:id="rId31"/>
    <p:sldId id="292" r:id="rId32"/>
    <p:sldId id="293" r:id="rId33"/>
    <p:sldId id="276" r:id="rId34"/>
    <p:sldId id="296" r:id="rId35"/>
    <p:sldId id="297" r:id="rId36"/>
    <p:sldId id="302" r:id="rId37"/>
    <p:sldId id="299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A163E-95E7-6F4A-9F95-84BCCA9768DF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0387F-0129-9249-9D87-2CC4307160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A968C-A08F-1F47-9E7B-C24743C9A5A2}" type="slidenum">
              <a:rPr lang="en-US">
                <a:latin typeface="Arial" pitchFamily="3" charset="0"/>
              </a:rPr>
              <a:pPr/>
              <a:t>1</a:t>
            </a:fld>
            <a:endParaRPr lang="en-US">
              <a:latin typeface="Arial" pitchFamily="3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C3423-8720-8D41-B0E3-B0F23E6CC090}" type="slidenum">
              <a:rPr lang="en-US">
                <a:latin typeface="Arial" pitchFamily="3" charset="0"/>
              </a:rPr>
              <a:pPr/>
              <a:t>25</a:t>
            </a:fld>
            <a:endParaRPr lang="en-US">
              <a:latin typeface="Arial" pitchFamily="3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8BAA43-539A-EB4C-BB44-866BE09DF25E}" type="slidenum">
              <a:rPr lang="en-US">
                <a:latin typeface="Arial" pitchFamily="3" charset="0"/>
              </a:rPr>
              <a:pPr/>
              <a:t>27</a:t>
            </a:fld>
            <a:endParaRPr lang="en-US">
              <a:latin typeface="Arial" pitchFamily="3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B01BA-C941-B547-BCE9-08BBD9833D48}" type="slidenum">
              <a:rPr lang="en-US">
                <a:latin typeface="Arial" pitchFamily="3" charset="0"/>
              </a:rPr>
              <a:pPr/>
              <a:t>31</a:t>
            </a:fld>
            <a:endParaRPr lang="en-US">
              <a:latin typeface="Arial" pitchFamily="3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1025E-AA24-D54A-B19E-CD27710471A9}" type="slidenum">
              <a:rPr lang="en-US">
                <a:latin typeface="Arial" pitchFamily="3" charset="0"/>
              </a:rPr>
              <a:pPr/>
              <a:t>34</a:t>
            </a:fld>
            <a:endParaRPr lang="en-US">
              <a:latin typeface="Arial" pitchFamily="3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51426-51DD-144E-A11E-19EFECE5D101}" type="slidenum">
              <a:rPr lang="en-US">
                <a:latin typeface="Arial" pitchFamily="3" charset="0"/>
              </a:rPr>
              <a:pPr/>
              <a:t>35</a:t>
            </a:fld>
            <a:endParaRPr lang="en-US">
              <a:latin typeface="Arial" pitchFamily="3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EF8B8-BDCE-0641-BFF7-B5FEC2348842}" type="slidenum">
              <a:rPr lang="en-US"/>
              <a:pPr/>
              <a:t>7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After 30 years of research, we have a treatment method that is evidence-based (over 200 randomized clinical trials published), relatively brief (typically 1-3 sessions)…grounded in testable theory, verifiable (as to whether it is being delivered competently), generalizable across a wide range of problem areas, complementary to other treatment methods, and learnable by a broad range of providers. And we're just getting started.</a:t>
            </a:r>
          </a:p>
          <a:p>
            <a:r>
              <a:rPr lang="en-US" smtClean="0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-  William Miller, ‘07 </a:t>
            </a:r>
          </a:p>
          <a:p>
            <a:endParaRPr lang="en-US" smtClean="0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86AC6-A93B-DF4B-B18B-2C7A77EE97CE}" type="slidenum">
              <a:rPr lang="en-US" smtClean="0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pPr/>
              <a:t>10</a:t>
            </a:fld>
            <a:endParaRPr lang="en-US" smtClean="0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589A9-37F8-8B4F-97E9-DB1F50617047}" type="slidenum">
              <a:rPr lang="en-US">
                <a:latin typeface="Arial" pitchFamily="3" charset="0"/>
              </a:rPr>
              <a:pPr/>
              <a:t>14</a:t>
            </a:fld>
            <a:endParaRPr lang="en-US">
              <a:latin typeface="Arial" pitchFamily="3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6C3E0-5077-0548-AAD8-C8887487C53D}" type="slidenum">
              <a:rPr lang="en-US">
                <a:latin typeface="Arial" pitchFamily="3" charset="0"/>
              </a:rPr>
              <a:pPr/>
              <a:t>15</a:t>
            </a:fld>
            <a:endParaRPr lang="en-US">
              <a:latin typeface="Arial" pitchFamily="3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FA207-35A0-DE45-A4B8-99FBC40FE01D}" type="slidenum">
              <a:rPr lang="en-US">
                <a:latin typeface="Arial" pitchFamily="3" charset="0"/>
              </a:rPr>
              <a:pPr/>
              <a:t>19</a:t>
            </a:fld>
            <a:endParaRPr lang="en-US">
              <a:latin typeface="Arial" pitchFamily="3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B20272-4931-AF4F-86FF-094BDE3E9AC6}" type="slidenum">
              <a:rPr lang="en-US">
                <a:latin typeface="Arial" pitchFamily="3" charset="0"/>
              </a:rPr>
              <a:pPr/>
              <a:t>21</a:t>
            </a:fld>
            <a:endParaRPr lang="en-US">
              <a:latin typeface="Arial" pitchFamily="3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22C54-CC90-9D47-80F1-47ABE872EDEF}" type="slidenum">
              <a:rPr lang="en-US">
                <a:latin typeface="Arial" pitchFamily="3" charset="0"/>
              </a:rPr>
              <a:pPr/>
              <a:t>22</a:t>
            </a:fld>
            <a:endParaRPr lang="en-US">
              <a:latin typeface="Arial" pitchFamily="3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Providing patients with personal feedback regarding their individual status and where they stand in relationship to the norms and standards is the first key element.</a:t>
            </a:r>
          </a:p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  <a:p>
            <a:pPr eaLnBrk="1" hangingPunct="1"/>
            <a:r>
              <a:rPr lang="en-US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READ FIRST/CHOLESTEROL EXAMPLES</a:t>
            </a:r>
          </a:p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  <a:p>
            <a:pPr eaLnBrk="1" hangingPunct="1"/>
            <a:r>
              <a:rPr lang="en-US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This statement is much better than “Your cholesterol is way to high.”  Leave the judgment out and let the patient interpret the information.  </a:t>
            </a:r>
          </a:p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  <a:p>
            <a:pPr eaLnBrk="1" hangingPunct="1"/>
            <a:r>
              <a:rPr lang="en-US">
                <a:latin typeface="Arial" pitchFamily="3" charset="0"/>
                <a:ea typeface="ＭＳ Ｐゴシック" pitchFamily="3" charset="-128"/>
                <a:cs typeface="ＭＳ Ｐゴシック" pitchFamily="3" charset="-128"/>
              </a:rPr>
              <a:t>When seeing or hearing signs of resistance, you might give feedback like… READ SECOND BULLET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AC860-C891-8747-B5A4-CBE2876E039A}" type="slidenum">
              <a:rPr lang="en-US">
                <a:latin typeface="Arial" pitchFamily="3" charset="0"/>
              </a:rPr>
              <a:pPr/>
              <a:t>23</a:t>
            </a:fld>
            <a:endParaRPr lang="en-US">
              <a:latin typeface="Arial" pitchFamily="3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" charset="0"/>
              <a:ea typeface="ＭＳ Ｐゴシック" pitchFamily="3" charset="-128"/>
              <a:cs typeface="ＭＳ Ｐゴシック" pitchFamily="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19E9-9F5D-8D4E-9701-74F9C50E8C95}" type="datetimeFigureOut">
              <a:rPr lang="en-US" smtClean="0"/>
              <a:pPr/>
              <a:t>6/4/19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11BC-6AB0-6744-B646-DE089B8F7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057400"/>
            <a:ext cx="9144000" cy="2209800"/>
          </a:xfrm>
        </p:spPr>
        <p:txBody>
          <a:bodyPr/>
          <a:lstStyle/>
          <a:p>
            <a:pPr algn="ctr" eaLnBrk="1" hangingPunct="1"/>
            <a:r>
              <a:rPr lang="en-US" sz="5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Planting Seeds for Change</a:t>
            </a:r>
            <a:r>
              <a:rPr lang="en-US" sz="5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/>
            </a:r>
            <a:br>
              <a:rPr lang="en-US" sz="54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</a:br>
            <a:r>
              <a:rPr lang="en-US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Six Key Elements of Effective Brief Interventions</a:t>
            </a:r>
            <a:endParaRPr lang="en-US" sz="5400" b="1" dirty="0" smtClean="0">
              <a:solidFill>
                <a:schemeClr val="bg1">
                  <a:lumMod val="65000"/>
                  <a:lumOff val="35000"/>
                </a:schemeClr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858000" cy="1066800"/>
          </a:xfrm>
        </p:spPr>
        <p:txBody>
          <a:bodyPr/>
          <a:lstStyle/>
          <a:p>
            <a:pPr eaLnBrk="1" hangingPunct="1">
              <a:buFont typeface="Wingdings" pitchFamily="3" charset="2"/>
              <a:buNone/>
            </a:pPr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Dana Sturtevant, MS, 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Motivational Interviewing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530725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Evidence-based </a:t>
            </a:r>
            <a:r>
              <a:rPr lang="en-US" sz="180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(&gt;200 randomized controlled trials)</a:t>
            </a:r>
          </a:p>
          <a:p>
            <a:pPr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Particularly effective</a:t>
            </a:r>
          </a:p>
          <a:p>
            <a:pPr lvl="1"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Not ready to change</a:t>
            </a:r>
          </a:p>
          <a:p>
            <a:pPr lvl="1"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Minority populations</a:t>
            </a:r>
          </a:p>
          <a:p>
            <a:pPr lvl="1"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Added to another active treatment </a:t>
            </a:r>
            <a:endParaRPr lang="en-US" sz="8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>
              <a:spcAft>
                <a:spcPts val="1800"/>
              </a:spcAft>
            </a:pP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Deceptively simple </a:t>
            </a:r>
            <a:endParaRPr lang="en-US" sz="8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4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MI: A systematic review and meta-analysis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001000" cy="4876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Can be effective in brief encounters (15 min)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64% showed an effect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More than one encounter increases likelihood of effect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Outperforms traditional advice giving in ~80% of studies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Effect was not related to counselor’s educational background as MD or Psychologist</a:t>
            </a:r>
          </a:p>
          <a:p>
            <a:pPr eaLnBrk="1" hangingPunct="1">
              <a:lnSpc>
                <a:spcPct val="90000"/>
              </a:lnSpc>
              <a:buFont typeface="Wingdings" pitchFamily="3" charset="2"/>
              <a:buNone/>
            </a:pPr>
            <a:endParaRPr lang="en-US" sz="16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>
              <a:lnSpc>
                <a:spcPct val="90000"/>
              </a:lnSpc>
              <a:buFont typeface="Wingdings" pitchFamily="3" charset="2"/>
              <a:buNone/>
            </a:pPr>
            <a:endParaRPr lang="en-US" sz="16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>
              <a:lnSpc>
                <a:spcPct val="90000"/>
              </a:lnSpc>
              <a:buFont typeface="Wingdings" pitchFamily="3" charset="2"/>
              <a:buNone/>
            </a:pPr>
            <a:r>
              <a:rPr lang="en-US" sz="16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British Journal of General Practice, </a:t>
            </a:r>
            <a:r>
              <a:rPr lang="en-US" sz="1600" dirty="0" err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Rubak</a:t>
            </a:r>
            <a:r>
              <a:rPr lang="en-US" sz="16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et al, April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rgbClr val="595959"/>
                </a:solidFill>
                <a:latin typeface="+mn-lt"/>
                <a:ea typeface="Trebuchet MS" pitchFamily="-96" charset="0"/>
                <a:cs typeface="Trebuchet MS" pitchFamily="-96" charset="0"/>
              </a:rPr>
              <a:t>The</a:t>
            </a:r>
            <a:r>
              <a:rPr lang="en-US" dirty="0" smtClean="0">
                <a:solidFill>
                  <a:srgbClr val="595959"/>
                </a:solidFill>
                <a:latin typeface="+mn-lt"/>
                <a:ea typeface="Trebuchet MS" pitchFamily="-96" charset="0"/>
                <a:cs typeface="Trebuchet MS" pitchFamily="-96" charset="0"/>
              </a:rPr>
              <a:t> Shift</a:t>
            </a:r>
            <a:endParaRPr lang="en-US" dirty="0">
              <a:solidFill>
                <a:srgbClr val="595959"/>
              </a:solidFill>
              <a:latin typeface="+mn-lt"/>
              <a:ea typeface="Trebuchet MS" pitchFamily="-96" charset="0"/>
              <a:cs typeface="Trebuchet MS" pitchFamily="-9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>
              <a:solidFill>
                <a:srgbClr val="595959"/>
              </a:solidFill>
              <a:ea typeface="Trebuchet MS" pitchFamily="-96" charset="0"/>
              <a:cs typeface="Trebuchet MS" pitchFamily="-96" charset="0"/>
            </a:endParaRPr>
          </a:p>
          <a:p>
            <a:pPr eaLnBrk="1" hangingPunct="1"/>
            <a:r>
              <a:rPr lang="en-US" sz="4000" dirty="0" smtClean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From… </a:t>
            </a:r>
            <a:r>
              <a:rPr lang="en-US" dirty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giving information, advice and behavior change prescriptions</a:t>
            </a:r>
            <a:endParaRPr lang="en-US" sz="2400" dirty="0">
              <a:solidFill>
                <a:srgbClr val="595959"/>
              </a:solidFill>
              <a:ea typeface="Trebuchet MS" pitchFamily="-96" charset="0"/>
              <a:cs typeface="Trebuchet MS" pitchFamily="-96" charset="0"/>
            </a:endParaRPr>
          </a:p>
          <a:p>
            <a:pPr eaLnBrk="1" hangingPunct="1"/>
            <a:endParaRPr lang="en-US" sz="2400" dirty="0">
              <a:solidFill>
                <a:srgbClr val="595959"/>
              </a:solidFill>
              <a:ea typeface="Trebuchet MS" pitchFamily="-96" charset="0"/>
              <a:cs typeface="Trebuchet MS" pitchFamily="-96" charset="0"/>
            </a:endParaRPr>
          </a:p>
          <a:p>
            <a:pPr eaLnBrk="1" hangingPunct="1"/>
            <a:r>
              <a:rPr lang="en-US" sz="4000" dirty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To… </a:t>
            </a:r>
            <a:r>
              <a:rPr lang="en-US" dirty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exploring concerns, ambivalence, reasons for change and strategies for </a:t>
            </a:r>
            <a:r>
              <a:rPr lang="en-US" dirty="0" smtClean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change</a:t>
            </a:r>
            <a:endParaRPr lang="en-US" sz="2400" dirty="0" smtClean="0">
              <a:solidFill>
                <a:srgbClr val="595959"/>
              </a:solidFill>
              <a:ea typeface="Trebuchet MS" pitchFamily="-96" charset="0"/>
              <a:cs typeface="Trebuchet MS" pitchFamily="-96" charset="0"/>
            </a:endParaRPr>
          </a:p>
          <a:p>
            <a:pPr eaLnBrk="1" hangingPunct="1"/>
            <a:endParaRPr lang="en-US" sz="2400" dirty="0">
              <a:solidFill>
                <a:srgbClr val="595959"/>
              </a:solidFill>
              <a:ea typeface="Trebuchet MS" pitchFamily="-96" charset="0"/>
              <a:cs typeface="Trebuchet MS" pitchFamily="-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  <a:ea typeface="Trebuchet MS" pitchFamily="-96" charset="0"/>
                <a:cs typeface="Trebuchet MS" pitchFamily="-96" charset="0"/>
              </a:rPr>
              <a:t>The MI Shift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595959"/>
                </a:solidFill>
              </a:rPr>
              <a:t>From</a:t>
            </a:r>
            <a:r>
              <a:rPr lang="en-US" dirty="0" smtClean="0">
                <a:solidFill>
                  <a:srgbClr val="595959"/>
                </a:solidFill>
              </a:rPr>
              <a:t>… feeling responsible for changing client’s behavior</a:t>
            </a:r>
          </a:p>
          <a:p>
            <a:endParaRPr lang="en-US" dirty="0" smtClean="0">
              <a:solidFill>
                <a:srgbClr val="595959"/>
              </a:solidFill>
            </a:endParaRPr>
          </a:p>
          <a:p>
            <a:r>
              <a:rPr lang="en-US" sz="4000" dirty="0" smtClean="0">
                <a:solidFill>
                  <a:srgbClr val="595959"/>
                </a:solidFill>
              </a:rPr>
              <a:t>To</a:t>
            </a:r>
            <a:r>
              <a:rPr lang="en-US" dirty="0" smtClean="0">
                <a:solidFill>
                  <a:srgbClr val="595959"/>
                </a:solidFill>
              </a:rPr>
              <a:t>… supporting them in discovering, exploring, and talking about their own reasons and means for behavior change</a:t>
            </a:r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The Paradox of Change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530725"/>
          </a:xfrm>
        </p:spPr>
        <p:txBody>
          <a:bodyPr anchor="t"/>
          <a:lstStyle/>
          <a:p>
            <a:pPr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    </a:t>
            </a:r>
          </a:p>
          <a:p>
            <a:pPr algn="ctr"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   When a person feels accepted for who they </a:t>
            </a:r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are</a:t>
            </a:r>
          </a:p>
          <a:p>
            <a:pPr algn="ctr"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and </a:t>
            </a: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what they do </a:t>
            </a:r>
          </a:p>
          <a:p>
            <a:pPr algn="ctr"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– no matter how unhealthy – </a:t>
            </a:r>
          </a:p>
          <a:p>
            <a:pPr algn="ctr"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it allows them the freedom to consider change </a:t>
            </a:r>
          </a:p>
          <a:p>
            <a:pPr algn="ctr" eaLnBrk="1" hangingPunct="1">
              <a:lnSpc>
                <a:spcPct val="150000"/>
              </a:lnSpc>
              <a:buFont typeface="Wingdings" pitchFamily="3" charset="2"/>
              <a:buNone/>
            </a:pPr>
            <a:r>
              <a:rPr lang="en-US" sz="2400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rather than needing to defend against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72400" cy="1143000"/>
          </a:xfrm>
        </p:spPr>
        <p:txBody>
          <a:bodyPr/>
          <a:lstStyle/>
          <a:p>
            <a:pPr eaLnBrk="1" hangingPunct="1"/>
            <a:endParaRPr lang="en-US" b="1">
              <a:solidFill>
                <a:srgbClr val="595959"/>
              </a:solidFill>
              <a:latin typeface="Agency FB" pitchFamily="34" charset="0"/>
              <a:ea typeface="ＭＳ Ｐゴシック" pitchFamily="3" charset="-128"/>
              <a:cs typeface="ＭＳ Ｐゴシック" pitchFamily="3" charset="-128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ctr" eaLnBrk="1" hangingPunct="1">
              <a:buFont typeface="Wingdings" pitchFamily="3" charset="2"/>
              <a:buNone/>
            </a:pPr>
            <a:endParaRPr lang="en-US" sz="7200" b="1" smtClean="0">
              <a:solidFill>
                <a:srgbClr val="595959"/>
              </a:solidFill>
              <a:latin typeface="Agency FB" pitchFamily="34" charset="0"/>
              <a:ea typeface="ＭＳ Ｐゴシック" pitchFamily="3" charset="-128"/>
              <a:cs typeface="ＭＳ Ｐゴシック" pitchFamily="3" charset="-128"/>
            </a:endParaRPr>
          </a:p>
          <a:p>
            <a:pPr algn="ctr" eaLnBrk="1" hangingPunct="1">
              <a:buFont typeface="Wingdings" pitchFamily="3" charset="2"/>
              <a:buNone/>
            </a:pPr>
            <a:r>
              <a:rPr lang="en-US" sz="660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Control &amp; Choice</a:t>
            </a:r>
            <a:endParaRPr lang="en-US" sz="60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7848600" cy="4800600"/>
          </a:xfrm>
        </p:spPr>
        <p:txBody>
          <a:bodyPr>
            <a:normAutofit/>
          </a:bodyPr>
          <a:lstStyle/>
          <a:p>
            <a:pPr algn="ctr" eaLnBrk="1" hangingPunct="1">
              <a:spcAft>
                <a:spcPts val="1200"/>
              </a:spcAft>
            </a:pPr>
            <a:r>
              <a:rPr lang="en-US" sz="4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People are more influenced by what they hear themselves say than by what others say to them!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701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Talk Less. Listen More!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7724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Ambivalence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05800" cy="4530725"/>
          </a:xfrm>
        </p:spPr>
        <p:txBody>
          <a:bodyPr/>
          <a:lstStyle/>
          <a:p>
            <a:pPr algn="ctr">
              <a:buFont typeface="Wingdings" pitchFamily="3" charset="2"/>
              <a:buNone/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People can and do get stuck in ambivalence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438400" y="2895600"/>
            <a:ext cx="4572000" cy="866775"/>
          </a:xfrm>
          <a:prstGeom prst="leftRightArrow">
            <a:avLst>
              <a:gd name="adj1" fmla="val 50000"/>
              <a:gd name="adj2" fmla="val 10549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505200" y="25908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Status quo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6200" y="3108325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Cons (away from change)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010400" y="3124200"/>
            <a:ext cx="213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Pros (toward change)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When you take the side of change, your patients argue the other side and literally talk themselves out of changing.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638800" y="54864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Source: MI in Health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Resist the “Righting Reflex”</a:t>
            </a:r>
            <a:endParaRPr lang="en-US" sz="40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30725"/>
          </a:xfrm>
        </p:spPr>
        <p:txBody>
          <a:bodyPr/>
          <a:lstStyle/>
          <a:p>
            <a:pPr eaLnBrk="1" hangingPunct="1">
              <a:buFont typeface="Wingdings" pitchFamily="3" charset="2"/>
              <a:buNone/>
            </a:pPr>
            <a:endParaRPr lang="en-US" sz="36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>
              <a:spcAft>
                <a:spcPts val="1200"/>
              </a:spcAft>
              <a:buFont typeface="Wingdings" pitchFamily="3" charset="2"/>
              <a:buNone/>
            </a:pPr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The need to…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Fix things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Set someone right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Get someone to face up to reality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4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Ask permission first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530725"/>
          </a:xfrm>
        </p:spPr>
        <p:txBody>
          <a:bodyPr/>
          <a:lstStyle/>
          <a:p>
            <a:pPr eaLnBrk="1" hangingPunct="1">
              <a:buFont typeface="Wingdings" pitchFamily="3" charset="2"/>
              <a:buNone/>
            </a:pPr>
            <a:endParaRPr lang="en-US" sz="12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Directly</a:t>
            </a:r>
          </a:p>
          <a:p>
            <a:pPr lvl="1"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“Can I share some information with you?”</a:t>
            </a:r>
          </a:p>
          <a:p>
            <a:pPr lvl="1"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“I have a handout you might find helpful.  Would you like to go over it together?”</a:t>
            </a:r>
          </a:p>
          <a:p>
            <a:pPr eaLnBrk="1" hangingPunct="1"/>
            <a:endParaRPr lang="en-US" sz="2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Indirectly</a:t>
            </a:r>
          </a:p>
          <a:p>
            <a:pPr lvl="1"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“You can take or leave what I am about to say.  As a dietitian, I strongly encourage you to...”</a:t>
            </a:r>
          </a:p>
          <a:p>
            <a:pPr lvl="1" eaLnBrk="1" hangingPunct="1"/>
            <a:r>
              <a:rPr lang="en-US" sz="24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“This may or may not work for you - some of my patients say that 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Objectives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Describe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six key elements of effective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interventions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Combine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different elements of FRAMES into a statement that can be used to plant a seed for change.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FRAMES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3" charset="2"/>
              <a:buNone/>
            </a:pPr>
            <a:endParaRPr lang="en-US" sz="18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eedback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esponsibility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dvice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enu of options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mpathy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</a:t>
            </a:r>
            <a:r>
              <a:rPr lang="en-US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elf-efficacy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4953000" y="3132138"/>
            <a:ext cx="3733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Six key elements of effective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76200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Feedback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3875"/>
            <a:ext cx="85344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Provide people with </a:t>
            </a:r>
            <a:r>
              <a:rPr lang="en-US" sz="2800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personal</a:t>
            </a:r>
            <a:r>
              <a:rPr lang="en-US" sz="28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feedback regarding their individual status.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Include norms, standards or historical data where appropriate.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Be clear, brief, and non-judgmental.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Avoid using words of judgment – </a:t>
            </a:r>
            <a:r>
              <a:rPr lang="en-US" sz="2000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“too big,” “too much” </a:t>
            </a:r>
            <a:endParaRPr lang="en-US" sz="20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Use visual materials, when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400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</a:t>
            </a:r>
            <a:r>
              <a:rPr lang="en-US" sz="4000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eedback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686800" cy="4530725"/>
          </a:xfrm>
        </p:spPr>
        <p:txBody>
          <a:bodyPr/>
          <a:lstStyle/>
          <a:p>
            <a:pPr lvl="0">
              <a:buNone/>
            </a:pPr>
            <a:endParaRPr lang="en-US" sz="2400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>
              <a:buNone/>
            </a:pPr>
            <a:endParaRPr lang="en-US" sz="2400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>
              <a:buNone/>
            </a:pPr>
            <a:r>
              <a:rPr lang="en-US" sz="2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“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You care a lot about your child and want the best for them.”</a:t>
            </a:r>
            <a:endParaRPr lang="en-US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>
              <a:buNone/>
            </a:pPr>
            <a:endParaRPr lang="en-US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lvl="0">
              <a:buNone/>
            </a:pP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	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“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So far you’ve stayed on track with the recommended vaccination schedule.</a:t>
            </a:r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”</a:t>
            </a:r>
            <a:endParaRPr lang="en-US" i="1" dirty="0" smtClean="0">
              <a:solidFill>
                <a:schemeClr val="bg1">
                  <a:lumMod val="65000"/>
                  <a:lumOff val="35000"/>
                </a:schemeClr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endParaRPr lang="en-US" sz="2400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76200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Responsibility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530725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Emphasize the person’s freedom of choice and personal responsibility for their choices.</a:t>
            </a:r>
            <a:endParaRPr lang="en-US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</a:t>
            </a:r>
            <a:r>
              <a:rPr lang="en-US" i="1" dirty="0" smtClean="0">
                <a:solidFill>
                  <a:srgbClr val="595959"/>
                </a:solidFill>
              </a:rPr>
              <a:t>It is </a:t>
            </a:r>
            <a:r>
              <a:rPr lang="en-US" i="1" dirty="0" smtClean="0">
                <a:solidFill>
                  <a:srgbClr val="595959"/>
                </a:solidFill>
              </a:rPr>
              <a:t>your choice </a:t>
            </a:r>
            <a:r>
              <a:rPr lang="en-US" i="1" dirty="0" smtClean="0">
                <a:solidFill>
                  <a:srgbClr val="595959"/>
                </a:solidFill>
              </a:rPr>
              <a:t>whether or not to do this.”</a:t>
            </a:r>
            <a:endParaRPr lang="en-US" dirty="0" smtClean="0">
              <a:solidFill>
                <a:srgbClr val="595959"/>
              </a:solidFill>
            </a:endParaRP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	“</a:t>
            </a:r>
            <a:r>
              <a:rPr lang="en-US" i="1" dirty="0" smtClean="0">
                <a:solidFill>
                  <a:srgbClr val="595959"/>
                </a:solidFill>
              </a:rPr>
              <a:t>This is your decision.”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>
              <a:lnSpc>
                <a:spcPct val="120000"/>
              </a:lnSpc>
              <a:spcAft>
                <a:spcPts val="1200"/>
              </a:spcAft>
            </a:pP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Advice: Words to let </a:t>
            </a:r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go </a:t>
            </a:r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of</a:t>
            </a:r>
            <a:endParaRPr lang="en-US" b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You should…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You must…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	You have to…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		It’s important that you…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			You really need to…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				You can’t keep…</a:t>
            </a:r>
          </a:p>
          <a:p>
            <a:pPr eaLnBrk="1" hangingPunct="1">
              <a:buFont typeface="Wingdings" pitchFamily="3" charset="2"/>
              <a:buNone/>
            </a:pPr>
            <a:r>
              <a:rPr lang="en-US" i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						You shouldn’t…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Advice: Words to use:</a:t>
            </a:r>
            <a:endParaRPr lang="en-US" b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5307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Many patients say that… others find…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You might consider…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I strongly encourage you to…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What we’ve noticed here is…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We believe that…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The</a:t>
            </a: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American Cancer Society recommends</a:t>
            </a: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…</a:t>
            </a:r>
          </a:p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Research shows…</a:t>
            </a:r>
          </a:p>
          <a:p>
            <a:pPr eaLnBrk="1" hangingPunct="1">
              <a:lnSpc>
                <a:spcPct val="150000"/>
              </a:lnSpc>
            </a:pPr>
            <a:endParaRPr lang="en-US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Examples of Advice Statements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027237"/>
            <a:ext cx="8839200" cy="4525963"/>
          </a:xfrm>
        </p:spPr>
        <p:txBody>
          <a:bodyPr/>
          <a:lstStyle/>
          <a:p>
            <a:pPr lvl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</a:t>
            </a:r>
            <a:r>
              <a:rPr lang="en-US" i="1" dirty="0" smtClean="0">
                <a:solidFill>
                  <a:srgbClr val="595959"/>
                </a:solidFill>
              </a:rPr>
              <a:t>Now that your son is 11, he’s due for vaccinations to help protect him from meningitis,</a:t>
            </a:r>
            <a:r>
              <a:rPr lang="en-US" i="1" dirty="0" smtClean="0">
                <a:solidFill>
                  <a:srgbClr val="595959"/>
                </a:solidFill>
              </a:rPr>
              <a:t> six cancers linked to HPV, </a:t>
            </a:r>
            <a:r>
              <a:rPr lang="en-US" i="1" dirty="0" smtClean="0">
                <a:solidFill>
                  <a:srgbClr val="595959"/>
                </a:solidFill>
              </a:rPr>
              <a:t>and </a:t>
            </a:r>
            <a:r>
              <a:rPr lang="en-US" i="1" dirty="0" err="1" smtClean="0">
                <a:solidFill>
                  <a:srgbClr val="595959"/>
                </a:solidFill>
              </a:rPr>
              <a:t>pertussis</a:t>
            </a:r>
            <a:r>
              <a:rPr lang="en-US" i="1" dirty="0" smtClean="0">
                <a:solidFill>
                  <a:srgbClr val="595959"/>
                </a:solidFill>
              </a:rPr>
              <a:t>.”</a:t>
            </a:r>
            <a:endParaRPr lang="en-US" dirty="0" smtClean="0">
              <a:solidFill>
                <a:srgbClr val="595959"/>
              </a:solidFill>
            </a:endParaRP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	</a:t>
            </a: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</a:t>
            </a:r>
            <a:r>
              <a:rPr lang="en-US" i="1" dirty="0" smtClean="0">
                <a:solidFill>
                  <a:srgbClr val="595959"/>
                </a:solidFill>
              </a:rPr>
              <a:t>I strongly encourage you to think about the HPV vaccination to reduce your child’s risk of cancer. From our perspective…”</a:t>
            </a:r>
            <a:endParaRPr lang="en-US" dirty="0" smtClean="0">
              <a:solidFill>
                <a:srgbClr val="59595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5438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Menu of Options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53072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Provide options for people to choose from. </a:t>
            </a:r>
            <a:endParaRPr lang="en-US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lvl="0"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</a:t>
            </a:r>
            <a:r>
              <a:rPr lang="en-US" i="1" dirty="0" smtClean="0">
                <a:solidFill>
                  <a:srgbClr val="595959"/>
                </a:solidFill>
              </a:rPr>
              <a:t>There are a variety of things people can do to decrease their child’s risk of getting HPV and HPV-related cancers like talking about safe sex practices and vaccination. When it comes to getting the vaccination, what information would be helpful to know more about?</a:t>
            </a:r>
            <a:r>
              <a:rPr lang="en-US" i="1" dirty="0" smtClean="0">
                <a:solidFill>
                  <a:srgbClr val="595959"/>
                </a:solidFill>
              </a:rPr>
              <a:t>”</a:t>
            </a:r>
            <a:endParaRPr lang="en-US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Empathy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</a:rPr>
              <a:t>Stay </a:t>
            </a:r>
            <a:r>
              <a:rPr lang="en-US" dirty="0" smtClean="0">
                <a:solidFill>
                  <a:srgbClr val="595959"/>
                </a:solidFill>
              </a:rPr>
              <a:t>out of judgment. Just hear it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</a:rPr>
              <a:t>Seek </a:t>
            </a:r>
            <a:r>
              <a:rPr lang="en-US" dirty="0" smtClean="0">
                <a:solidFill>
                  <a:srgbClr val="595959"/>
                </a:solidFill>
              </a:rPr>
              <a:t>to understand the </a:t>
            </a:r>
            <a:r>
              <a:rPr lang="en-US" dirty="0" smtClean="0">
                <a:solidFill>
                  <a:srgbClr val="595959"/>
                </a:solidFill>
              </a:rPr>
              <a:t>person.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rgbClr val="595959"/>
                </a:solidFill>
              </a:rPr>
              <a:t>Reflect </a:t>
            </a:r>
            <a:r>
              <a:rPr lang="en-US" dirty="0" smtClean="0">
                <a:solidFill>
                  <a:srgbClr val="595959"/>
                </a:solidFill>
              </a:rPr>
              <a:t>that accurate understanding back to them in a warm and genuine manner. </a:t>
            </a:r>
            <a:endParaRPr lang="en-US" dirty="0" smtClean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Empathy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30725"/>
          </a:xfrm>
        </p:spPr>
        <p:txBody>
          <a:bodyPr>
            <a:normAutofit/>
          </a:bodyPr>
          <a:lstStyle/>
          <a:p>
            <a:pPr>
              <a:buFont typeface="Wingdings" pitchFamily="3" charset="2"/>
              <a:buNone/>
            </a:pPr>
            <a:endParaRPr lang="en-US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>
              <a:buFont typeface="Wingdings" pitchFamily="3" charset="2"/>
              <a:buNone/>
            </a:pPr>
            <a:r>
              <a:rPr lang="en-US" i="1" dirty="0" smtClean="0">
                <a:solidFill>
                  <a:srgbClr val="595959"/>
                </a:solidFill>
                <a:latin typeface="Karla"/>
                <a:ea typeface="Trebuchet MS" pitchFamily="3" charset="0"/>
                <a:cs typeface="Karla"/>
              </a:rPr>
              <a:t>	</a:t>
            </a:r>
            <a:r>
              <a:rPr lang="en-US" i="1" dirty="0" smtClean="0">
                <a:solidFill>
                  <a:srgbClr val="595959"/>
                </a:solidFill>
                <a:ea typeface="Trebuchet MS" pitchFamily="3" charset="0"/>
                <a:cs typeface="Karla"/>
              </a:rPr>
              <a:t>“I can see that you just want the best for your kid.”</a:t>
            </a:r>
          </a:p>
          <a:p>
            <a:pPr>
              <a:buFont typeface="Wingdings" pitchFamily="3" charset="2"/>
              <a:buNone/>
            </a:pPr>
            <a:endParaRPr lang="en-US" i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“It can be hard to sort out all the information you come across about vaccinations. What would you like to know more about?”</a:t>
            </a:r>
            <a:endParaRPr lang="en-US" dirty="0" smtClean="0">
              <a:solidFill>
                <a:srgbClr val="595959"/>
              </a:solidFill>
            </a:endParaRPr>
          </a:p>
          <a:p>
            <a:pPr>
              <a:buFont typeface="Wingdings" pitchFamily="3" charset="2"/>
              <a:buNone/>
            </a:pP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endParaRPr lang="en-US" sz="2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Activity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595959"/>
                </a:solidFill>
              </a:rPr>
              <a:t>	Imagine that you have a pressing problem that’s keeping you awake at night and to imagine you’ve decided you need to talk through the problem with a friend.</a:t>
            </a:r>
          </a:p>
          <a:p>
            <a:pPr>
              <a:buNone/>
            </a:pPr>
            <a:endParaRPr lang="en-US" i="1" dirty="0" smtClean="0">
              <a:solidFill>
                <a:srgbClr val="595959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595959"/>
                </a:solidFill>
              </a:rPr>
              <a:t>	</a:t>
            </a:r>
            <a:r>
              <a:rPr lang="en-US" b="1" dirty="0" smtClean="0">
                <a:solidFill>
                  <a:srgbClr val="595959"/>
                </a:solidFill>
              </a:rPr>
              <a:t>Make a list of desirable characteristics in this friend </a:t>
            </a: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Self-Efficacy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>
            <a:normAutofit/>
          </a:bodyPr>
          <a:lstStyle/>
          <a:p>
            <a:pPr eaLnBrk="1" hangingPunct="1"/>
            <a:endParaRPr lang="en-US" sz="2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Reinforce the person’s sense of self-efficacy regarding their ability to make</a:t>
            </a: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 or maintain behavioral or lifestyle changes.</a:t>
            </a: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</a:t>
            </a:r>
            <a:r>
              <a:rPr lang="en-US" i="1" dirty="0" smtClean="0">
                <a:solidFill>
                  <a:srgbClr val="595959"/>
                </a:solidFill>
              </a:rPr>
              <a:t>“</a:t>
            </a:r>
            <a:r>
              <a:rPr lang="en-US" i="1" dirty="0" smtClean="0">
                <a:solidFill>
                  <a:srgbClr val="595959"/>
                </a:solidFill>
              </a:rPr>
              <a:t>I know you’ll make the decision </a:t>
            </a:r>
            <a:r>
              <a:rPr lang="en-US" i="1" dirty="0" smtClean="0">
                <a:solidFill>
                  <a:srgbClr val="595959"/>
                </a:solidFill>
              </a:rPr>
              <a:t>that feels </a:t>
            </a:r>
            <a:r>
              <a:rPr lang="en-US" i="1" dirty="0" smtClean="0">
                <a:solidFill>
                  <a:srgbClr val="595959"/>
                </a:solidFill>
              </a:rPr>
              <a:t>right for your child.”</a:t>
            </a:r>
            <a:endParaRPr lang="en-US" dirty="0" smtClean="0">
              <a:solidFill>
                <a:srgbClr val="595959"/>
              </a:solidFill>
            </a:endParaRPr>
          </a:p>
          <a:p>
            <a:pPr lvl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	“</a:t>
            </a:r>
            <a:r>
              <a:rPr lang="en-US" i="1" dirty="0" smtClean="0">
                <a:solidFill>
                  <a:srgbClr val="595959"/>
                </a:solidFill>
              </a:rPr>
              <a:t>I’m confident you’ll choose what you feel is best for your child.”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/>
            <a:endParaRPr lang="en-US" sz="2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FRAMES Summary Statement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153400" cy="4530725"/>
          </a:xfrm>
        </p:spPr>
        <p:txBody>
          <a:bodyPr/>
          <a:lstStyle/>
          <a:p>
            <a:pPr>
              <a:buNone/>
            </a:pPr>
            <a:r>
              <a:rPr lang="en-US" sz="2400" i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	</a:t>
            </a:r>
            <a:r>
              <a:rPr lang="en-US" sz="2400" i="1" dirty="0" smtClean="0">
                <a:solidFill>
                  <a:srgbClr val="595959"/>
                </a:solidFill>
              </a:rPr>
              <a:t>“I strongly encourage you to think about vaccinating your child against HPV [A].  From our perspective, it is one of the best things you can do to reduce his risk of certain cancers [F].  Of course, any decision around this is yours [R]. I know it can be hard to sort out all of the information out there [E], and I’m here to discuss the variety of things we can do to maintain your child’s health and well-being [M]. If and when you are interested in learning more about the HPV vaccination, I’m here. I know you’ll make the decision that</a:t>
            </a:r>
            <a:r>
              <a:rPr lang="en-US" sz="2400" i="1" dirty="0" smtClean="0">
                <a:solidFill>
                  <a:srgbClr val="595959"/>
                </a:solidFill>
              </a:rPr>
              <a:t> feels </a:t>
            </a:r>
            <a:r>
              <a:rPr lang="en-US" sz="2400" i="1" dirty="0" smtClean="0">
                <a:solidFill>
                  <a:srgbClr val="595959"/>
                </a:solidFill>
              </a:rPr>
              <a:t>right for you and your child [S]."</a:t>
            </a:r>
            <a:endParaRPr lang="en-US" sz="2400" dirty="0" smtClean="0">
              <a:solidFill>
                <a:srgbClr val="595959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Your Role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2209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3" charset="2"/>
              <a:buNone/>
            </a:pPr>
            <a:r>
              <a:rPr lang="en-US" sz="36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 explore the possibility of change;</a:t>
            </a:r>
          </a:p>
          <a:p>
            <a:pPr algn="ctr" eaLnBrk="1" hangingPunct="1">
              <a:buFont typeface="Wingdings" pitchFamily="3" charset="2"/>
              <a:buNone/>
            </a:pPr>
            <a:r>
              <a:rPr lang="en-US" sz="36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not to ensure that it happens.</a:t>
            </a:r>
          </a:p>
          <a:p>
            <a:pPr eaLnBrk="1" hangingPunct="1">
              <a:buFont typeface="Wingdings" pitchFamily="3" charset="2"/>
              <a:buNone/>
            </a:pP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b="1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530725"/>
          </a:xfrm>
        </p:spPr>
        <p:txBody>
          <a:bodyPr/>
          <a:lstStyle/>
          <a:p>
            <a:pPr eaLnBrk="1" hangingPunct="1"/>
            <a:endParaRPr lang="en-US" sz="24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endParaRPr lang="en-US" sz="24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eaLnBrk="1" hangingPunct="1"/>
            <a:endParaRPr lang="en-US" sz="24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algn="ctr" eaLnBrk="1" hangingPunct="1">
              <a:buFont typeface="Wingdings" pitchFamily="3" charset="2"/>
              <a:buNone/>
            </a:pPr>
            <a:r>
              <a:rPr lang="en-US" sz="540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Your relationship is your most powerful tool.</a:t>
            </a:r>
          </a:p>
          <a:p>
            <a:pPr eaLnBrk="1" hangingPunct="1"/>
            <a:endParaRPr lang="en-US" sz="240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Guiding Principles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7772400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 resist the righting </a:t>
            </a: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reflex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 understand and explore the person’s own </a:t>
            </a: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motivations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 listen with your eyes, ears, and </a:t>
            </a: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heart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 empower the person and encourage hope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Where does this leave you?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530725"/>
          </a:xfrm>
        </p:spPr>
        <p:txBody>
          <a:bodyPr/>
          <a:lstStyle/>
          <a:p>
            <a:pPr marL="533400" indent="-533400" eaLnBrk="1" hangingPunct="1">
              <a:buNone/>
            </a:pPr>
            <a:endParaRPr lang="en-US" sz="4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marL="533400" indent="-533400" eaLnBrk="1" hangingPunct="1">
              <a:buNone/>
            </a:pPr>
            <a:endParaRPr lang="en-US" sz="4400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marL="533400" indent="-533400" algn="ctr" eaLnBrk="1" hangingPunct="1">
              <a:buNone/>
            </a:pPr>
            <a:r>
              <a:rPr lang="en-US" sz="4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Top </a:t>
            </a:r>
            <a:r>
              <a:rPr lang="en-US" sz="4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three </a:t>
            </a:r>
            <a:r>
              <a:rPr lang="en-US" sz="4000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takeaways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Supplementary Resources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smtClean="0">
                <a:solidFill>
                  <a:srgbClr val="595959"/>
                </a:solidFill>
              </a:rPr>
              <a:t>Book: Motivational Interviewing in Health Care by Butler, </a:t>
            </a:r>
            <a:r>
              <a:rPr lang="en-US" dirty="0" err="1" smtClean="0">
                <a:solidFill>
                  <a:srgbClr val="595959"/>
                </a:solidFill>
              </a:rPr>
              <a:t>Rollnick</a:t>
            </a:r>
            <a:r>
              <a:rPr lang="en-US" dirty="0" smtClean="0">
                <a:solidFill>
                  <a:srgbClr val="595959"/>
                </a:solidFill>
              </a:rPr>
              <a:t> and Miller</a:t>
            </a:r>
          </a:p>
          <a:p>
            <a:pPr>
              <a:buNone/>
            </a:pP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err="1" smtClean="0">
                <a:solidFill>
                  <a:srgbClr val="595959"/>
                </a:solidFill>
              </a:rPr>
              <a:t>Motivationalinterviewing.org</a:t>
            </a: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err="1" smtClean="0">
                <a:solidFill>
                  <a:srgbClr val="595959"/>
                </a:solidFill>
              </a:rPr>
              <a:t>Motivatingchange.org</a:t>
            </a:r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Thank You!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800600"/>
          </a:xfrm>
        </p:spPr>
        <p:txBody>
          <a:bodyPr/>
          <a:lstStyle/>
          <a:p>
            <a:pPr algn="ctr">
              <a:buFont typeface="Wingdings" pitchFamily="3" charset="2"/>
              <a:buNone/>
            </a:pPr>
            <a:endParaRPr lang="en-US" b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algn="ctr">
              <a:buFont typeface="Wingdings" pitchFamily="3" charset="2"/>
              <a:buNone/>
            </a:pPr>
            <a:endParaRPr lang="en-US" b="1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algn="ctr">
              <a:buFont typeface="Wingdings" pitchFamily="3" charset="2"/>
              <a:buNone/>
            </a:pPr>
            <a:r>
              <a:rPr lang="en-US" b="1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Dana Sturtevant, MS, RD</a:t>
            </a:r>
          </a:p>
          <a:p>
            <a:pPr algn="ctr">
              <a:buFont typeface="Wingdings" pitchFamily="3" charset="2"/>
              <a:buNone/>
            </a:pPr>
            <a:r>
              <a:rPr lang="en-US" dirty="0" err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www.benourished.org</a:t>
            </a: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algn="ctr">
              <a:buFont typeface="Wingdings" pitchFamily="3" charset="2"/>
              <a:buNone/>
            </a:pPr>
            <a:r>
              <a:rPr lang="en-US" dirty="0" err="1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info@benourished.org</a:t>
            </a: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  <a:p>
            <a:pPr algn="ctr">
              <a:buFont typeface="Wingdings" pitchFamily="3" charset="2"/>
              <a:buNone/>
            </a:pPr>
            <a:r>
              <a:rPr lang="en-US" dirty="0" smtClean="0">
                <a:solidFill>
                  <a:srgbClr val="595959"/>
                </a:solidFill>
                <a:latin typeface="Trebuchet MS" pitchFamily="3" charset="0"/>
                <a:ea typeface="Trebuchet MS" pitchFamily="3" charset="0"/>
                <a:cs typeface="Trebuchet MS" pitchFamily="3" charset="0"/>
              </a:rPr>
              <a:t>503-288-4104</a:t>
            </a:r>
          </a:p>
          <a:p>
            <a:pPr>
              <a:buFont typeface="Wingdings" pitchFamily="3" charset="2"/>
              <a:buNone/>
            </a:pPr>
            <a:endParaRPr lang="en-US" dirty="0" smtClean="0">
              <a:solidFill>
                <a:srgbClr val="595959"/>
              </a:solidFill>
              <a:latin typeface="Trebuchet MS" pitchFamily="3" charset="0"/>
              <a:ea typeface="Trebuchet MS" pitchFamily="3" charset="0"/>
              <a:cs typeface="Trebuchet MS" pitchFamily="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Activity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595959"/>
                </a:solidFill>
              </a:rPr>
              <a:t>	Imagine that you have a pressing problem that’s keeping you awake at night and to imagine you’ve decided you need to talk through the problem with a friend.</a:t>
            </a: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595959"/>
                </a:solidFill>
              </a:rPr>
              <a:t>	</a:t>
            </a:r>
            <a:r>
              <a:rPr lang="en-US" b="1" dirty="0" smtClean="0">
                <a:solidFill>
                  <a:srgbClr val="595959"/>
                </a:solidFill>
              </a:rPr>
              <a:t>Make a list of characteristics that would make you feel angry, alienated, or disappointed </a:t>
            </a: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Interpersonal Style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Empathic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Warm &amp; friendly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Compassionate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Collaborative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Accepting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Non-judgmental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Respectful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Positive &amp; hopeful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Individualized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Eliciting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Honoring of autonomy</a:t>
            </a:r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595959"/>
                </a:solidFill>
              </a:rPr>
              <a:t>The Spirit: P-A-C-E</a:t>
            </a:r>
            <a:endParaRPr lang="en-US" b="1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595959"/>
                </a:solidFill>
              </a:rPr>
              <a:t>Partnership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595959"/>
                </a:solidFill>
              </a:rPr>
              <a:t>Acceptance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595959"/>
                </a:solidFill>
              </a:rPr>
              <a:t>Compassion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solidFill>
                  <a:srgbClr val="595959"/>
                </a:solidFill>
              </a:rPr>
              <a:t>Evocation</a:t>
            </a:r>
            <a:endParaRPr lang="en-US" sz="40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400" b="1" dirty="0">
                <a:solidFill>
                  <a:srgbClr val="595959"/>
                </a:solidFill>
                <a:latin typeface="+mn-lt"/>
              </a:rPr>
              <a:t>Listen with…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presence </a:t>
            </a:r>
            <a:r>
              <a:rPr lang="en-US" dirty="0">
                <a:solidFill>
                  <a:srgbClr val="595959"/>
                </a:solidFill>
              </a:rPr>
              <a:t>– undivided attention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all </a:t>
            </a:r>
            <a:r>
              <a:rPr lang="en-US" dirty="0">
                <a:solidFill>
                  <a:srgbClr val="595959"/>
                </a:solidFill>
              </a:rPr>
              <a:t>your senses – use eyes, ears, etc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acceptance </a:t>
            </a:r>
            <a:r>
              <a:rPr lang="en-US" dirty="0">
                <a:solidFill>
                  <a:srgbClr val="595959"/>
                </a:solidFill>
              </a:rPr>
              <a:t>and non-judgment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curiosity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delight</a:t>
            </a:r>
          </a:p>
          <a:p>
            <a:pPr eaLnBrk="1" hangingPunct="1"/>
            <a:r>
              <a:rPr lang="en-US" dirty="0" smtClean="0">
                <a:solidFill>
                  <a:srgbClr val="595959"/>
                </a:solidFill>
              </a:rPr>
              <a:t>no </a:t>
            </a:r>
            <a:r>
              <a:rPr lang="en-US" dirty="0">
                <a:solidFill>
                  <a:srgbClr val="595959"/>
                </a:solidFill>
              </a:rPr>
              <a:t>interruptions</a:t>
            </a:r>
            <a:endParaRPr lang="en-US" dirty="0" smtClean="0">
              <a:solidFill>
                <a:srgbClr val="595959"/>
              </a:solidFill>
            </a:endParaRPr>
          </a:p>
          <a:p>
            <a:pPr eaLnBrk="1" hangingPunct="1"/>
            <a:r>
              <a:rPr lang="en-US" sz="3459" b="1" u="sng" dirty="0" smtClean="0">
                <a:solidFill>
                  <a:srgbClr val="595959"/>
                </a:solidFill>
              </a:rPr>
              <a:t>silence!</a:t>
            </a:r>
          </a:p>
          <a:p>
            <a:r>
              <a:rPr lang="en-US" b="1" dirty="0" smtClean="0">
                <a:solidFill>
                  <a:srgbClr val="595959"/>
                </a:solidFill>
              </a:rPr>
              <a:t>encouragers</a:t>
            </a:r>
            <a:r>
              <a:rPr lang="en-US" dirty="0" smtClean="0">
                <a:solidFill>
                  <a:srgbClr val="595959"/>
                </a:solidFill>
              </a:rPr>
              <a:t> (mm-hmm, I see, go on, oh, really, right, no way, what else, wow, </a:t>
            </a:r>
            <a:r>
              <a:rPr lang="en-US" b="1" dirty="0" smtClean="0">
                <a:solidFill>
                  <a:srgbClr val="595959"/>
                </a:solidFill>
              </a:rPr>
              <a:t>tell me more</a:t>
            </a:r>
            <a:r>
              <a:rPr lang="en-US" dirty="0" smtClean="0">
                <a:solidFill>
                  <a:srgbClr val="595959"/>
                </a:solidFill>
              </a:rPr>
              <a:t>...) </a:t>
            </a:r>
          </a:p>
          <a:p>
            <a:pPr eaLnBrk="1" hangingPunct="1"/>
            <a:endParaRPr lang="en-US" b="1" u="sng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595959"/>
                </a:solidFill>
              </a:rPr>
              <a:t>Common human reactions</a:t>
            </a:r>
            <a:br>
              <a:rPr lang="en-US" dirty="0" smtClean="0">
                <a:solidFill>
                  <a:srgbClr val="595959"/>
                </a:solidFill>
              </a:rPr>
            </a:br>
            <a:r>
              <a:rPr lang="en-US" dirty="0" smtClean="0">
                <a:solidFill>
                  <a:srgbClr val="595959"/>
                </a:solidFill>
              </a:rPr>
              <a:t>to being listened to: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Understood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Want to talk more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Liking the clinician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Open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Accepted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Respected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Engaged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Able to change </a:t>
            </a:r>
          </a:p>
          <a:p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5959"/>
                </a:solidFill>
              </a:rPr>
              <a:t>Safe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Empowered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Hopeful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Comfortable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Interested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Want to come back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 Cooperative </a:t>
            </a:r>
          </a:p>
          <a:p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rgbClr val="595959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595959"/>
                </a:solidFill>
              </a:rPr>
              <a:t>	</a:t>
            </a:r>
          </a:p>
          <a:p>
            <a:pPr>
              <a:buNone/>
            </a:pPr>
            <a:endParaRPr lang="en-US" dirty="0" smtClean="0">
              <a:solidFill>
                <a:srgbClr val="59595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595959"/>
                </a:solidFill>
              </a:rPr>
              <a:t>	</a:t>
            </a:r>
            <a:r>
              <a:rPr lang="en-US" i="1" dirty="0" smtClean="0">
                <a:solidFill>
                  <a:srgbClr val="595959"/>
                </a:solidFill>
              </a:rPr>
              <a:t>Motivational Interviewing (MI) is a person-centered, </a:t>
            </a:r>
            <a:r>
              <a:rPr lang="en-US" b="1" i="1" dirty="0" smtClean="0">
                <a:solidFill>
                  <a:srgbClr val="595959"/>
                </a:solidFill>
              </a:rPr>
              <a:t>guiding </a:t>
            </a:r>
            <a:r>
              <a:rPr lang="en-US" i="1" dirty="0" smtClean="0">
                <a:solidFill>
                  <a:srgbClr val="595959"/>
                </a:solidFill>
              </a:rPr>
              <a:t>method of communication and counseling to elicit and strengthen motivation for change. </a:t>
            </a:r>
          </a:p>
          <a:p>
            <a:endParaRPr lang="en-US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8693</TotalTime>
  <Words>1575</Words>
  <Application>Microsoft Macintosh PowerPoint</Application>
  <PresentationFormat>On-screen Show (4:3)</PresentationFormat>
  <Paragraphs>234</Paragraphs>
  <Slides>37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Planting Seeds for Change Six Key Elements of Effective Brief Interventions</vt:lpstr>
      <vt:lpstr>Objectives</vt:lpstr>
      <vt:lpstr>Activity</vt:lpstr>
      <vt:lpstr>Activity</vt:lpstr>
      <vt:lpstr>Interpersonal Style</vt:lpstr>
      <vt:lpstr>The Spirit: P-A-C-E</vt:lpstr>
      <vt:lpstr>Listen with…</vt:lpstr>
      <vt:lpstr>Common human reactions to being listened to:</vt:lpstr>
      <vt:lpstr>Slide 9</vt:lpstr>
      <vt:lpstr>Motivational Interviewing</vt:lpstr>
      <vt:lpstr>MI: A systematic review and meta-analysis</vt:lpstr>
      <vt:lpstr>The Shift</vt:lpstr>
      <vt:lpstr>The MI Shift</vt:lpstr>
      <vt:lpstr>The Paradox of Change</vt:lpstr>
      <vt:lpstr>Slide 15</vt:lpstr>
      <vt:lpstr>People are more influenced by what they hear themselves say than by what others say to them!</vt:lpstr>
      <vt:lpstr>Ambivalence</vt:lpstr>
      <vt:lpstr>Resist the “Righting Reflex”</vt:lpstr>
      <vt:lpstr>Ask permission first</vt:lpstr>
      <vt:lpstr>FRAMES</vt:lpstr>
      <vt:lpstr>Feedback</vt:lpstr>
      <vt:lpstr>Feedback</vt:lpstr>
      <vt:lpstr>Responsibility</vt:lpstr>
      <vt:lpstr>Advice: Words to let go of</vt:lpstr>
      <vt:lpstr>Advice: Words to use:</vt:lpstr>
      <vt:lpstr>Examples of Advice Statements</vt:lpstr>
      <vt:lpstr>Menu of Options</vt:lpstr>
      <vt:lpstr>Empathy</vt:lpstr>
      <vt:lpstr>Empathy</vt:lpstr>
      <vt:lpstr>Self-Efficacy</vt:lpstr>
      <vt:lpstr>FRAMES Summary Statement</vt:lpstr>
      <vt:lpstr>Your Role</vt:lpstr>
      <vt:lpstr>Slide 33</vt:lpstr>
      <vt:lpstr>Guiding Principles</vt:lpstr>
      <vt:lpstr>Where does this leave you?</vt:lpstr>
      <vt:lpstr>Supplementary Resources</vt:lpstr>
      <vt:lpstr>Thank You!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Open-Ended Questions</dc:title>
  <dc:creator>Dana Sturtevant</dc:creator>
  <cp:lastModifiedBy>Dana Sturtevant</cp:lastModifiedBy>
  <cp:revision>42</cp:revision>
  <dcterms:created xsi:type="dcterms:W3CDTF">2019-06-04T22:17:10Z</dcterms:created>
  <dcterms:modified xsi:type="dcterms:W3CDTF">2019-06-06T21:31:28Z</dcterms:modified>
</cp:coreProperties>
</file>