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icef.org/lifeskills/index_12078.html" TargetMode="External"/><Relationship Id="rId3" Type="http://schemas.openxmlformats.org/officeDocument/2006/relationships/hyperlink" Target="https://www.ncbi.nlm.nih.gov/pmc/articles/PMC4499060/" TargetMode="External"/><Relationship Id="rId4" Type="http://schemas.openxmlformats.org/officeDocument/2006/relationships/hyperlink" Target="http://mypeer.org.au/planning/what-are-peer-based-programs/benefits/#credible" TargetMode="External"/><Relationship Id="rId5" Type="http://schemas.openxmlformats.org/officeDocument/2006/relationships/hyperlink" Target="http://www.peersdom.com/benefits-of-peer-to-peer-learn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 name="Shape 15"/>
        <p:cNvGrpSpPr/>
        <p:nvPr/>
      </p:nvGrpSpPr>
      <p:grpSpPr>
        <a:xfrm>
          <a:off x="0" y="0"/>
          <a:ext cx="0" cy="0"/>
          <a:chOff x="0" y="0"/>
          <a:chExt cx="0" cy="0"/>
        </a:xfrm>
      </p:grpSpPr>
      <p:sp>
        <p:nvSpPr>
          <p:cNvPr id="16" name="Google Shape;1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ad46e8f8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5ad46e8f8c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 name="Shape 23"/>
        <p:cNvGrpSpPr/>
        <p:nvPr/>
      </p:nvGrpSpPr>
      <p:grpSpPr>
        <a:xfrm>
          <a:off x="0" y="0"/>
          <a:ext cx="0" cy="0"/>
          <a:chOff x="0" y="0"/>
          <a:chExt cx="0" cy="0"/>
        </a:xfrm>
      </p:grpSpPr>
      <p:sp>
        <p:nvSpPr>
          <p:cNvPr id="24" name="Google Shape;24;g5282bb60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Ashley</a:t>
            </a:r>
            <a:endParaRPr/>
          </a:p>
        </p:txBody>
      </p:sp>
      <p:sp>
        <p:nvSpPr>
          <p:cNvPr id="25" name="Google Shape;25;g5282bb608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Google Shape;40;g5ad46e8f8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Ashley</a:t>
            </a:r>
            <a:endParaRPr/>
          </a:p>
        </p:txBody>
      </p:sp>
      <p:sp>
        <p:nvSpPr>
          <p:cNvPr id="41" name="Google Shape;41;g5ad46e8f8c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 name="Shape 47"/>
        <p:cNvGrpSpPr/>
        <p:nvPr/>
      </p:nvGrpSpPr>
      <p:grpSpPr>
        <a:xfrm>
          <a:off x="0" y="0"/>
          <a:ext cx="0" cy="0"/>
          <a:chOff x="0" y="0"/>
          <a:chExt cx="0" cy="0"/>
        </a:xfrm>
      </p:grpSpPr>
      <p:sp>
        <p:nvSpPr>
          <p:cNvPr id="48" name="Google Shape;48;g5ad46e8f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Ashley -- overview of our HPV work, 10 minutes</a:t>
            </a:r>
            <a:endParaRPr/>
          </a:p>
        </p:txBody>
      </p:sp>
      <p:sp>
        <p:nvSpPr>
          <p:cNvPr id="49" name="Google Shape;49;g5ad46e8f8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5ad46e8f8c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Antonia, 5 minutes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https://www.unicef.org/lifeskills/index_12078.html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3"/>
              </a:rPr>
              <a:t>https://www.ncbi.nlm.nih.gov/pmc/articles/PMC4499060/</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4"/>
              </a:rPr>
              <a:t>http://mypeer.org.au/planning/what-are-peer-based-programs/benefits/#credible</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5"/>
              </a:rPr>
              <a:t>http://www.peersdom.com/benefits-of-peer-to-peer-learning/</a:t>
            </a:r>
            <a:r>
              <a:rPr lang="en-US"/>
              <a:t> </a:t>
            </a:r>
            <a:endParaRPr/>
          </a:p>
        </p:txBody>
      </p:sp>
      <p:sp>
        <p:nvSpPr>
          <p:cNvPr id="60" name="Google Shape;60;g5ad46e8f8c_1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ad46e8f8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Meg, 10 minutes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US"/>
              <a:t>There is no mandatory HPV prevention education for students in Oregon.</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US"/>
              <a:t>Lack of knowledge transfer from parent to child, and youth don’t always know if they have been vaccinated - child got vaccinated? medical records! </a:t>
            </a:r>
            <a:r>
              <a:rPr lang="en-US" sz="1300">
                <a:solidFill>
                  <a:schemeClr val="dk1"/>
                </a:solidFill>
                <a:latin typeface="Calibri"/>
                <a:ea typeface="Calibri"/>
                <a:cs typeface="Calibri"/>
                <a:sym typeface="Calibri"/>
              </a:rPr>
              <a:t>In a recent survey, we were surprised to find that most high school students in two Portland high schools didn’t know if they have received the HPV vaccine. It would be important for providers to let youth know that if they aren’t sure that they’ve received it, it’s important to be vaccinated again</a:t>
            </a:r>
            <a:endParaRPr sz="13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300">
              <a:solidFill>
                <a:schemeClr val="dk1"/>
              </a:solidFill>
              <a:latin typeface="Calibri"/>
              <a:ea typeface="Calibri"/>
              <a:cs typeface="Calibri"/>
              <a:sym typeface="Calibri"/>
            </a:endParaRPr>
          </a:p>
          <a:p>
            <a:pPr indent="-298450" lvl="0" marL="457200" rtl="0" algn="l">
              <a:spcBef>
                <a:spcPts val="0"/>
              </a:spcBef>
              <a:spcAft>
                <a:spcPts val="0"/>
              </a:spcAft>
              <a:buSzPts val="1100"/>
              <a:buChar char="●"/>
            </a:pPr>
            <a:r>
              <a:rPr lang="en-US"/>
              <a:t>Lack of access to effective resources.</a:t>
            </a:r>
            <a:endParaRPr/>
          </a:p>
        </p:txBody>
      </p:sp>
      <p:sp>
        <p:nvSpPr>
          <p:cNvPr id="70" name="Google Shape;70;g5ad46e8f8c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ad46e8f8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300">
                <a:solidFill>
                  <a:schemeClr val="dk1"/>
                </a:solidFill>
                <a:latin typeface="Calibri"/>
                <a:ea typeface="Calibri"/>
                <a:cs typeface="Calibri"/>
                <a:sym typeface="Calibri"/>
              </a:rPr>
              <a:t>Mira and Meg, 10 minutes</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Outline your own personal experiences (if comfortable) or experiences of your peers that you would like to highlight, and connect back to one of the gaps identified</a:t>
            </a:r>
            <a:endParaRPr/>
          </a:p>
        </p:txBody>
      </p:sp>
      <p:sp>
        <p:nvSpPr>
          <p:cNvPr id="79" name="Google Shape;79;g5ad46e8f8c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ad46e8f8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300">
                <a:solidFill>
                  <a:schemeClr val="dk1"/>
                </a:solidFill>
                <a:latin typeface="Calibri"/>
                <a:ea typeface="Calibri"/>
                <a:cs typeface="Calibri"/>
                <a:sym typeface="Calibri"/>
              </a:rPr>
              <a:t>Mira, 10 minutes</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Make information accessible and youth-friendly</a:t>
            </a:r>
            <a:endParaRPr sz="1300">
              <a:solidFill>
                <a:schemeClr val="dk1"/>
              </a:solidFill>
              <a:latin typeface="Calibri"/>
              <a:ea typeface="Calibri"/>
              <a:cs typeface="Calibri"/>
              <a:sym typeface="Calibri"/>
            </a:endParaRPr>
          </a:p>
          <a:p>
            <a:pPr indent="-311150" lvl="1" marL="914400" rtl="0" algn="l">
              <a:lnSpc>
                <a:spcPct val="115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Letting youth know how to access the vaccine. Don’t assume that youth know what HPV is or how it is prevented since it’s not a mandatory requirement for Oregon Sex Ed curriculum</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Inform youth about their rights to consent for medical care &amp; records. Age of confidentiality. Right to care but not confidentiality </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Have empathy &amp; hold space for youth with needle anxiety. </a:t>
            </a:r>
            <a:r>
              <a:rPr lang="en-US" sz="1300">
                <a:solidFill>
                  <a:schemeClr val="dk1"/>
                </a:solidFill>
                <a:latin typeface="Calibri"/>
                <a:ea typeface="Calibri"/>
                <a:cs typeface="Calibri"/>
                <a:sym typeface="Calibri"/>
              </a:rPr>
              <a:t>validate fear of needles </a:t>
            </a:r>
            <a:endParaRPr sz="13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Encourage the HPV conversation with youth - bring the HPV Eye to Eye Training to your community!</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300">
              <a:solidFill>
                <a:schemeClr val="dk1"/>
              </a:solidFill>
              <a:latin typeface="Calibri"/>
              <a:ea typeface="Calibri"/>
              <a:cs typeface="Calibri"/>
              <a:sym typeface="Calibri"/>
            </a:endParaRPr>
          </a:p>
        </p:txBody>
      </p:sp>
      <p:sp>
        <p:nvSpPr>
          <p:cNvPr id="88" name="Google Shape;88;g5ad46e8f8c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ad46e8f8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5ad46e8f8c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p:cSld name="Title and Content">
    <p:spTree>
      <p:nvGrpSpPr>
        <p:cNvPr id="8" name="Shape 8"/>
        <p:cNvGrpSpPr/>
        <p:nvPr/>
      </p:nvGrpSpPr>
      <p:grpSpPr>
        <a:xfrm>
          <a:off x="0" y="0"/>
          <a:ext cx="0" cy="0"/>
          <a:chOff x="0" y="0"/>
          <a:chExt cx="0" cy="0"/>
        </a:xfrm>
      </p:grpSpPr>
      <p:sp>
        <p:nvSpPr>
          <p:cNvPr id="9" name="Google Shape;9;p2"/>
          <p:cNvSpPr txBox="1"/>
          <p:nvPr/>
        </p:nvSpPr>
        <p:spPr>
          <a:xfrm>
            <a:off x="1078829" y="2287314"/>
            <a:ext cx="7962314"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6600" u="none" cap="none" strike="noStrike">
                <a:solidFill>
                  <a:schemeClr val="dk1"/>
                </a:solidFill>
                <a:latin typeface="Calibri"/>
                <a:ea typeface="Calibri"/>
                <a:cs typeface="Calibri"/>
                <a:sym typeface="Calibri"/>
              </a:rPr>
              <a:t>Title</a:t>
            </a:r>
            <a:endParaRPr/>
          </a:p>
        </p:txBody>
      </p:sp>
      <p:sp>
        <p:nvSpPr>
          <p:cNvPr id="10" name="Google Shape;10;p2"/>
          <p:cNvSpPr txBox="1"/>
          <p:nvPr/>
        </p:nvSpPr>
        <p:spPr>
          <a:xfrm>
            <a:off x="1078829" y="3416355"/>
            <a:ext cx="7962314"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Subtitle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11" name="Shape 11"/>
        <p:cNvGrpSpPr/>
        <p:nvPr/>
      </p:nvGrpSpPr>
      <p:grpSpPr>
        <a:xfrm>
          <a:off x="0" y="0"/>
          <a:ext cx="0" cy="0"/>
          <a:chOff x="0" y="0"/>
          <a:chExt cx="0" cy="0"/>
        </a:xfrm>
      </p:grpSpPr>
      <p:sp>
        <p:nvSpPr>
          <p:cNvPr id="12" name="Google Shape;12;p3"/>
          <p:cNvSpPr/>
          <p:nvPr/>
        </p:nvSpPr>
        <p:spPr>
          <a:xfrm>
            <a:off x="0" y="0"/>
            <a:ext cx="12192000" cy="1612900"/>
          </a:xfrm>
          <a:prstGeom prst="rect">
            <a:avLst/>
          </a:prstGeom>
          <a:gradFill>
            <a:gsLst>
              <a:gs pos="0">
                <a:srgbClr val="C9DD8B"/>
              </a:gs>
              <a:gs pos="87000">
                <a:srgbClr val="B8DC76"/>
              </a:gs>
              <a:gs pos="100000">
                <a:srgbClr val="7DB72F"/>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 name="Google Shape;13;p3"/>
          <p:cNvPicPr preferRelativeResize="0"/>
          <p:nvPr/>
        </p:nvPicPr>
        <p:blipFill rotWithShape="1">
          <a:blip r:embed="rId2">
            <a:alphaModFix/>
          </a:blip>
          <a:srcRect b="0" l="0" r="0" t="0"/>
          <a:stretch/>
        </p:blipFill>
        <p:spPr>
          <a:xfrm>
            <a:off x="92075" y="0"/>
            <a:ext cx="3549650" cy="1612900"/>
          </a:xfrm>
          <a:prstGeom prst="rect">
            <a:avLst/>
          </a:prstGeom>
          <a:noFill/>
          <a:ln>
            <a:noFill/>
          </a:ln>
        </p:spPr>
      </p:pic>
      <p:sp>
        <p:nvSpPr>
          <p:cNvPr id="14" name="Google Shape;14;p3"/>
          <p:cNvSpPr txBox="1"/>
          <p:nvPr/>
        </p:nvSpPr>
        <p:spPr>
          <a:xfrm>
            <a:off x="3641725" y="252452"/>
            <a:ext cx="7962314"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6600" u="none" cap="none" strike="noStrike">
                <a:solidFill>
                  <a:schemeClr val="dk1"/>
                </a:solidFill>
                <a:latin typeface="Calibri"/>
                <a:ea typeface="Calibri"/>
                <a:cs typeface="Calibri"/>
                <a:sym typeface="Calibri"/>
              </a:rPr>
              <a:t>Title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8451669" y="2097578"/>
            <a:ext cx="3740331" cy="4760422"/>
          </a:xfrm>
          <a:prstGeom prst="rect">
            <a:avLst/>
          </a:prstGeom>
          <a:noFill/>
          <a:ln>
            <a:noFill/>
          </a:ln>
        </p:spPr>
      </p:pic>
      <p:pic>
        <p:nvPicPr>
          <p:cNvPr id="7" name="Google Shape;7;p1"/>
          <p:cNvPicPr preferRelativeResize="0"/>
          <p:nvPr/>
        </p:nvPicPr>
        <p:blipFill rotWithShape="1">
          <a:blip r:embed="rId2">
            <a:alphaModFix/>
          </a:blip>
          <a:srcRect b="0" l="0" r="0" t="0"/>
          <a:stretch/>
        </p:blipFill>
        <p:spPr>
          <a:xfrm>
            <a:off x="308429" y="207374"/>
            <a:ext cx="2918097" cy="131314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hyperlink" Target="mailto:MiraHukill02@gmail.com" TargetMode="External"/><Relationship Id="rId5" Type="http://schemas.openxmlformats.org/officeDocument/2006/relationships/hyperlink" Target="mailto:Mefeely@pdx.edu" TargetMode="External"/><Relationship Id="rId6" Type="http://schemas.openxmlformats.org/officeDocument/2006/relationships/hyperlink" Target="mailto:Ashley@osbha.org" TargetMode="External"/><Relationship Id="rId7" Type="http://schemas.openxmlformats.org/officeDocument/2006/relationships/hyperlink" Target="mailto:Antonia@osbha.org" TargetMode="External"/><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8.jpg"/><Relationship Id="rId6" Type="http://schemas.openxmlformats.org/officeDocument/2006/relationships/image" Target="../media/image14.jpg"/><Relationship Id="rId7" Type="http://schemas.openxmlformats.org/officeDocument/2006/relationships/image" Target="../media/image4.jpg"/><Relationship Id="rId8"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s://phil.cdc.gov/Details.aspx?pid=20882" TargetMode="External"/><Relationship Id="rId5"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8" name="Shape 18"/>
        <p:cNvGrpSpPr/>
        <p:nvPr/>
      </p:nvGrpSpPr>
      <p:grpSpPr>
        <a:xfrm>
          <a:off x="0" y="0"/>
          <a:ext cx="0" cy="0"/>
          <a:chOff x="0" y="0"/>
          <a:chExt cx="0" cy="0"/>
        </a:xfrm>
      </p:grpSpPr>
      <p:pic>
        <p:nvPicPr>
          <p:cNvPr id="19" name="Google Shape;19;p4"/>
          <p:cNvPicPr preferRelativeResize="0"/>
          <p:nvPr/>
        </p:nvPicPr>
        <p:blipFill rotWithShape="1">
          <a:blip r:embed="rId3">
            <a:alphaModFix/>
          </a:blip>
          <a:srcRect b="0" l="0" r="0" t="0"/>
          <a:stretch/>
        </p:blipFill>
        <p:spPr>
          <a:xfrm>
            <a:off x="9273900" y="3144050"/>
            <a:ext cx="2918100" cy="3713950"/>
          </a:xfrm>
          <a:prstGeom prst="rect">
            <a:avLst/>
          </a:prstGeom>
          <a:noFill/>
          <a:ln>
            <a:noFill/>
          </a:ln>
        </p:spPr>
      </p:pic>
      <p:pic>
        <p:nvPicPr>
          <p:cNvPr id="20" name="Google Shape;20;p4"/>
          <p:cNvPicPr preferRelativeResize="0"/>
          <p:nvPr/>
        </p:nvPicPr>
        <p:blipFill rotWithShape="1">
          <a:blip r:embed="rId4">
            <a:alphaModFix/>
          </a:blip>
          <a:srcRect b="0" l="0" r="0" t="0"/>
          <a:stretch/>
        </p:blipFill>
        <p:spPr>
          <a:xfrm>
            <a:off x="308429" y="207374"/>
            <a:ext cx="2918097" cy="1313144"/>
          </a:xfrm>
          <a:prstGeom prst="rect">
            <a:avLst/>
          </a:prstGeom>
          <a:noFill/>
          <a:ln>
            <a:noFill/>
          </a:ln>
        </p:spPr>
      </p:pic>
      <p:sp>
        <p:nvSpPr>
          <p:cNvPr id="21" name="Google Shape;21;p4"/>
          <p:cNvSpPr txBox="1"/>
          <p:nvPr/>
        </p:nvSpPr>
        <p:spPr>
          <a:xfrm>
            <a:off x="456675" y="1762700"/>
            <a:ext cx="10340700" cy="224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600">
                <a:solidFill>
                  <a:schemeClr val="dk1"/>
                </a:solidFill>
                <a:latin typeface="Calibri"/>
                <a:ea typeface="Calibri"/>
                <a:cs typeface="Calibri"/>
                <a:sym typeface="Calibri"/>
              </a:rPr>
              <a:t>Creating a Model for Youth-Driven HPV Prevention</a:t>
            </a:r>
            <a:endParaRPr/>
          </a:p>
        </p:txBody>
      </p:sp>
      <p:sp>
        <p:nvSpPr>
          <p:cNvPr id="22" name="Google Shape;22;p4"/>
          <p:cNvSpPr txBox="1"/>
          <p:nvPr/>
        </p:nvSpPr>
        <p:spPr>
          <a:xfrm>
            <a:off x="456675" y="4427325"/>
            <a:ext cx="6795300" cy="164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Calibri"/>
                <a:ea typeface="Calibri"/>
                <a:cs typeface="Calibri"/>
                <a:sym typeface="Calibri"/>
              </a:rPr>
              <a:t>Oregon HPV Summit</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June 11, 2019</a:t>
            </a:r>
            <a:endParaRPr sz="36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06" name="Shape 106"/>
        <p:cNvGrpSpPr/>
        <p:nvPr/>
      </p:nvGrpSpPr>
      <p:grpSpPr>
        <a:xfrm>
          <a:off x="0" y="0"/>
          <a:ext cx="0" cy="0"/>
          <a:chOff x="0" y="0"/>
          <a:chExt cx="0" cy="0"/>
        </a:xfrm>
      </p:grpSpPr>
      <p:sp>
        <p:nvSpPr>
          <p:cNvPr id="107" name="Google Shape;107;p13"/>
          <p:cNvSpPr/>
          <p:nvPr/>
        </p:nvSpPr>
        <p:spPr>
          <a:xfrm>
            <a:off x="0" y="0"/>
            <a:ext cx="12192000" cy="1612800"/>
          </a:xfrm>
          <a:prstGeom prst="rect">
            <a:avLst/>
          </a:prstGeom>
          <a:gradFill>
            <a:gsLst>
              <a:gs pos="0">
                <a:srgbClr val="C9DD8B"/>
              </a:gs>
              <a:gs pos="87000">
                <a:srgbClr val="B8DC76"/>
              </a:gs>
              <a:gs pos="100000">
                <a:srgbClr val="7DB72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8" name="Google Shape;108;p13"/>
          <p:cNvPicPr preferRelativeResize="0"/>
          <p:nvPr/>
        </p:nvPicPr>
        <p:blipFill rotWithShape="1">
          <a:blip r:embed="rId3">
            <a:alphaModFix/>
          </a:blip>
          <a:srcRect b="0" l="0" r="0" t="0"/>
          <a:stretch/>
        </p:blipFill>
        <p:spPr>
          <a:xfrm>
            <a:off x="92075" y="0"/>
            <a:ext cx="3549650" cy="1612900"/>
          </a:xfrm>
          <a:prstGeom prst="rect">
            <a:avLst/>
          </a:prstGeom>
          <a:noFill/>
          <a:ln>
            <a:noFill/>
          </a:ln>
        </p:spPr>
      </p:pic>
      <p:sp>
        <p:nvSpPr>
          <p:cNvPr id="109" name="Google Shape;109;p13"/>
          <p:cNvSpPr txBox="1"/>
          <p:nvPr/>
        </p:nvSpPr>
        <p:spPr>
          <a:xfrm>
            <a:off x="3539050" y="252500"/>
            <a:ext cx="8774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5000">
                <a:solidFill>
                  <a:schemeClr val="dk1"/>
                </a:solidFill>
                <a:latin typeface="Calibri"/>
                <a:ea typeface="Calibri"/>
                <a:cs typeface="Calibri"/>
                <a:sym typeface="Calibri"/>
              </a:rPr>
              <a:t>Contact us</a:t>
            </a:r>
            <a:endParaRPr sz="5000"/>
          </a:p>
        </p:txBody>
      </p:sp>
      <p:sp>
        <p:nvSpPr>
          <p:cNvPr id="110" name="Google Shape;110;p13"/>
          <p:cNvSpPr txBox="1"/>
          <p:nvPr/>
        </p:nvSpPr>
        <p:spPr>
          <a:xfrm>
            <a:off x="10371675" y="9073500"/>
            <a:ext cx="2895000" cy="2298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457200" rtl="0" algn="l">
              <a:spcBef>
                <a:spcPts val="0"/>
              </a:spcBef>
              <a:spcAft>
                <a:spcPts val="0"/>
              </a:spcAft>
              <a:buNone/>
            </a:pPr>
            <a:r>
              <a:t/>
            </a:r>
            <a:endParaRPr sz="32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3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3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br>
              <a:rPr lang="en-US" sz="3600">
                <a:solidFill>
                  <a:schemeClr val="dk1"/>
                </a:solidFill>
                <a:latin typeface="Calibri"/>
                <a:ea typeface="Calibri"/>
                <a:cs typeface="Calibri"/>
                <a:sym typeface="Calibri"/>
              </a:rPr>
            </a:br>
            <a:endParaRPr sz="3600">
              <a:solidFill>
                <a:schemeClr val="dk1"/>
              </a:solidFill>
              <a:latin typeface="Calibri"/>
              <a:ea typeface="Calibri"/>
              <a:cs typeface="Calibri"/>
              <a:sym typeface="Calibri"/>
            </a:endParaRPr>
          </a:p>
        </p:txBody>
      </p:sp>
      <p:sp>
        <p:nvSpPr>
          <p:cNvPr id="111" name="Google Shape;111;p13"/>
          <p:cNvSpPr txBox="1"/>
          <p:nvPr/>
        </p:nvSpPr>
        <p:spPr>
          <a:xfrm>
            <a:off x="0" y="1612800"/>
            <a:ext cx="10923600" cy="5245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Calibri"/>
              <a:buChar char="●"/>
            </a:pPr>
            <a:r>
              <a:rPr lang="en-US" sz="2200">
                <a:solidFill>
                  <a:schemeClr val="dk1"/>
                </a:solidFill>
                <a:latin typeface="Calibri"/>
                <a:ea typeface="Calibri"/>
                <a:cs typeface="Calibri"/>
                <a:sym typeface="Calibri"/>
              </a:rPr>
              <a:t>Mira Hukill</a:t>
            </a:r>
            <a:br>
              <a:rPr lang="en-US" sz="2200">
                <a:solidFill>
                  <a:schemeClr val="dk1"/>
                </a:solidFill>
                <a:latin typeface="Calibri"/>
                <a:ea typeface="Calibri"/>
                <a:cs typeface="Calibri"/>
                <a:sym typeface="Calibri"/>
              </a:rPr>
            </a:br>
            <a:r>
              <a:rPr lang="en-US" sz="2200">
                <a:solidFill>
                  <a:schemeClr val="dk1"/>
                </a:solidFill>
                <a:latin typeface="Calibri"/>
                <a:ea typeface="Calibri"/>
                <a:cs typeface="Calibri"/>
                <a:sym typeface="Calibri"/>
              </a:rPr>
              <a:t>Student Health Advocate and HPV Youth Advisory Committee Member </a:t>
            </a:r>
            <a:br>
              <a:rPr lang="en-US" sz="2200">
                <a:solidFill>
                  <a:schemeClr val="dk1"/>
                </a:solidFill>
                <a:latin typeface="Calibri"/>
                <a:ea typeface="Calibri"/>
                <a:cs typeface="Calibri"/>
                <a:sym typeface="Calibri"/>
              </a:rPr>
            </a:br>
            <a:r>
              <a:rPr lang="en-US" sz="2200" u="sng">
                <a:solidFill>
                  <a:schemeClr val="hlink"/>
                </a:solidFill>
                <a:latin typeface="Calibri"/>
                <a:ea typeface="Calibri"/>
                <a:cs typeface="Calibri"/>
                <a:sym typeface="Calibri"/>
                <a:hlinkClick r:id="rId4"/>
              </a:rPr>
              <a:t>MiraHukill02@gmail.com</a:t>
            </a:r>
            <a:r>
              <a:rPr lang="en-US"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2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200">
                <a:solidFill>
                  <a:schemeClr val="dk1"/>
                </a:solidFill>
                <a:latin typeface="Calibri"/>
                <a:ea typeface="Calibri"/>
                <a:cs typeface="Calibri"/>
                <a:sym typeface="Calibri"/>
              </a:rPr>
              <a:t>Megan Feely</a:t>
            </a:r>
            <a:br>
              <a:rPr lang="en-US" sz="2200">
                <a:solidFill>
                  <a:schemeClr val="dk1"/>
                </a:solidFill>
                <a:latin typeface="Calibri"/>
                <a:ea typeface="Calibri"/>
                <a:cs typeface="Calibri"/>
                <a:sym typeface="Calibri"/>
              </a:rPr>
            </a:br>
            <a:r>
              <a:rPr lang="en-US" sz="2200">
                <a:solidFill>
                  <a:schemeClr val="dk1"/>
                </a:solidFill>
                <a:latin typeface="Calibri"/>
                <a:ea typeface="Calibri"/>
                <a:cs typeface="Calibri"/>
                <a:sym typeface="Calibri"/>
              </a:rPr>
              <a:t>Student Health Advocate and HPV Youth Advisory Committee Member</a:t>
            </a:r>
            <a:br>
              <a:rPr lang="en-US" sz="2200">
                <a:solidFill>
                  <a:schemeClr val="dk1"/>
                </a:solidFill>
                <a:latin typeface="Calibri"/>
                <a:ea typeface="Calibri"/>
                <a:cs typeface="Calibri"/>
                <a:sym typeface="Calibri"/>
              </a:rPr>
            </a:br>
            <a:r>
              <a:rPr lang="en-US" sz="2200" u="sng">
                <a:solidFill>
                  <a:schemeClr val="hlink"/>
                </a:solidFill>
                <a:latin typeface="Calibri"/>
                <a:ea typeface="Calibri"/>
                <a:cs typeface="Calibri"/>
                <a:sym typeface="Calibri"/>
                <a:hlinkClick r:id="rId5"/>
              </a:rPr>
              <a:t>Mefeely@pdx.edu</a:t>
            </a:r>
            <a:r>
              <a:rPr lang="en-US"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2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200">
                <a:solidFill>
                  <a:schemeClr val="dk1"/>
                </a:solidFill>
                <a:latin typeface="Calibri"/>
                <a:ea typeface="Calibri"/>
                <a:cs typeface="Calibri"/>
                <a:sym typeface="Calibri"/>
              </a:rPr>
              <a:t>Ashley McAlister</a:t>
            </a:r>
            <a:br>
              <a:rPr lang="en-US" sz="2200">
                <a:solidFill>
                  <a:schemeClr val="dk1"/>
                </a:solidFill>
                <a:latin typeface="Calibri"/>
                <a:ea typeface="Calibri"/>
                <a:cs typeface="Calibri"/>
                <a:sym typeface="Calibri"/>
              </a:rPr>
            </a:br>
            <a:r>
              <a:rPr lang="en-US" sz="2200">
                <a:solidFill>
                  <a:schemeClr val="dk1"/>
                </a:solidFill>
                <a:latin typeface="Calibri"/>
                <a:ea typeface="Calibri"/>
                <a:cs typeface="Calibri"/>
                <a:sym typeface="Calibri"/>
              </a:rPr>
              <a:t>Program Manager at the Oregon School-Based Health Alliance</a:t>
            </a:r>
            <a:br>
              <a:rPr lang="en-US" sz="2200">
                <a:solidFill>
                  <a:schemeClr val="dk1"/>
                </a:solidFill>
                <a:latin typeface="Calibri"/>
                <a:ea typeface="Calibri"/>
                <a:cs typeface="Calibri"/>
                <a:sym typeface="Calibri"/>
              </a:rPr>
            </a:br>
            <a:r>
              <a:rPr lang="en-US" sz="2200" u="sng">
                <a:solidFill>
                  <a:schemeClr val="hlink"/>
                </a:solidFill>
                <a:latin typeface="Calibri"/>
                <a:ea typeface="Calibri"/>
                <a:cs typeface="Calibri"/>
                <a:sym typeface="Calibri"/>
                <a:hlinkClick r:id="rId6"/>
              </a:rPr>
              <a:t>Ashley@osbha.org</a:t>
            </a:r>
            <a:r>
              <a:rPr lang="en-US"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2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200">
                <a:solidFill>
                  <a:schemeClr val="dk1"/>
                </a:solidFill>
                <a:latin typeface="Calibri"/>
                <a:ea typeface="Calibri"/>
                <a:cs typeface="Calibri"/>
                <a:sym typeface="Calibri"/>
              </a:rPr>
              <a:t>Antonia Rangel-Caril</a:t>
            </a:r>
            <a:br>
              <a:rPr lang="en-US" sz="2200">
                <a:solidFill>
                  <a:schemeClr val="dk1"/>
                </a:solidFill>
                <a:latin typeface="Calibri"/>
                <a:ea typeface="Calibri"/>
                <a:cs typeface="Calibri"/>
                <a:sym typeface="Calibri"/>
              </a:rPr>
            </a:br>
            <a:r>
              <a:rPr lang="en-US" sz="2200">
                <a:solidFill>
                  <a:schemeClr val="dk1"/>
                </a:solidFill>
                <a:latin typeface="Calibri"/>
                <a:ea typeface="Calibri"/>
                <a:cs typeface="Calibri"/>
                <a:sym typeface="Calibri"/>
              </a:rPr>
              <a:t>Program and Advocacy Coordinator at the Oregon School-Based Health Alliance</a:t>
            </a:r>
            <a:endParaRPr sz="2200">
              <a:solidFill>
                <a:schemeClr val="dk1"/>
              </a:solidFill>
              <a:latin typeface="Calibri"/>
              <a:ea typeface="Calibri"/>
              <a:cs typeface="Calibri"/>
              <a:sym typeface="Calibri"/>
            </a:endParaRPr>
          </a:p>
          <a:p>
            <a:pPr indent="0" lvl="0" marL="457200" rtl="0" algn="l">
              <a:spcBef>
                <a:spcPts val="0"/>
              </a:spcBef>
              <a:spcAft>
                <a:spcPts val="0"/>
              </a:spcAft>
              <a:buNone/>
            </a:pPr>
            <a:r>
              <a:rPr lang="en-US" sz="2200" u="sng">
                <a:solidFill>
                  <a:schemeClr val="hlink"/>
                </a:solidFill>
                <a:latin typeface="Calibri"/>
                <a:ea typeface="Calibri"/>
                <a:cs typeface="Calibri"/>
                <a:sym typeface="Calibri"/>
                <a:hlinkClick r:id="rId7"/>
              </a:rPr>
              <a:t>Antonia@osbha.org</a:t>
            </a:r>
            <a:r>
              <a:rPr lang="en-US"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indent="0" lvl="0" marL="0" rtl="0" algn="l">
              <a:spcBef>
                <a:spcPts val="0"/>
              </a:spcBef>
              <a:spcAft>
                <a:spcPts val="0"/>
              </a:spcAft>
              <a:buNone/>
            </a:pPr>
            <a:r>
              <a:t/>
            </a:r>
            <a:endParaRPr sz="2200">
              <a:solidFill>
                <a:schemeClr val="dk1"/>
              </a:solidFill>
              <a:latin typeface="Calibri"/>
              <a:ea typeface="Calibri"/>
              <a:cs typeface="Calibri"/>
              <a:sym typeface="Calibri"/>
            </a:endParaRPr>
          </a:p>
          <a:p>
            <a:pPr indent="0" lvl="0" marL="0" rtl="0" algn="l">
              <a:spcBef>
                <a:spcPts val="0"/>
              </a:spcBef>
              <a:spcAft>
                <a:spcPts val="0"/>
              </a:spcAft>
              <a:buNone/>
            </a:pPr>
            <a:r>
              <a:t/>
            </a:r>
            <a:endParaRPr sz="2200">
              <a:solidFill>
                <a:schemeClr val="dk1"/>
              </a:solidFill>
              <a:latin typeface="Calibri"/>
              <a:ea typeface="Calibri"/>
              <a:cs typeface="Calibri"/>
              <a:sym typeface="Calibri"/>
            </a:endParaRPr>
          </a:p>
        </p:txBody>
      </p:sp>
      <p:pic>
        <p:nvPicPr>
          <p:cNvPr id="112" name="Google Shape;112;p13"/>
          <p:cNvPicPr preferRelativeResize="0"/>
          <p:nvPr/>
        </p:nvPicPr>
        <p:blipFill rotWithShape="1">
          <a:blip r:embed="rId8">
            <a:alphaModFix/>
          </a:blip>
          <a:srcRect b="0" l="19388" r="19699" t="0"/>
          <a:stretch/>
        </p:blipFill>
        <p:spPr>
          <a:xfrm>
            <a:off x="8642350" y="2671550"/>
            <a:ext cx="3549650" cy="2089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6" name="Shape 26"/>
        <p:cNvGrpSpPr/>
        <p:nvPr/>
      </p:nvGrpSpPr>
      <p:grpSpPr>
        <a:xfrm>
          <a:off x="0" y="0"/>
          <a:ext cx="0" cy="0"/>
          <a:chOff x="0" y="0"/>
          <a:chExt cx="0" cy="0"/>
        </a:xfrm>
      </p:grpSpPr>
      <p:sp>
        <p:nvSpPr>
          <p:cNvPr id="27" name="Google Shape;27;p5"/>
          <p:cNvSpPr/>
          <p:nvPr/>
        </p:nvSpPr>
        <p:spPr>
          <a:xfrm>
            <a:off x="0" y="0"/>
            <a:ext cx="12192000" cy="1612800"/>
          </a:xfrm>
          <a:prstGeom prst="rect">
            <a:avLst/>
          </a:prstGeom>
          <a:gradFill>
            <a:gsLst>
              <a:gs pos="0">
                <a:srgbClr val="C9DD8B"/>
              </a:gs>
              <a:gs pos="87000">
                <a:srgbClr val="B8DC76"/>
              </a:gs>
              <a:gs pos="100000">
                <a:srgbClr val="7DB72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8" name="Google Shape;28;p5"/>
          <p:cNvPicPr preferRelativeResize="0"/>
          <p:nvPr/>
        </p:nvPicPr>
        <p:blipFill rotWithShape="1">
          <a:blip r:embed="rId3">
            <a:alphaModFix/>
          </a:blip>
          <a:srcRect b="0" l="0" r="0" t="0"/>
          <a:stretch/>
        </p:blipFill>
        <p:spPr>
          <a:xfrm>
            <a:off x="92075" y="0"/>
            <a:ext cx="3549650" cy="1612900"/>
          </a:xfrm>
          <a:prstGeom prst="rect">
            <a:avLst/>
          </a:prstGeom>
          <a:noFill/>
          <a:ln>
            <a:noFill/>
          </a:ln>
        </p:spPr>
      </p:pic>
      <p:sp>
        <p:nvSpPr>
          <p:cNvPr id="29" name="Google Shape;29;p5"/>
          <p:cNvSpPr txBox="1"/>
          <p:nvPr/>
        </p:nvSpPr>
        <p:spPr>
          <a:xfrm>
            <a:off x="3641725" y="252452"/>
            <a:ext cx="79623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chemeClr val="dk1"/>
                </a:solidFill>
                <a:latin typeface="Calibri"/>
                <a:ea typeface="Calibri"/>
                <a:cs typeface="Calibri"/>
                <a:sym typeface="Calibri"/>
              </a:rPr>
              <a:t>Introductions</a:t>
            </a:r>
            <a:endParaRPr/>
          </a:p>
        </p:txBody>
      </p:sp>
      <p:sp>
        <p:nvSpPr>
          <p:cNvPr id="30" name="Google Shape;30;p5"/>
          <p:cNvSpPr txBox="1"/>
          <p:nvPr/>
        </p:nvSpPr>
        <p:spPr>
          <a:xfrm>
            <a:off x="3258488" y="4982525"/>
            <a:ext cx="2762100" cy="94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Mira Hukill</a:t>
            </a:r>
            <a:endParaRPr b="1">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she/her</a:t>
            </a:r>
            <a:endParaRPr>
              <a:solidFill>
                <a:schemeClr val="dk1"/>
              </a:solidFill>
              <a:latin typeface="Calibri"/>
              <a:ea typeface="Calibri"/>
              <a:cs typeface="Calibri"/>
              <a:sym typeface="Calibri"/>
            </a:endParaRPr>
          </a:p>
          <a:p>
            <a:pPr indent="0" lvl="0" marL="0" rtl="0" algn="ctr">
              <a:spcBef>
                <a:spcPts val="0"/>
              </a:spcBef>
              <a:spcAft>
                <a:spcPts val="0"/>
              </a:spcAft>
              <a:buNone/>
            </a:pPr>
            <a:r>
              <a:rPr lang="en-US">
                <a:solidFill>
                  <a:schemeClr val="dk1"/>
                </a:solidFill>
                <a:latin typeface="Calibri"/>
                <a:ea typeface="Calibri"/>
                <a:cs typeface="Calibri"/>
                <a:sym typeface="Calibri"/>
              </a:rPr>
              <a:t>OSBHA Student Health Advocate</a:t>
            </a:r>
            <a:endParaRPr>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HPV Youth Advisory Committee Member</a:t>
            </a:r>
            <a:endParaRPr>
              <a:solidFill>
                <a:schemeClr val="dk1"/>
              </a:solidFill>
              <a:latin typeface="Calibri"/>
              <a:ea typeface="Calibri"/>
              <a:cs typeface="Calibri"/>
              <a:sym typeface="Calibri"/>
            </a:endParaRPr>
          </a:p>
        </p:txBody>
      </p:sp>
      <p:pic>
        <p:nvPicPr>
          <p:cNvPr id="31" name="Google Shape;31;p5"/>
          <p:cNvPicPr preferRelativeResize="0"/>
          <p:nvPr/>
        </p:nvPicPr>
        <p:blipFill>
          <a:blip r:embed="rId4">
            <a:alphaModFix/>
          </a:blip>
          <a:stretch>
            <a:fillRect/>
          </a:stretch>
        </p:blipFill>
        <p:spPr>
          <a:xfrm>
            <a:off x="528648" y="2166348"/>
            <a:ext cx="2367290" cy="2525325"/>
          </a:xfrm>
          <a:prstGeom prst="rect">
            <a:avLst/>
          </a:prstGeom>
          <a:noFill/>
          <a:ln>
            <a:noFill/>
          </a:ln>
        </p:spPr>
      </p:pic>
      <p:pic>
        <p:nvPicPr>
          <p:cNvPr id="32" name="Google Shape;32;p5"/>
          <p:cNvPicPr preferRelativeResize="0"/>
          <p:nvPr/>
        </p:nvPicPr>
        <p:blipFill rotWithShape="1">
          <a:blip r:embed="rId5">
            <a:alphaModFix/>
          </a:blip>
          <a:srcRect b="30613" l="7402" r="6017" t="0"/>
          <a:stretch/>
        </p:blipFill>
        <p:spPr>
          <a:xfrm>
            <a:off x="9411725" y="2166338"/>
            <a:ext cx="2367300" cy="2525336"/>
          </a:xfrm>
          <a:prstGeom prst="rect">
            <a:avLst/>
          </a:prstGeom>
          <a:noFill/>
          <a:ln>
            <a:noFill/>
          </a:ln>
        </p:spPr>
      </p:pic>
      <p:pic>
        <p:nvPicPr>
          <p:cNvPr id="33" name="Google Shape;33;p5"/>
          <p:cNvPicPr preferRelativeResize="0"/>
          <p:nvPr/>
        </p:nvPicPr>
        <p:blipFill rotWithShape="1">
          <a:blip r:embed="rId6">
            <a:alphaModFix/>
          </a:blip>
          <a:srcRect b="28188" l="0" r="0" t="7203"/>
          <a:stretch/>
        </p:blipFill>
        <p:spPr>
          <a:xfrm>
            <a:off x="3402874" y="2166336"/>
            <a:ext cx="2448273" cy="2525328"/>
          </a:xfrm>
          <a:prstGeom prst="rect">
            <a:avLst/>
          </a:prstGeom>
          <a:noFill/>
          <a:ln>
            <a:noFill/>
          </a:ln>
        </p:spPr>
      </p:pic>
      <p:pic>
        <p:nvPicPr>
          <p:cNvPr id="34" name="Google Shape;34;p5"/>
          <p:cNvPicPr preferRelativeResize="0"/>
          <p:nvPr/>
        </p:nvPicPr>
        <p:blipFill rotWithShape="1">
          <a:blip r:embed="rId7">
            <a:alphaModFix/>
          </a:blip>
          <a:srcRect b="-8436" l="-210530" r="210530" t="4798"/>
          <a:stretch/>
        </p:blipFill>
        <p:spPr>
          <a:xfrm>
            <a:off x="377250" y="2782350"/>
            <a:ext cx="2670100" cy="3085550"/>
          </a:xfrm>
          <a:prstGeom prst="rect">
            <a:avLst/>
          </a:prstGeom>
          <a:noFill/>
          <a:ln>
            <a:noFill/>
          </a:ln>
        </p:spPr>
      </p:pic>
      <p:sp>
        <p:nvSpPr>
          <p:cNvPr id="35" name="Google Shape;35;p5"/>
          <p:cNvSpPr txBox="1"/>
          <p:nvPr/>
        </p:nvSpPr>
        <p:spPr>
          <a:xfrm>
            <a:off x="602150" y="4982525"/>
            <a:ext cx="2237100" cy="94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Ashley McAllister</a:t>
            </a:r>
            <a:endParaRPr b="1">
              <a:latin typeface="Calibri"/>
              <a:ea typeface="Calibri"/>
              <a:cs typeface="Calibri"/>
              <a:sym typeface="Calibri"/>
            </a:endParaRPr>
          </a:p>
          <a:p>
            <a:pPr indent="0" lvl="0" marL="0" rtl="0" algn="ctr">
              <a:spcBef>
                <a:spcPts val="0"/>
              </a:spcBef>
              <a:spcAft>
                <a:spcPts val="0"/>
              </a:spcAft>
              <a:buNone/>
            </a:pPr>
            <a:r>
              <a:rPr lang="en-US">
                <a:latin typeface="Calibri"/>
                <a:ea typeface="Calibri"/>
                <a:cs typeface="Calibri"/>
                <a:sym typeface="Calibri"/>
              </a:rPr>
              <a:t>s</a:t>
            </a:r>
            <a:r>
              <a:rPr lang="en-US">
                <a:latin typeface="Calibri"/>
                <a:ea typeface="Calibri"/>
                <a:cs typeface="Calibri"/>
                <a:sym typeface="Calibri"/>
              </a:rPr>
              <a:t>he/her</a:t>
            </a:r>
            <a:endParaRPr>
              <a:latin typeface="Calibri"/>
              <a:ea typeface="Calibri"/>
              <a:cs typeface="Calibri"/>
              <a:sym typeface="Calibri"/>
            </a:endParaRPr>
          </a:p>
          <a:p>
            <a:pPr indent="0" lvl="0" marL="0" rtl="0" algn="ctr">
              <a:spcBef>
                <a:spcPts val="0"/>
              </a:spcBef>
              <a:spcAft>
                <a:spcPts val="0"/>
              </a:spcAft>
              <a:buNone/>
            </a:pPr>
            <a:r>
              <a:rPr lang="en-US">
                <a:latin typeface="Calibri"/>
                <a:ea typeface="Calibri"/>
                <a:cs typeface="Calibri"/>
                <a:sym typeface="Calibri"/>
              </a:rPr>
              <a:t>OSBHA Program Manager</a:t>
            </a:r>
            <a:endParaRPr>
              <a:latin typeface="Calibri"/>
              <a:ea typeface="Calibri"/>
              <a:cs typeface="Calibri"/>
              <a:sym typeface="Calibri"/>
            </a:endParaRPr>
          </a:p>
        </p:txBody>
      </p:sp>
      <p:sp>
        <p:nvSpPr>
          <p:cNvPr id="36" name="Google Shape;36;p5"/>
          <p:cNvSpPr txBox="1"/>
          <p:nvPr/>
        </p:nvSpPr>
        <p:spPr>
          <a:xfrm>
            <a:off x="6453975" y="4982525"/>
            <a:ext cx="2367300" cy="110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Calibri"/>
                <a:ea typeface="Calibri"/>
                <a:cs typeface="Calibri"/>
                <a:sym typeface="Calibri"/>
              </a:rPr>
              <a:t>Antonia Rangel-Caril</a:t>
            </a:r>
            <a:endParaRPr b="1">
              <a:solidFill>
                <a:schemeClr val="dk1"/>
              </a:solidFill>
              <a:latin typeface="Calibri"/>
              <a:ea typeface="Calibri"/>
              <a:cs typeface="Calibri"/>
              <a:sym typeface="Calibri"/>
            </a:endParaRPr>
          </a:p>
          <a:p>
            <a:pPr indent="0" lvl="0" marL="0" rtl="0" algn="ctr">
              <a:spcBef>
                <a:spcPts val="0"/>
              </a:spcBef>
              <a:spcAft>
                <a:spcPts val="0"/>
              </a:spcAft>
              <a:buNone/>
            </a:pPr>
            <a:r>
              <a:rPr lang="en-US">
                <a:solidFill>
                  <a:schemeClr val="dk1"/>
                </a:solidFill>
                <a:latin typeface="Calibri"/>
                <a:ea typeface="Calibri"/>
                <a:cs typeface="Calibri"/>
                <a:sym typeface="Calibri"/>
              </a:rPr>
              <a:t>s</a:t>
            </a:r>
            <a:r>
              <a:rPr lang="en-US">
                <a:solidFill>
                  <a:schemeClr val="dk1"/>
                </a:solidFill>
                <a:latin typeface="Calibri"/>
                <a:ea typeface="Calibri"/>
                <a:cs typeface="Calibri"/>
                <a:sym typeface="Calibri"/>
              </a:rPr>
              <a:t>he/her</a:t>
            </a:r>
            <a:endParaRPr>
              <a:solidFill>
                <a:schemeClr val="dk1"/>
              </a:solidFill>
              <a:latin typeface="Calibri"/>
              <a:ea typeface="Calibri"/>
              <a:cs typeface="Calibri"/>
              <a:sym typeface="Calibri"/>
            </a:endParaRPr>
          </a:p>
          <a:p>
            <a:pPr indent="0" lvl="0" marL="0" rtl="0" algn="ctr">
              <a:spcBef>
                <a:spcPts val="0"/>
              </a:spcBef>
              <a:spcAft>
                <a:spcPts val="0"/>
              </a:spcAft>
              <a:buNone/>
            </a:pPr>
            <a:r>
              <a:rPr lang="en-US">
                <a:solidFill>
                  <a:schemeClr val="dk1"/>
                </a:solidFill>
                <a:latin typeface="Calibri"/>
                <a:ea typeface="Calibri"/>
                <a:cs typeface="Calibri"/>
                <a:sym typeface="Calibri"/>
              </a:rPr>
              <a:t>OSBHA Program and Advocacy Coordinator</a:t>
            </a:r>
            <a:endParaRPr/>
          </a:p>
        </p:txBody>
      </p:sp>
      <p:sp>
        <p:nvSpPr>
          <p:cNvPr id="37" name="Google Shape;37;p5"/>
          <p:cNvSpPr txBox="1"/>
          <p:nvPr/>
        </p:nvSpPr>
        <p:spPr>
          <a:xfrm>
            <a:off x="9254650" y="4927025"/>
            <a:ext cx="2670000" cy="105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solidFill>
                  <a:schemeClr val="dk1"/>
                </a:solidFill>
                <a:latin typeface="Calibri"/>
                <a:ea typeface="Calibri"/>
                <a:cs typeface="Calibri"/>
                <a:sym typeface="Calibri"/>
              </a:rPr>
              <a:t>Meg Feely</a:t>
            </a:r>
            <a:endParaRPr b="1">
              <a:solidFill>
                <a:schemeClr val="dk1"/>
              </a:solidFill>
              <a:latin typeface="Calibri"/>
              <a:ea typeface="Calibri"/>
              <a:cs typeface="Calibri"/>
              <a:sym typeface="Calibri"/>
            </a:endParaRPr>
          </a:p>
          <a:p>
            <a:pPr indent="0" lvl="0" marL="0" rtl="0" algn="ctr">
              <a:spcBef>
                <a:spcPts val="0"/>
              </a:spcBef>
              <a:spcAft>
                <a:spcPts val="0"/>
              </a:spcAft>
              <a:buNone/>
            </a:pPr>
            <a:r>
              <a:rPr lang="en-US">
                <a:solidFill>
                  <a:schemeClr val="dk1"/>
                </a:solidFill>
                <a:latin typeface="Calibri"/>
                <a:ea typeface="Calibri"/>
                <a:cs typeface="Calibri"/>
                <a:sym typeface="Calibri"/>
              </a:rPr>
              <a:t>s</a:t>
            </a:r>
            <a:r>
              <a:rPr lang="en-US">
                <a:solidFill>
                  <a:schemeClr val="dk1"/>
                </a:solidFill>
                <a:latin typeface="Calibri"/>
                <a:ea typeface="Calibri"/>
                <a:cs typeface="Calibri"/>
                <a:sym typeface="Calibri"/>
              </a:rPr>
              <a:t>he/her</a:t>
            </a:r>
            <a:endParaRPr>
              <a:solidFill>
                <a:schemeClr val="dk1"/>
              </a:solidFill>
              <a:latin typeface="Calibri"/>
              <a:ea typeface="Calibri"/>
              <a:cs typeface="Calibri"/>
              <a:sym typeface="Calibri"/>
            </a:endParaRPr>
          </a:p>
          <a:p>
            <a:pPr indent="0" lvl="0" marL="0" rtl="0" algn="ctr">
              <a:spcBef>
                <a:spcPts val="0"/>
              </a:spcBef>
              <a:spcAft>
                <a:spcPts val="0"/>
              </a:spcAft>
              <a:buNone/>
            </a:pPr>
            <a:r>
              <a:rPr lang="en-US">
                <a:solidFill>
                  <a:schemeClr val="dk1"/>
                </a:solidFill>
                <a:latin typeface="Calibri"/>
                <a:ea typeface="Calibri"/>
                <a:cs typeface="Calibri"/>
                <a:sym typeface="Calibri"/>
              </a:rPr>
              <a:t>OSBHA Student Health Advocate</a:t>
            </a:r>
            <a:endParaRPr>
              <a:solidFill>
                <a:schemeClr val="dk1"/>
              </a:solidFill>
              <a:latin typeface="Calibri"/>
              <a:ea typeface="Calibri"/>
              <a:cs typeface="Calibri"/>
              <a:sym typeface="Calibri"/>
            </a:endParaRPr>
          </a:p>
          <a:p>
            <a:pPr indent="0" lvl="0" marL="0" rtl="0" algn="ctr">
              <a:spcBef>
                <a:spcPts val="0"/>
              </a:spcBef>
              <a:spcAft>
                <a:spcPts val="0"/>
              </a:spcAft>
              <a:buNone/>
            </a:pPr>
            <a:r>
              <a:rPr lang="en-US">
                <a:solidFill>
                  <a:schemeClr val="dk1"/>
                </a:solidFill>
                <a:latin typeface="Calibri"/>
                <a:ea typeface="Calibri"/>
                <a:cs typeface="Calibri"/>
                <a:sym typeface="Calibri"/>
              </a:rPr>
              <a:t>HPV Youth Advisory Committee Member</a:t>
            </a:r>
            <a:endParaRPr>
              <a:solidFill>
                <a:schemeClr val="dk1"/>
              </a:solidFill>
              <a:latin typeface="Calibri"/>
              <a:ea typeface="Calibri"/>
              <a:cs typeface="Calibri"/>
              <a:sym typeface="Calibri"/>
            </a:endParaRPr>
          </a:p>
        </p:txBody>
      </p:sp>
      <p:pic>
        <p:nvPicPr>
          <p:cNvPr id="38" name="Google Shape;38;p5"/>
          <p:cNvPicPr preferRelativeResize="0"/>
          <p:nvPr/>
        </p:nvPicPr>
        <p:blipFill rotWithShape="1">
          <a:blip r:embed="rId8">
            <a:alphaModFix/>
          </a:blip>
          <a:srcRect b="33049" l="0" r="0" t="2987"/>
          <a:stretch/>
        </p:blipFill>
        <p:spPr>
          <a:xfrm>
            <a:off x="6407300" y="2166350"/>
            <a:ext cx="2367303" cy="2525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2" name="Shape 42"/>
        <p:cNvGrpSpPr/>
        <p:nvPr/>
      </p:nvGrpSpPr>
      <p:grpSpPr>
        <a:xfrm>
          <a:off x="0" y="0"/>
          <a:ext cx="0" cy="0"/>
          <a:chOff x="0" y="0"/>
          <a:chExt cx="0" cy="0"/>
        </a:xfrm>
      </p:grpSpPr>
      <p:sp>
        <p:nvSpPr>
          <p:cNvPr id="43" name="Google Shape;43;p6"/>
          <p:cNvSpPr/>
          <p:nvPr/>
        </p:nvSpPr>
        <p:spPr>
          <a:xfrm>
            <a:off x="0" y="0"/>
            <a:ext cx="12192000" cy="1612800"/>
          </a:xfrm>
          <a:prstGeom prst="rect">
            <a:avLst/>
          </a:prstGeom>
          <a:gradFill>
            <a:gsLst>
              <a:gs pos="0">
                <a:srgbClr val="C9DD8B"/>
              </a:gs>
              <a:gs pos="87000">
                <a:srgbClr val="B8DC76"/>
              </a:gs>
              <a:gs pos="100000">
                <a:srgbClr val="7DB72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4" name="Google Shape;44;p6"/>
          <p:cNvPicPr preferRelativeResize="0"/>
          <p:nvPr/>
        </p:nvPicPr>
        <p:blipFill rotWithShape="1">
          <a:blip r:embed="rId3">
            <a:alphaModFix/>
          </a:blip>
          <a:srcRect b="0" l="0" r="0" t="0"/>
          <a:stretch/>
        </p:blipFill>
        <p:spPr>
          <a:xfrm>
            <a:off x="92075" y="0"/>
            <a:ext cx="3549650" cy="1612900"/>
          </a:xfrm>
          <a:prstGeom prst="rect">
            <a:avLst/>
          </a:prstGeom>
          <a:noFill/>
          <a:ln>
            <a:noFill/>
          </a:ln>
        </p:spPr>
      </p:pic>
      <p:sp>
        <p:nvSpPr>
          <p:cNvPr id="45" name="Google Shape;45;p6"/>
          <p:cNvSpPr txBox="1"/>
          <p:nvPr/>
        </p:nvSpPr>
        <p:spPr>
          <a:xfrm>
            <a:off x="3641725" y="252452"/>
            <a:ext cx="79623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chemeClr val="dk1"/>
                </a:solidFill>
                <a:latin typeface="Calibri"/>
                <a:ea typeface="Calibri"/>
                <a:cs typeface="Calibri"/>
                <a:sym typeface="Calibri"/>
              </a:rPr>
              <a:t>Learning </a:t>
            </a:r>
            <a:r>
              <a:rPr lang="en-US" sz="6600">
                <a:solidFill>
                  <a:schemeClr val="dk1"/>
                </a:solidFill>
                <a:latin typeface="Calibri"/>
                <a:ea typeface="Calibri"/>
                <a:cs typeface="Calibri"/>
                <a:sym typeface="Calibri"/>
              </a:rPr>
              <a:t>Objectives</a:t>
            </a:r>
            <a:endParaRPr/>
          </a:p>
        </p:txBody>
      </p:sp>
      <p:sp>
        <p:nvSpPr>
          <p:cNvPr id="46" name="Google Shape;46;p6"/>
          <p:cNvSpPr txBox="1"/>
          <p:nvPr/>
        </p:nvSpPr>
        <p:spPr>
          <a:xfrm>
            <a:off x="92075" y="1792375"/>
            <a:ext cx="12099900" cy="5065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Font typeface="Calibri"/>
              <a:buChar char="●"/>
            </a:pPr>
            <a:r>
              <a:rPr lang="en-US" sz="3600">
                <a:solidFill>
                  <a:schemeClr val="dk1"/>
                </a:solidFill>
                <a:latin typeface="Calibri"/>
                <a:ea typeface="Calibri"/>
                <a:cs typeface="Calibri"/>
                <a:sym typeface="Calibri"/>
              </a:rPr>
              <a:t>Understand</a:t>
            </a:r>
            <a:r>
              <a:rPr lang="en-US" sz="3600">
                <a:solidFill>
                  <a:schemeClr val="dk1"/>
                </a:solidFill>
                <a:latin typeface="Calibri"/>
                <a:ea typeface="Calibri"/>
                <a:cs typeface="Calibri"/>
                <a:sym typeface="Calibri"/>
              </a:rPr>
              <a:t> youth-driven HPV prevention work happening in Oregon.</a:t>
            </a:r>
            <a:endParaRPr sz="36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US" sz="3600">
                <a:solidFill>
                  <a:schemeClr val="dk1"/>
                </a:solidFill>
                <a:latin typeface="Calibri"/>
                <a:ea typeface="Calibri"/>
                <a:cs typeface="Calibri"/>
                <a:sym typeface="Calibri"/>
              </a:rPr>
              <a:t>Identify common gaps in youth knowledge about HPV, and hear personal stories from youth that will highlight common misconceptions about HPV.</a:t>
            </a:r>
            <a:endParaRPr sz="36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US" sz="3600">
                <a:solidFill>
                  <a:schemeClr val="dk1"/>
                </a:solidFill>
                <a:latin typeface="Calibri"/>
                <a:ea typeface="Calibri"/>
                <a:cs typeface="Calibri"/>
                <a:sym typeface="Calibri"/>
              </a:rPr>
              <a:t>Identify important steps that providers and other adults can take to support youth in accessing the HPV vaccine.</a:t>
            </a:r>
            <a:endParaRPr sz="3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3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3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br>
              <a:rPr lang="en-US" sz="3600">
                <a:solidFill>
                  <a:schemeClr val="dk1"/>
                </a:solidFill>
                <a:latin typeface="Calibri"/>
                <a:ea typeface="Calibri"/>
                <a:cs typeface="Calibri"/>
                <a:sym typeface="Calibri"/>
              </a:rPr>
            </a:br>
            <a:endParaRPr sz="3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0" name="Shape 50"/>
        <p:cNvGrpSpPr/>
        <p:nvPr/>
      </p:nvGrpSpPr>
      <p:grpSpPr>
        <a:xfrm>
          <a:off x="0" y="0"/>
          <a:ext cx="0" cy="0"/>
          <a:chOff x="0" y="0"/>
          <a:chExt cx="0" cy="0"/>
        </a:xfrm>
      </p:grpSpPr>
      <p:sp>
        <p:nvSpPr>
          <p:cNvPr id="51" name="Google Shape;51;p7"/>
          <p:cNvSpPr/>
          <p:nvPr/>
        </p:nvSpPr>
        <p:spPr>
          <a:xfrm>
            <a:off x="0" y="0"/>
            <a:ext cx="12192000" cy="1612800"/>
          </a:xfrm>
          <a:prstGeom prst="rect">
            <a:avLst/>
          </a:prstGeom>
          <a:gradFill>
            <a:gsLst>
              <a:gs pos="0">
                <a:srgbClr val="C9DD8B"/>
              </a:gs>
              <a:gs pos="87000">
                <a:srgbClr val="B8DC76"/>
              </a:gs>
              <a:gs pos="100000">
                <a:srgbClr val="7DB72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2" name="Google Shape;52;p7"/>
          <p:cNvPicPr preferRelativeResize="0"/>
          <p:nvPr/>
        </p:nvPicPr>
        <p:blipFill rotWithShape="1">
          <a:blip r:embed="rId3">
            <a:alphaModFix/>
          </a:blip>
          <a:srcRect b="0" l="0" r="0" t="0"/>
          <a:stretch/>
        </p:blipFill>
        <p:spPr>
          <a:xfrm>
            <a:off x="92075" y="0"/>
            <a:ext cx="3549650" cy="1612900"/>
          </a:xfrm>
          <a:prstGeom prst="rect">
            <a:avLst/>
          </a:prstGeom>
          <a:noFill/>
          <a:ln>
            <a:noFill/>
          </a:ln>
        </p:spPr>
      </p:pic>
      <p:sp>
        <p:nvSpPr>
          <p:cNvPr id="53" name="Google Shape;53;p7"/>
          <p:cNvSpPr txBox="1"/>
          <p:nvPr/>
        </p:nvSpPr>
        <p:spPr>
          <a:xfrm>
            <a:off x="3539050" y="0"/>
            <a:ext cx="8774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5000">
                <a:solidFill>
                  <a:schemeClr val="dk1"/>
                </a:solidFill>
                <a:latin typeface="Calibri"/>
                <a:ea typeface="Calibri"/>
                <a:cs typeface="Calibri"/>
                <a:sym typeface="Calibri"/>
              </a:rPr>
              <a:t>Youth-Driven HPV Prevention </a:t>
            </a:r>
            <a:endParaRPr sz="5000">
              <a:solidFill>
                <a:schemeClr val="dk1"/>
              </a:solidFill>
              <a:latin typeface="Calibri"/>
              <a:ea typeface="Calibri"/>
              <a:cs typeface="Calibri"/>
              <a:sym typeface="Calibri"/>
            </a:endParaRPr>
          </a:p>
          <a:p>
            <a:pPr indent="0" lvl="0" marL="0" marR="0" rtl="0" algn="ctr">
              <a:spcBef>
                <a:spcPts val="0"/>
              </a:spcBef>
              <a:spcAft>
                <a:spcPts val="0"/>
              </a:spcAft>
              <a:buNone/>
            </a:pPr>
            <a:r>
              <a:rPr lang="en-US" sz="5000">
                <a:solidFill>
                  <a:schemeClr val="dk1"/>
                </a:solidFill>
                <a:latin typeface="Calibri"/>
                <a:ea typeface="Calibri"/>
                <a:cs typeface="Calibri"/>
                <a:sym typeface="Calibri"/>
              </a:rPr>
              <a:t>Programs at OSBHA</a:t>
            </a:r>
            <a:endParaRPr sz="5000"/>
          </a:p>
        </p:txBody>
      </p:sp>
      <p:sp>
        <p:nvSpPr>
          <p:cNvPr id="54" name="Google Shape;54;p7"/>
          <p:cNvSpPr txBox="1"/>
          <p:nvPr/>
        </p:nvSpPr>
        <p:spPr>
          <a:xfrm>
            <a:off x="0" y="4033125"/>
            <a:ext cx="7717500" cy="2645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None/>
            </a:pPr>
            <a:r>
              <a:t/>
            </a:r>
            <a:endParaRPr sz="3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3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3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br>
              <a:rPr lang="en-US" sz="3600">
                <a:solidFill>
                  <a:schemeClr val="dk1"/>
                </a:solidFill>
                <a:latin typeface="Calibri"/>
                <a:ea typeface="Calibri"/>
                <a:cs typeface="Calibri"/>
                <a:sym typeface="Calibri"/>
              </a:rPr>
            </a:br>
            <a:endParaRPr sz="3600">
              <a:solidFill>
                <a:schemeClr val="dk1"/>
              </a:solidFill>
              <a:latin typeface="Calibri"/>
              <a:ea typeface="Calibri"/>
              <a:cs typeface="Calibri"/>
              <a:sym typeface="Calibri"/>
            </a:endParaRPr>
          </a:p>
        </p:txBody>
      </p:sp>
      <p:pic>
        <p:nvPicPr>
          <p:cNvPr id="55" name="Google Shape;55;p7"/>
          <p:cNvPicPr preferRelativeResize="0"/>
          <p:nvPr/>
        </p:nvPicPr>
        <p:blipFill rotWithShape="1">
          <a:blip r:embed="rId4">
            <a:alphaModFix/>
          </a:blip>
          <a:srcRect b="0" l="0" r="12975" t="0"/>
          <a:stretch/>
        </p:blipFill>
        <p:spPr>
          <a:xfrm>
            <a:off x="7350800" y="1964649"/>
            <a:ext cx="4694498" cy="4045802"/>
          </a:xfrm>
          <a:prstGeom prst="rect">
            <a:avLst/>
          </a:prstGeom>
          <a:noFill/>
          <a:ln>
            <a:noFill/>
          </a:ln>
        </p:spPr>
      </p:pic>
      <p:sp>
        <p:nvSpPr>
          <p:cNvPr id="56" name="Google Shape;56;p7"/>
          <p:cNvSpPr txBox="1"/>
          <p:nvPr/>
        </p:nvSpPr>
        <p:spPr>
          <a:xfrm>
            <a:off x="7655050" y="6010450"/>
            <a:ext cx="4086000" cy="51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a:t>OSBHA Student Health Advocates at the 2018 Oregon HPV Summit</a:t>
            </a:r>
            <a:endParaRPr i="1"/>
          </a:p>
        </p:txBody>
      </p:sp>
      <p:sp>
        <p:nvSpPr>
          <p:cNvPr id="57" name="Google Shape;57;p7"/>
          <p:cNvSpPr txBox="1"/>
          <p:nvPr/>
        </p:nvSpPr>
        <p:spPr>
          <a:xfrm>
            <a:off x="203850" y="1648200"/>
            <a:ext cx="7309800" cy="4994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Calibri"/>
              <a:buChar char="●"/>
            </a:pPr>
            <a:r>
              <a:rPr lang="en-US" sz="3200">
                <a:latin typeface="Calibri"/>
                <a:ea typeface="Calibri"/>
                <a:cs typeface="Calibri"/>
                <a:sym typeface="Calibri"/>
              </a:rPr>
              <a:t>At OSBHA, we believe youth voice is critical to healthcare programming, policy, and advocacy.</a:t>
            </a:r>
            <a:endParaRPr sz="32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3200">
                <a:latin typeface="Calibri"/>
                <a:ea typeface="Calibri"/>
                <a:cs typeface="Calibri"/>
                <a:sym typeface="Calibri"/>
              </a:rPr>
              <a:t>HPV Youth Advisory Committee</a:t>
            </a:r>
            <a:endParaRPr sz="32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3200">
                <a:latin typeface="Calibri"/>
                <a:ea typeface="Calibri"/>
                <a:cs typeface="Calibri"/>
                <a:sym typeface="Calibri"/>
              </a:rPr>
              <a:t>The committee is currently developing:</a:t>
            </a:r>
            <a:endParaRPr sz="3200">
              <a:latin typeface="Calibri"/>
              <a:ea typeface="Calibri"/>
              <a:cs typeface="Calibri"/>
              <a:sym typeface="Calibri"/>
            </a:endParaRPr>
          </a:p>
          <a:p>
            <a:pPr indent="-381000" lvl="1" marL="914400" rtl="0" algn="l">
              <a:spcBef>
                <a:spcPts val="0"/>
              </a:spcBef>
              <a:spcAft>
                <a:spcPts val="0"/>
              </a:spcAft>
              <a:buSzPts val="2400"/>
              <a:buFont typeface="Calibri"/>
              <a:buChar char="○"/>
            </a:pPr>
            <a:r>
              <a:rPr lang="en-US" sz="3200">
                <a:latin typeface="Calibri"/>
                <a:ea typeface="Calibri"/>
                <a:cs typeface="Calibri"/>
                <a:sym typeface="Calibri"/>
              </a:rPr>
              <a:t>A peer-to-peer HPV prevention curriculum</a:t>
            </a:r>
            <a:endParaRPr sz="3200">
              <a:latin typeface="Calibri"/>
              <a:ea typeface="Calibri"/>
              <a:cs typeface="Calibri"/>
              <a:sym typeface="Calibri"/>
            </a:endParaRPr>
          </a:p>
          <a:p>
            <a:pPr indent="-381000" lvl="1" marL="914400" rtl="0" algn="l">
              <a:spcBef>
                <a:spcPts val="0"/>
              </a:spcBef>
              <a:spcAft>
                <a:spcPts val="0"/>
              </a:spcAft>
              <a:buSzPts val="2400"/>
              <a:buFont typeface="Calibri"/>
              <a:buChar char="○"/>
            </a:pPr>
            <a:r>
              <a:rPr lang="en-US" sz="3200">
                <a:latin typeface="Calibri"/>
                <a:ea typeface="Calibri"/>
                <a:cs typeface="Calibri"/>
                <a:sym typeface="Calibri"/>
              </a:rPr>
              <a:t>A youth-led HPV prevention training for healthcare professionals</a:t>
            </a:r>
            <a:endParaRPr sz="32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61" name="Shape 61"/>
        <p:cNvGrpSpPr/>
        <p:nvPr/>
      </p:nvGrpSpPr>
      <p:grpSpPr>
        <a:xfrm>
          <a:off x="0" y="0"/>
          <a:ext cx="0" cy="0"/>
          <a:chOff x="0" y="0"/>
          <a:chExt cx="0" cy="0"/>
        </a:xfrm>
      </p:grpSpPr>
      <p:sp>
        <p:nvSpPr>
          <p:cNvPr id="62" name="Google Shape;62;p8"/>
          <p:cNvSpPr/>
          <p:nvPr/>
        </p:nvSpPr>
        <p:spPr>
          <a:xfrm>
            <a:off x="0" y="0"/>
            <a:ext cx="12192000" cy="1612800"/>
          </a:xfrm>
          <a:prstGeom prst="rect">
            <a:avLst/>
          </a:prstGeom>
          <a:gradFill>
            <a:gsLst>
              <a:gs pos="0">
                <a:srgbClr val="C9DD8B"/>
              </a:gs>
              <a:gs pos="87000">
                <a:srgbClr val="B8DC76"/>
              </a:gs>
              <a:gs pos="100000">
                <a:srgbClr val="7DB72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3" name="Google Shape;63;p8"/>
          <p:cNvPicPr preferRelativeResize="0"/>
          <p:nvPr/>
        </p:nvPicPr>
        <p:blipFill rotWithShape="1">
          <a:blip r:embed="rId3">
            <a:alphaModFix/>
          </a:blip>
          <a:srcRect b="0" l="0" r="0" t="0"/>
          <a:stretch/>
        </p:blipFill>
        <p:spPr>
          <a:xfrm>
            <a:off x="92075" y="0"/>
            <a:ext cx="3549650" cy="1612900"/>
          </a:xfrm>
          <a:prstGeom prst="rect">
            <a:avLst/>
          </a:prstGeom>
          <a:noFill/>
          <a:ln>
            <a:noFill/>
          </a:ln>
        </p:spPr>
      </p:pic>
      <p:sp>
        <p:nvSpPr>
          <p:cNvPr id="64" name="Google Shape;64;p8"/>
          <p:cNvSpPr txBox="1"/>
          <p:nvPr/>
        </p:nvSpPr>
        <p:spPr>
          <a:xfrm>
            <a:off x="3641725" y="252450"/>
            <a:ext cx="8774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5000">
                <a:solidFill>
                  <a:schemeClr val="dk1"/>
                </a:solidFill>
                <a:latin typeface="Calibri"/>
                <a:ea typeface="Calibri"/>
                <a:cs typeface="Calibri"/>
                <a:sym typeface="Calibri"/>
              </a:rPr>
              <a:t>Why Peer-to-Peer Education?</a:t>
            </a:r>
            <a:endParaRPr sz="5000"/>
          </a:p>
        </p:txBody>
      </p:sp>
      <p:sp>
        <p:nvSpPr>
          <p:cNvPr id="65" name="Google Shape;65;p8"/>
          <p:cNvSpPr txBox="1"/>
          <p:nvPr/>
        </p:nvSpPr>
        <p:spPr>
          <a:xfrm>
            <a:off x="0" y="1938175"/>
            <a:ext cx="7076400" cy="51351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Font typeface="Calibri"/>
              <a:buChar char="●"/>
            </a:pPr>
            <a:r>
              <a:rPr lang="en-US" sz="3200">
                <a:solidFill>
                  <a:schemeClr val="dk1"/>
                </a:solidFill>
                <a:latin typeface="Calibri"/>
                <a:ea typeface="Calibri"/>
                <a:cs typeface="Calibri"/>
                <a:sym typeface="Calibri"/>
              </a:rPr>
              <a:t>Peer-to-Peer Education proves to be effective through multiple studies.</a:t>
            </a:r>
            <a:endParaRPr sz="32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US" sz="3200">
                <a:solidFill>
                  <a:schemeClr val="dk1"/>
                </a:solidFill>
                <a:latin typeface="Calibri"/>
                <a:ea typeface="Calibri"/>
                <a:cs typeface="Calibri"/>
                <a:sym typeface="Calibri"/>
              </a:rPr>
              <a:t>Students may see peers as </a:t>
            </a:r>
            <a:r>
              <a:rPr lang="en-US" sz="3200" u="sng">
                <a:solidFill>
                  <a:schemeClr val="dk1"/>
                </a:solidFill>
                <a:latin typeface="Calibri"/>
                <a:ea typeface="Calibri"/>
                <a:cs typeface="Calibri"/>
                <a:sym typeface="Calibri"/>
              </a:rPr>
              <a:t>more credible and less judgmental. </a:t>
            </a:r>
            <a:endParaRPr sz="3200" u="sng">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US" sz="3200">
                <a:solidFill>
                  <a:schemeClr val="dk1"/>
                </a:solidFill>
                <a:latin typeface="Calibri"/>
                <a:ea typeface="Calibri"/>
                <a:cs typeface="Calibri"/>
                <a:sym typeface="Calibri"/>
              </a:rPr>
              <a:t>Peers can reframe information in a “youth-friendly” way.</a:t>
            </a:r>
            <a:endParaRPr sz="32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US" sz="3200">
                <a:solidFill>
                  <a:schemeClr val="dk1"/>
                </a:solidFill>
                <a:latin typeface="Calibri"/>
                <a:ea typeface="Calibri"/>
                <a:cs typeface="Calibri"/>
                <a:sym typeface="Calibri"/>
              </a:rPr>
              <a:t>Empowers peer educators as well as youth receiving education.</a:t>
            </a:r>
            <a:endParaRPr sz="3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3200">
              <a:solidFill>
                <a:schemeClr val="dk1"/>
              </a:solidFill>
              <a:latin typeface="Calibri"/>
              <a:ea typeface="Calibri"/>
              <a:cs typeface="Calibri"/>
              <a:sym typeface="Calibri"/>
            </a:endParaRPr>
          </a:p>
        </p:txBody>
      </p:sp>
      <p:pic>
        <p:nvPicPr>
          <p:cNvPr id="66" name="Google Shape;66;p8"/>
          <p:cNvPicPr preferRelativeResize="0"/>
          <p:nvPr/>
        </p:nvPicPr>
        <p:blipFill rotWithShape="1">
          <a:blip r:embed="rId4">
            <a:alphaModFix/>
          </a:blip>
          <a:srcRect b="0" l="22028" r="34272" t="30982"/>
          <a:stretch/>
        </p:blipFill>
        <p:spPr>
          <a:xfrm>
            <a:off x="7724263" y="1938163"/>
            <a:ext cx="3861425" cy="4066726"/>
          </a:xfrm>
          <a:prstGeom prst="rect">
            <a:avLst/>
          </a:prstGeom>
          <a:noFill/>
          <a:ln>
            <a:noFill/>
          </a:ln>
        </p:spPr>
      </p:pic>
      <p:sp>
        <p:nvSpPr>
          <p:cNvPr id="67" name="Google Shape;67;p8"/>
          <p:cNvSpPr txBox="1"/>
          <p:nvPr/>
        </p:nvSpPr>
        <p:spPr>
          <a:xfrm>
            <a:off x="7474000" y="6004900"/>
            <a:ext cx="4311900" cy="72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i="1" lang="en-US"/>
              <a:t>OSBHA Student Health Advocate leading a workshop at our 2019 Youth Action Council Summit</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71" name="Shape 71"/>
        <p:cNvGrpSpPr/>
        <p:nvPr/>
      </p:nvGrpSpPr>
      <p:grpSpPr>
        <a:xfrm>
          <a:off x="0" y="0"/>
          <a:ext cx="0" cy="0"/>
          <a:chOff x="0" y="0"/>
          <a:chExt cx="0" cy="0"/>
        </a:xfrm>
      </p:grpSpPr>
      <p:sp>
        <p:nvSpPr>
          <p:cNvPr id="72" name="Google Shape;72;p9"/>
          <p:cNvSpPr/>
          <p:nvPr/>
        </p:nvSpPr>
        <p:spPr>
          <a:xfrm>
            <a:off x="0" y="0"/>
            <a:ext cx="12192000" cy="1612800"/>
          </a:xfrm>
          <a:prstGeom prst="rect">
            <a:avLst/>
          </a:prstGeom>
          <a:gradFill>
            <a:gsLst>
              <a:gs pos="0">
                <a:srgbClr val="C9DD8B"/>
              </a:gs>
              <a:gs pos="87000">
                <a:srgbClr val="B8DC76"/>
              </a:gs>
              <a:gs pos="100000">
                <a:srgbClr val="7DB72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3" name="Google Shape;73;p9"/>
          <p:cNvPicPr preferRelativeResize="0"/>
          <p:nvPr/>
        </p:nvPicPr>
        <p:blipFill rotWithShape="1">
          <a:blip r:embed="rId3">
            <a:alphaModFix/>
          </a:blip>
          <a:srcRect b="0" l="0" r="0" t="0"/>
          <a:stretch/>
        </p:blipFill>
        <p:spPr>
          <a:xfrm>
            <a:off x="92075" y="0"/>
            <a:ext cx="3549650" cy="1612900"/>
          </a:xfrm>
          <a:prstGeom prst="rect">
            <a:avLst/>
          </a:prstGeom>
          <a:noFill/>
          <a:ln>
            <a:noFill/>
          </a:ln>
        </p:spPr>
      </p:pic>
      <p:sp>
        <p:nvSpPr>
          <p:cNvPr id="74" name="Google Shape;74;p9"/>
          <p:cNvSpPr txBox="1"/>
          <p:nvPr/>
        </p:nvSpPr>
        <p:spPr>
          <a:xfrm>
            <a:off x="3539050" y="0"/>
            <a:ext cx="8774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5000">
                <a:solidFill>
                  <a:schemeClr val="dk1"/>
                </a:solidFill>
                <a:latin typeface="Calibri"/>
                <a:ea typeface="Calibri"/>
                <a:cs typeface="Calibri"/>
                <a:sym typeface="Calibri"/>
              </a:rPr>
              <a:t>Why Don’t Youth Know About HPV?</a:t>
            </a:r>
            <a:endParaRPr sz="5000"/>
          </a:p>
        </p:txBody>
      </p:sp>
      <p:sp>
        <p:nvSpPr>
          <p:cNvPr id="75" name="Google Shape;75;p9"/>
          <p:cNvSpPr txBox="1"/>
          <p:nvPr/>
        </p:nvSpPr>
        <p:spPr>
          <a:xfrm>
            <a:off x="213250" y="1698700"/>
            <a:ext cx="6274200" cy="5065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Font typeface="Calibri"/>
              <a:buChar char="●"/>
            </a:pPr>
            <a:r>
              <a:rPr lang="en-US" sz="3200">
                <a:solidFill>
                  <a:schemeClr val="dk1"/>
                </a:solidFill>
                <a:latin typeface="Calibri"/>
                <a:ea typeface="Calibri"/>
                <a:cs typeface="Calibri"/>
                <a:sym typeface="Calibri"/>
              </a:rPr>
              <a:t>There is no mandatory HPV prevention education for students in Oregon. </a:t>
            </a:r>
            <a:endParaRPr sz="32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32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US" sz="3200">
                <a:solidFill>
                  <a:schemeClr val="dk1"/>
                </a:solidFill>
                <a:latin typeface="Calibri"/>
                <a:ea typeface="Calibri"/>
                <a:cs typeface="Calibri"/>
                <a:sym typeface="Calibri"/>
              </a:rPr>
              <a:t>Assumed knowledge transfer from parent to youth. </a:t>
            </a:r>
            <a:endParaRPr sz="32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32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US" sz="3200">
                <a:solidFill>
                  <a:schemeClr val="dk1"/>
                </a:solidFill>
                <a:latin typeface="Calibri"/>
                <a:ea typeface="Calibri"/>
                <a:cs typeface="Calibri"/>
                <a:sym typeface="Calibri"/>
              </a:rPr>
              <a:t>Access to effective resources. </a:t>
            </a:r>
            <a:endParaRPr sz="32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32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br>
              <a:rPr lang="en-US" sz="3600">
                <a:solidFill>
                  <a:schemeClr val="dk1"/>
                </a:solidFill>
                <a:latin typeface="Calibri"/>
                <a:ea typeface="Calibri"/>
                <a:cs typeface="Calibri"/>
                <a:sym typeface="Calibri"/>
              </a:rPr>
            </a:br>
            <a:endParaRPr sz="3600">
              <a:solidFill>
                <a:schemeClr val="dk1"/>
              </a:solidFill>
              <a:latin typeface="Calibri"/>
              <a:ea typeface="Calibri"/>
              <a:cs typeface="Calibri"/>
              <a:sym typeface="Calibri"/>
            </a:endParaRPr>
          </a:p>
        </p:txBody>
      </p:sp>
      <p:pic>
        <p:nvPicPr>
          <p:cNvPr id="76" name="Google Shape;76;p9"/>
          <p:cNvPicPr preferRelativeResize="0"/>
          <p:nvPr/>
        </p:nvPicPr>
        <p:blipFill rotWithShape="1">
          <a:blip r:embed="rId4">
            <a:alphaModFix/>
          </a:blip>
          <a:srcRect b="16935" l="17466" r="13496" t="14137"/>
          <a:stretch/>
        </p:blipFill>
        <p:spPr>
          <a:xfrm>
            <a:off x="7459580" y="2356926"/>
            <a:ext cx="3749041" cy="37490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80" name="Shape 80"/>
        <p:cNvGrpSpPr/>
        <p:nvPr/>
      </p:nvGrpSpPr>
      <p:grpSpPr>
        <a:xfrm>
          <a:off x="0" y="0"/>
          <a:ext cx="0" cy="0"/>
          <a:chOff x="0" y="0"/>
          <a:chExt cx="0" cy="0"/>
        </a:xfrm>
      </p:grpSpPr>
      <p:sp>
        <p:nvSpPr>
          <p:cNvPr id="81" name="Google Shape;81;p10"/>
          <p:cNvSpPr/>
          <p:nvPr/>
        </p:nvSpPr>
        <p:spPr>
          <a:xfrm>
            <a:off x="0" y="0"/>
            <a:ext cx="12192000" cy="1612800"/>
          </a:xfrm>
          <a:prstGeom prst="rect">
            <a:avLst/>
          </a:prstGeom>
          <a:gradFill>
            <a:gsLst>
              <a:gs pos="0">
                <a:srgbClr val="C9DD8B"/>
              </a:gs>
              <a:gs pos="87000">
                <a:srgbClr val="B8DC76"/>
              </a:gs>
              <a:gs pos="100000">
                <a:srgbClr val="7DB72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2" name="Google Shape;82;p10"/>
          <p:cNvPicPr preferRelativeResize="0"/>
          <p:nvPr/>
        </p:nvPicPr>
        <p:blipFill rotWithShape="1">
          <a:blip r:embed="rId3">
            <a:alphaModFix/>
          </a:blip>
          <a:srcRect b="0" l="0" r="0" t="0"/>
          <a:stretch/>
        </p:blipFill>
        <p:spPr>
          <a:xfrm>
            <a:off x="92075" y="0"/>
            <a:ext cx="3549650" cy="1612900"/>
          </a:xfrm>
          <a:prstGeom prst="rect">
            <a:avLst/>
          </a:prstGeom>
          <a:noFill/>
          <a:ln>
            <a:noFill/>
          </a:ln>
        </p:spPr>
      </p:pic>
      <p:sp>
        <p:nvSpPr>
          <p:cNvPr id="83" name="Google Shape;83;p10"/>
          <p:cNvSpPr txBox="1"/>
          <p:nvPr/>
        </p:nvSpPr>
        <p:spPr>
          <a:xfrm>
            <a:off x="3539050" y="0"/>
            <a:ext cx="8774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5000">
                <a:solidFill>
                  <a:schemeClr val="dk1"/>
                </a:solidFill>
                <a:latin typeface="Calibri"/>
                <a:ea typeface="Calibri"/>
                <a:cs typeface="Calibri"/>
                <a:sym typeface="Calibri"/>
              </a:rPr>
              <a:t>Youth experience with HPV vaccination &amp; education</a:t>
            </a:r>
            <a:endParaRPr sz="5000"/>
          </a:p>
        </p:txBody>
      </p:sp>
      <p:sp>
        <p:nvSpPr>
          <p:cNvPr id="84" name="Google Shape;84;p10"/>
          <p:cNvSpPr txBox="1"/>
          <p:nvPr/>
        </p:nvSpPr>
        <p:spPr>
          <a:xfrm>
            <a:off x="6691025" y="6553200"/>
            <a:ext cx="3115500" cy="334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100" u="sng">
                <a:solidFill>
                  <a:schemeClr val="hlink"/>
                </a:solidFill>
                <a:hlinkClick r:id="rId4"/>
              </a:rPr>
              <a:t>https://phil.cdc.gov/Details.aspx?pid=20882</a:t>
            </a:r>
            <a:endParaRPr/>
          </a:p>
        </p:txBody>
      </p:sp>
      <p:pic>
        <p:nvPicPr>
          <p:cNvPr id="85" name="Google Shape;85;p10"/>
          <p:cNvPicPr preferRelativeResize="0"/>
          <p:nvPr/>
        </p:nvPicPr>
        <p:blipFill>
          <a:blip r:embed="rId5">
            <a:alphaModFix/>
          </a:blip>
          <a:stretch>
            <a:fillRect/>
          </a:stretch>
        </p:blipFill>
        <p:spPr>
          <a:xfrm>
            <a:off x="2385475" y="1715575"/>
            <a:ext cx="7421055" cy="4940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89" name="Shape 89"/>
        <p:cNvGrpSpPr/>
        <p:nvPr/>
      </p:nvGrpSpPr>
      <p:grpSpPr>
        <a:xfrm>
          <a:off x="0" y="0"/>
          <a:ext cx="0" cy="0"/>
          <a:chOff x="0" y="0"/>
          <a:chExt cx="0" cy="0"/>
        </a:xfrm>
      </p:grpSpPr>
      <p:sp>
        <p:nvSpPr>
          <p:cNvPr id="90" name="Google Shape;90;p11"/>
          <p:cNvSpPr/>
          <p:nvPr/>
        </p:nvSpPr>
        <p:spPr>
          <a:xfrm>
            <a:off x="0" y="0"/>
            <a:ext cx="12192000" cy="1612800"/>
          </a:xfrm>
          <a:prstGeom prst="rect">
            <a:avLst/>
          </a:prstGeom>
          <a:gradFill>
            <a:gsLst>
              <a:gs pos="0">
                <a:srgbClr val="C9DD8B"/>
              </a:gs>
              <a:gs pos="87000">
                <a:srgbClr val="B8DC76"/>
              </a:gs>
              <a:gs pos="100000">
                <a:srgbClr val="7DB72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1" name="Google Shape;91;p11"/>
          <p:cNvPicPr preferRelativeResize="0"/>
          <p:nvPr/>
        </p:nvPicPr>
        <p:blipFill rotWithShape="1">
          <a:blip r:embed="rId3">
            <a:alphaModFix/>
          </a:blip>
          <a:srcRect b="0" l="0" r="0" t="0"/>
          <a:stretch/>
        </p:blipFill>
        <p:spPr>
          <a:xfrm>
            <a:off x="92075" y="0"/>
            <a:ext cx="3549650" cy="1612900"/>
          </a:xfrm>
          <a:prstGeom prst="rect">
            <a:avLst/>
          </a:prstGeom>
          <a:noFill/>
          <a:ln>
            <a:noFill/>
          </a:ln>
        </p:spPr>
      </p:pic>
      <p:sp>
        <p:nvSpPr>
          <p:cNvPr id="92" name="Google Shape;92;p11"/>
          <p:cNvSpPr txBox="1"/>
          <p:nvPr/>
        </p:nvSpPr>
        <p:spPr>
          <a:xfrm>
            <a:off x="3539050" y="0"/>
            <a:ext cx="8774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5000">
                <a:solidFill>
                  <a:schemeClr val="dk1"/>
                </a:solidFill>
                <a:latin typeface="Calibri"/>
                <a:ea typeface="Calibri"/>
                <a:cs typeface="Calibri"/>
                <a:sym typeface="Calibri"/>
              </a:rPr>
              <a:t>How can YOU support youth in accessing the HPV vaccine?</a:t>
            </a:r>
            <a:endParaRPr sz="5000"/>
          </a:p>
        </p:txBody>
      </p:sp>
      <p:sp>
        <p:nvSpPr>
          <p:cNvPr id="93" name="Google Shape;93;p11"/>
          <p:cNvSpPr txBox="1"/>
          <p:nvPr/>
        </p:nvSpPr>
        <p:spPr>
          <a:xfrm>
            <a:off x="92075" y="1717500"/>
            <a:ext cx="12192000" cy="5231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chemeClr val="dk1"/>
              </a:buClr>
              <a:buSzPts val="2400"/>
              <a:buFont typeface="Calibri"/>
              <a:buChar char="●"/>
            </a:pPr>
            <a:r>
              <a:rPr lang="en-US" sz="3200">
                <a:solidFill>
                  <a:schemeClr val="dk1"/>
                </a:solidFill>
                <a:latin typeface="Calibri"/>
                <a:ea typeface="Calibri"/>
                <a:cs typeface="Calibri"/>
                <a:sym typeface="Calibri"/>
              </a:rPr>
              <a:t>Make information accessible and youth-friendly. </a:t>
            </a:r>
            <a:endParaRPr sz="3200">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None/>
            </a:pPr>
            <a:r>
              <a:t/>
            </a:r>
            <a:endParaRPr sz="32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US" sz="3200">
                <a:solidFill>
                  <a:schemeClr val="dk1"/>
                </a:solidFill>
                <a:latin typeface="Calibri"/>
                <a:ea typeface="Calibri"/>
                <a:cs typeface="Calibri"/>
                <a:sym typeface="Calibri"/>
              </a:rPr>
              <a:t>Inform youth about their rights to consent for medical care &amp; records.</a:t>
            </a:r>
            <a:endParaRPr sz="3200">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None/>
            </a:pPr>
            <a:r>
              <a:t/>
            </a:r>
            <a:endParaRPr sz="3200">
              <a:solidFill>
                <a:schemeClr val="dk1"/>
              </a:solidFill>
              <a:latin typeface="Calibri"/>
              <a:ea typeface="Calibri"/>
              <a:cs typeface="Calibri"/>
              <a:sym typeface="Calibri"/>
            </a:endParaRPr>
          </a:p>
          <a:p>
            <a:pPr indent="-381000" lvl="0" marL="457200" marR="0" rtl="0" algn="l">
              <a:lnSpc>
                <a:spcPct val="115000"/>
              </a:lnSpc>
              <a:spcBef>
                <a:spcPts val="0"/>
              </a:spcBef>
              <a:spcAft>
                <a:spcPts val="0"/>
              </a:spcAft>
              <a:buClr>
                <a:schemeClr val="dk1"/>
              </a:buClr>
              <a:buSzPts val="2400"/>
              <a:buFont typeface="Calibri"/>
              <a:buChar char="●"/>
            </a:pPr>
            <a:r>
              <a:rPr lang="en-US" sz="3200">
                <a:solidFill>
                  <a:schemeClr val="dk1"/>
                </a:solidFill>
                <a:latin typeface="Calibri"/>
                <a:ea typeface="Calibri"/>
                <a:cs typeface="Calibri"/>
                <a:sym typeface="Calibri"/>
              </a:rPr>
              <a:t>Have empathy &amp; hold space for youth with needle anxiety.</a:t>
            </a:r>
            <a:endParaRPr sz="3200">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None/>
            </a:pPr>
            <a:r>
              <a:t/>
            </a:r>
            <a:endParaRPr sz="3200">
              <a:solidFill>
                <a:schemeClr val="dk1"/>
              </a:solidFill>
              <a:latin typeface="Calibri"/>
              <a:ea typeface="Calibri"/>
              <a:cs typeface="Calibri"/>
              <a:sym typeface="Calibri"/>
            </a:endParaRPr>
          </a:p>
          <a:p>
            <a:pPr indent="-381000" lvl="0" marL="457200" marR="0" rtl="0" algn="l">
              <a:lnSpc>
                <a:spcPct val="115000"/>
              </a:lnSpc>
              <a:spcBef>
                <a:spcPts val="0"/>
              </a:spcBef>
              <a:spcAft>
                <a:spcPts val="0"/>
              </a:spcAft>
              <a:buClr>
                <a:schemeClr val="dk1"/>
              </a:buClr>
              <a:buSzPts val="2400"/>
              <a:buFont typeface="Calibri"/>
              <a:buChar char="●"/>
            </a:pPr>
            <a:r>
              <a:rPr lang="en-US" sz="3200">
                <a:solidFill>
                  <a:schemeClr val="dk1"/>
                </a:solidFill>
                <a:latin typeface="Calibri"/>
                <a:ea typeface="Calibri"/>
                <a:cs typeface="Calibri"/>
                <a:sym typeface="Calibri"/>
              </a:rPr>
              <a:t>Encourage the HPV conversation with youth - b</a:t>
            </a:r>
            <a:r>
              <a:rPr lang="en-US" sz="3200">
                <a:solidFill>
                  <a:schemeClr val="dk1"/>
                </a:solidFill>
                <a:latin typeface="Calibri"/>
                <a:ea typeface="Calibri"/>
                <a:cs typeface="Calibri"/>
                <a:sym typeface="Calibri"/>
              </a:rPr>
              <a:t>ring the HPV Eye to Eye Training to your community!</a:t>
            </a:r>
            <a:endParaRPr sz="32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32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3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3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br>
              <a:rPr lang="en-US" sz="3600">
                <a:solidFill>
                  <a:schemeClr val="dk1"/>
                </a:solidFill>
                <a:latin typeface="Calibri"/>
                <a:ea typeface="Calibri"/>
                <a:cs typeface="Calibri"/>
                <a:sym typeface="Calibri"/>
              </a:rPr>
            </a:br>
            <a:endParaRPr sz="36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97" name="Shape 97"/>
        <p:cNvGrpSpPr/>
        <p:nvPr/>
      </p:nvGrpSpPr>
      <p:grpSpPr>
        <a:xfrm>
          <a:off x="0" y="0"/>
          <a:ext cx="0" cy="0"/>
          <a:chOff x="0" y="0"/>
          <a:chExt cx="0" cy="0"/>
        </a:xfrm>
      </p:grpSpPr>
      <p:sp>
        <p:nvSpPr>
          <p:cNvPr id="98" name="Google Shape;98;p12"/>
          <p:cNvSpPr/>
          <p:nvPr/>
        </p:nvSpPr>
        <p:spPr>
          <a:xfrm>
            <a:off x="0" y="0"/>
            <a:ext cx="12192000" cy="1612800"/>
          </a:xfrm>
          <a:prstGeom prst="rect">
            <a:avLst/>
          </a:prstGeom>
          <a:gradFill>
            <a:gsLst>
              <a:gs pos="0">
                <a:srgbClr val="C9DD8B"/>
              </a:gs>
              <a:gs pos="87000">
                <a:srgbClr val="B8DC76"/>
              </a:gs>
              <a:gs pos="100000">
                <a:srgbClr val="7DB72F"/>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9" name="Google Shape;99;p12"/>
          <p:cNvPicPr preferRelativeResize="0"/>
          <p:nvPr/>
        </p:nvPicPr>
        <p:blipFill rotWithShape="1">
          <a:blip r:embed="rId3">
            <a:alphaModFix/>
          </a:blip>
          <a:srcRect b="0" l="0" r="0" t="0"/>
          <a:stretch/>
        </p:blipFill>
        <p:spPr>
          <a:xfrm>
            <a:off x="92075" y="0"/>
            <a:ext cx="3549650" cy="1612900"/>
          </a:xfrm>
          <a:prstGeom prst="rect">
            <a:avLst/>
          </a:prstGeom>
          <a:noFill/>
          <a:ln>
            <a:noFill/>
          </a:ln>
        </p:spPr>
      </p:pic>
      <p:sp>
        <p:nvSpPr>
          <p:cNvPr id="100" name="Google Shape;100;p12"/>
          <p:cNvSpPr txBox="1"/>
          <p:nvPr/>
        </p:nvSpPr>
        <p:spPr>
          <a:xfrm>
            <a:off x="3539050" y="252500"/>
            <a:ext cx="8774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5000">
                <a:solidFill>
                  <a:schemeClr val="dk1"/>
                </a:solidFill>
                <a:latin typeface="Calibri"/>
                <a:ea typeface="Calibri"/>
                <a:cs typeface="Calibri"/>
                <a:sym typeface="Calibri"/>
              </a:rPr>
              <a:t>Q &amp; A</a:t>
            </a:r>
            <a:endParaRPr sz="5000"/>
          </a:p>
        </p:txBody>
      </p:sp>
      <p:sp>
        <p:nvSpPr>
          <p:cNvPr id="101" name="Google Shape;101;p12"/>
          <p:cNvSpPr txBox="1"/>
          <p:nvPr/>
        </p:nvSpPr>
        <p:spPr>
          <a:xfrm>
            <a:off x="92075" y="1612800"/>
            <a:ext cx="7625400" cy="5065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t/>
            </a:r>
            <a:endParaRPr sz="32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3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36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br>
              <a:rPr lang="en-US" sz="3600">
                <a:solidFill>
                  <a:schemeClr val="dk1"/>
                </a:solidFill>
                <a:latin typeface="Calibri"/>
                <a:ea typeface="Calibri"/>
                <a:cs typeface="Calibri"/>
                <a:sym typeface="Calibri"/>
              </a:rPr>
            </a:br>
            <a:endParaRPr sz="3600">
              <a:solidFill>
                <a:schemeClr val="dk1"/>
              </a:solidFill>
              <a:latin typeface="Calibri"/>
              <a:ea typeface="Calibri"/>
              <a:cs typeface="Calibri"/>
              <a:sym typeface="Calibri"/>
            </a:endParaRPr>
          </a:p>
        </p:txBody>
      </p:sp>
      <p:pic>
        <p:nvPicPr>
          <p:cNvPr id="102" name="Google Shape;102;p12"/>
          <p:cNvPicPr preferRelativeResize="0"/>
          <p:nvPr/>
        </p:nvPicPr>
        <p:blipFill rotWithShape="1">
          <a:blip r:embed="rId4">
            <a:alphaModFix/>
          </a:blip>
          <a:srcRect b="0" l="0" r="0" t="0"/>
          <a:stretch/>
        </p:blipFill>
        <p:spPr>
          <a:xfrm>
            <a:off x="1874213" y="1893600"/>
            <a:ext cx="8443587" cy="4784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