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4" r:id="rId2"/>
    <p:sldId id="270" r:id="rId3"/>
    <p:sldId id="273" r:id="rId4"/>
    <p:sldId id="274" r:id="rId5"/>
    <p:sldId id="257" r:id="rId6"/>
    <p:sldId id="265" r:id="rId7"/>
    <p:sldId id="258" r:id="rId8"/>
    <p:sldId id="263" r:id="rId9"/>
    <p:sldId id="262" r:id="rId10"/>
    <p:sldId id="261" r:id="rId11"/>
    <p:sldId id="279" r:id="rId12"/>
    <p:sldId id="280" r:id="rId13"/>
    <p:sldId id="259" r:id="rId14"/>
    <p:sldId id="266" r:id="rId15"/>
    <p:sldId id="268" r:id="rId16"/>
    <p:sldId id="269"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292" autoAdjust="0"/>
  </p:normalViewPr>
  <p:slideViewPr>
    <p:cSldViewPr snapToGrid="0">
      <p:cViewPr varScale="1">
        <p:scale>
          <a:sx n="88" d="100"/>
          <a:sy n="88" d="100"/>
        </p:scale>
        <p:origin x="696" y="78"/>
      </p:cViewPr>
      <p:guideLst/>
    </p:cSldViewPr>
  </p:slideViewPr>
  <p:notesTextViewPr>
    <p:cViewPr>
      <p:scale>
        <a:sx n="1" d="1"/>
        <a:sy n="1" d="1"/>
      </p:scale>
      <p:origin x="0" y="0"/>
    </p:cViewPr>
  </p:notesTextViewPr>
  <p:sorterViewPr>
    <p:cViewPr>
      <p:scale>
        <a:sx n="100" d="100"/>
        <a:sy n="100" d="100"/>
      </p:scale>
      <p:origin x="0" y="-5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2001B-D5F2-46C2-AFD0-A8B0856C526E}" type="doc">
      <dgm:prSet loTypeId="urn:microsoft.com/office/officeart/2005/8/layout/chevron1" loCatId="process" qsTypeId="urn:microsoft.com/office/officeart/2005/8/quickstyle/simple1" qsCatId="simple" csTypeId="urn:microsoft.com/office/officeart/2005/8/colors/colorful5" csCatId="colorful" phldr="1"/>
      <dgm:spPr/>
    </dgm:pt>
    <dgm:pt modelId="{CA272EF5-F95F-474F-B41D-5AE051F67BE2}">
      <dgm:prSet phldrT="[Text]"/>
      <dgm:spPr/>
      <dgm:t>
        <a:bodyPr/>
        <a:lstStyle/>
        <a:p>
          <a:r>
            <a:rPr lang="en-US" dirty="0" smtClean="0"/>
            <a:t>Baseline assessment</a:t>
          </a:r>
        </a:p>
        <a:p>
          <a:r>
            <a:rPr lang="en-US" dirty="0" smtClean="0"/>
            <a:t>Aim 1</a:t>
          </a:r>
          <a:endParaRPr lang="en-US" dirty="0"/>
        </a:p>
      </dgm:t>
    </dgm:pt>
    <dgm:pt modelId="{5C290D9C-DF0E-4785-B8AF-364B841742B0}" type="parTrans" cxnId="{1FF4CF85-D240-40F5-A26D-CE31E5A9CA65}">
      <dgm:prSet/>
      <dgm:spPr/>
      <dgm:t>
        <a:bodyPr/>
        <a:lstStyle/>
        <a:p>
          <a:endParaRPr lang="en-US"/>
        </a:p>
      </dgm:t>
    </dgm:pt>
    <dgm:pt modelId="{0332BAAB-BE5F-49EF-A12E-AF04917D7CCE}" type="sibTrans" cxnId="{1FF4CF85-D240-40F5-A26D-CE31E5A9CA65}">
      <dgm:prSet/>
      <dgm:spPr/>
      <dgm:t>
        <a:bodyPr/>
        <a:lstStyle/>
        <a:p>
          <a:endParaRPr lang="en-US"/>
        </a:p>
      </dgm:t>
    </dgm:pt>
    <dgm:pt modelId="{19C4A8D7-9D94-46B7-9915-EB35C13353DC}">
      <dgm:prSet phldrT="[Text]"/>
      <dgm:spPr/>
      <dgm:t>
        <a:bodyPr/>
        <a:lstStyle/>
        <a:p>
          <a:r>
            <a:rPr lang="en-US" dirty="0" smtClean="0"/>
            <a:t>18 month clinic level intervention</a:t>
          </a:r>
        </a:p>
        <a:p>
          <a:r>
            <a:rPr lang="en-US" dirty="0" smtClean="0"/>
            <a:t>Aim 2</a:t>
          </a:r>
          <a:endParaRPr lang="en-US" dirty="0"/>
        </a:p>
      </dgm:t>
    </dgm:pt>
    <dgm:pt modelId="{0C761FC4-C9A2-4B1C-A059-E9AC5E2EDCCD}" type="parTrans" cxnId="{8EF07144-5D20-4103-961B-572B735F7702}">
      <dgm:prSet/>
      <dgm:spPr/>
      <dgm:t>
        <a:bodyPr/>
        <a:lstStyle/>
        <a:p>
          <a:endParaRPr lang="en-US"/>
        </a:p>
      </dgm:t>
    </dgm:pt>
    <dgm:pt modelId="{9DAE0A32-73B4-486F-9071-605FE3812911}" type="sibTrans" cxnId="{8EF07144-5D20-4103-961B-572B735F7702}">
      <dgm:prSet/>
      <dgm:spPr/>
      <dgm:t>
        <a:bodyPr/>
        <a:lstStyle/>
        <a:p>
          <a:endParaRPr lang="en-US"/>
        </a:p>
      </dgm:t>
    </dgm:pt>
    <dgm:pt modelId="{039C906A-5469-42F6-80F1-400BEED05B54}">
      <dgm:prSet phldrT="[Text]"/>
      <dgm:spPr/>
      <dgm:t>
        <a:bodyPr/>
        <a:lstStyle/>
        <a:p>
          <a:r>
            <a:rPr lang="en-US" dirty="0" smtClean="0"/>
            <a:t>Community-level intervention</a:t>
          </a:r>
        </a:p>
        <a:p>
          <a:r>
            <a:rPr lang="en-US" dirty="0" smtClean="0"/>
            <a:t>Aim 3</a:t>
          </a:r>
          <a:endParaRPr lang="en-US" dirty="0"/>
        </a:p>
      </dgm:t>
    </dgm:pt>
    <dgm:pt modelId="{2B7AFF06-A803-4273-879F-8AB98FE92DAE}" type="parTrans" cxnId="{C356332E-F18C-49F2-A386-FC8BCB9DEEF0}">
      <dgm:prSet/>
      <dgm:spPr/>
      <dgm:t>
        <a:bodyPr/>
        <a:lstStyle/>
        <a:p>
          <a:endParaRPr lang="en-US"/>
        </a:p>
      </dgm:t>
    </dgm:pt>
    <dgm:pt modelId="{7BEC89D1-1E55-452D-98AF-93063472535C}" type="sibTrans" cxnId="{C356332E-F18C-49F2-A386-FC8BCB9DEEF0}">
      <dgm:prSet/>
      <dgm:spPr/>
      <dgm:t>
        <a:bodyPr/>
        <a:lstStyle/>
        <a:p>
          <a:endParaRPr lang="en-US"/>
        </a:p>
      </dgm:t>
    </dgm:pt>
    <dgm:pt modelId="{FBA97957-A23C-47E7-8C72-1A0BE510DB2B}">
      <dgm:prSet phldrT="[Text]"/>
      <dgm:spPr/>
      <dgm:t>
        <a:bodyPr/>
        <a:lstStyle/>
        <a:p>
          <a:r>
            <a:rPr lang="en-US" dirty="0" smtClean="0"/>
            <a:t>Toolkit</a:t>
          </a:r>
        </a:p>
        <a:p>
          <a:endParaRPr lang="en-US" dirty="0" smtClean="0"/>
        </a:p>
        <a:p>
          <a:r>
            <a:rPr lang="en-US" dirty="0" smtClean="0"/>
            <a:t>Aim 4</a:t>
          </a:r>
          <a:endParaRPr lang="en-US" dirty="0"/>
        </a:p>
      </dgm:t>
    </dgm:pt>
    <dgm:pt modelId="{F30D0E4A-4A6B-481D-BEAD-A6B456CED445}" type="parTrans" cxnId="{F08ED197-31C7-47B8-88C1-A4F4D0320797}">
      <dgm:prSet/>
      <dgm:spPr/>
      <dgm:t>
        <a:bodyPr/>
        <a:lstStyle/>
        <a:p>
          <a:endParaRPr lang="en-US"/>
        </a:p>
      </dgm:t>
    </dgm:pt>
    <dgm:pt modelId="{0FABC829-AD83-4BB9-AFB0-F3F7B7C3850E}" type="sibTrans" cxnId="{F08ED197-31C7-47B8-88C1-A4F4D0320797}">
      <dgm:prSet/>
      <dgm:spPr/>
      <dgm:t>
        <a:bodyPr/>
        <a:lstStyle/>
        <a:p>
          <a:endParaRPr lang="en-US"/>
        </a:p>
      </dgm:t>
    </dgm:pt>
    <dgm:pt modelId="{1BA3FEFE-2721-4DA4-810E-A72E6A13CEF9}" type="pres">
      <dgm:prSet presAssocID="{E202001B-D5F2-46C2-AFD0-A8B0856C526E}" presName="Name0" presStyleCnt="0">
        <dgm:presLayoutVars>
          <dgm:dir/>
          <dgm:animLvl val="lvl"/>
          <dgm:resizeHandles val="exact"/>
        </dgm:presLayoutVars>
      </dgm:prSet>
      <dgm:spPr/>
    </dgm:pt>
    <dgm:pt modelId="{3D7A5427-6F0B-4888-A0E3-85DF542CBABF}" type="pres">
      <dgm:prSet presAssocID="{CA272EF5-F95F-474F-B41D-5AE051F67BE2}" presName="parTxOnly" presStyleLbl="node1" presStyleIdx="0" presStyleCnt="4">
        <dgm:presLayoutVars>
          <dgm:chMax val="0"/>
          <dgm:chPref val="0"/>
          <dgm:bulletEnabled val="1"/>
        </dgm:presLayoutVars>
      </dgm:prSet>
      <dgm:spPr/>
      <dgm:t>
        <a:bodyPr/>
        <a:lstStyle/>
        <a:p>
          <a:endParaRPr lang="en-US"/>
        </a:p>
      </dgm:t>
    </dgm:pt>
    <dgm:pt modelId="{C1E7DCA0-47DC-4BE2-9AE7-B13AE3BD3562}" type="pres">
      <dgm:prSet presAssocID="{0332BAAB-BE5F-49EF-A12E-AF04917D7CCE}" presName="parTxOnlySpace" presStyleCnt="0"/>
      <dgm:spPr/>
    </dgm:pt>
    <dgm:pt modelId="{3B58C2C3-3E10-4ECC-B072-20EFFCA5EB75}" type="pres">
      <dgm:prSet presAssocID="{19C4A8D7-9D94-46B7-9915-EB35C13353DC}" presName="parTxOnly" presStyleLbl="node1" presStyleIdx="1" presStyleCnt="4">
        <dgm:presLayoutVars>
          <dgm:chMax val="0"/>
          <dgm:chPref val="0"/>
          <dgm:bulletEnabled val="1"/>
        </dgm:presLayoutVars>
      </dgm:prSet>
      <dgm:spPr/>
      <dgm:t>
        <a:bodyPr/>
        <a:lstStyle/>
        <a:p>
          <a:endParaRPr lang="en-US"/>
        </a:p>
      </dgm:t>
    </dgm:pt>
    <dgm:pt modelId="{AF7FC434-D26B-4866-B372-DE8ACDD3C9F9}" type="pres">
      <dgm:prSet presAssocID="{9DAE0A32-73B4-486F-9071-605FE3812911}" presName="parTxOnlySpace" presStyleCnt="0"/>
      <dgm:spPr/>
    </dgm:pt>
    <dgm:pt modelId="{E79E3F60-D869-46D3-BAAB-BF0529519988}" type="pres">
      <dgm:prSet presAssocID="{039C906A-5469-42F6-80F1-400BEED05B54}" presName="parTxOnly" presStyleLbl="node1" presStyleIdx="2" presStyleCnt="4">
        <dgm:presLayoutVars>
          <dgm:chMax val="0"/>
          <dgm:chPref val="0"/>
          <dgm:bulletEnabled val="1"/>
        </dgm:presLayoutVars>
      </dgm:prSet>
      <dgm:spPr/>
      <dgm:t>
        <a:bodyPr/>
        <a:lstStyle/>
        <a:p>
          <a:endParaRPr lang="en-US"/>
        </a:p>
      </dgm:t>
    </dgm:pt>
    <dgm:pt modelId="{53EAAA34-F471-4295-9D48-B182A635A777}" type="pres">
      <dgm:prSet presAssocID="{7BEC89D1-1E55-452D-98AF-93063472535C}" presName="parTxOnlySpace" presStyleCnt="0"/>
      <dgm:spPr/>
    </dgm:pt>
    <dgm:pt modelId="{7DD98F8D-EEC0-42F1-991F-AB892F79A964}" type="pres">
      <dgm:prSet presAssocID="{FBA97957-A23C-47E7-8C72-1A0BE510DB2B}" presName="parTxOnly" presStyleLbl="node1" presStyleIdx="3" presStyleCnt="4">
        <dgm:presLayoutVars>
          <dgm:chMax val="0"/>
          <dgm:chPref val="0"/>
          <dgm:bulletEnabled val="1"/>
        </dgm:presLayoutVars>
      </dgm:prSet>
      <dgm:spPr/>
      <dgm:t>
        <a:bodyPr/>
        <a:lstStyle/>
        <a:p>
          <a:endParaRPr lang="en-US"/>
        </a:p>
      </dgm:t>
    </dgm:pt>
  </dgm:ptLst>
  <dgm:cxnLst>
    <dgm:cxn modelId="{5F54369F-6C2C-4CB8-93FA-15FD3490209F}" type="presOf" srcId="{FBA97957-A23C-47E7-8C72-1A0BE510DB2B}" destId="{7DD98F8D-EEC0-42F1-991F-AB892F79A964}" srcOrd="0" destOrd="0" presId="urn:microsoft.com/office/officeart/2005/8/layout/chevron1"/>
    <dgm:cxn modelId="{F08ED197-31C7-47B8-88C1-A4F4D0320797}" srcId="{E202001B-D5F2-46C2-AFD0-A8B0856C526E}" destId="{FBA97957-A23C-47E7-8C72-1A0BE510DB2B}" srcOrd="3" destOrd="0" parTransId="{F30D0E4A-4A6B-481D-BEAD-A6B456CED445}" sibTransId="{0FABC829-AD83-4BB9-AFB0-F3F7B7C3850E}"/>
    <dgm:cxn modelId="{98BB2A09-D221-4F95-B702-E662C9720C4A}" type="presOf" srcId="{039C906A-5469-42F6-80F1-400BEED05B54}" destId="{E79E3F60-D869-46D3-BAAB-BF0529519988}" srcOrd="0" destOrd="0" presId="urn:microsoft.com/office/officeart/2005/8/layout/chevron1"/>
    <dgm:cxn modelId="{ECBB40D6-18BB-422E-8F08-B608759C75AD}" type="presOf" srcId="{19C4A8D7-9D94-46B7-9915-EB35C13353DC}" destId="{3B58C2C3-3E10-4ECC-B072-20EFFCA5EB75}" srcOrd="0" destOrd="0" presId="urn:microsoft.com/office/officeart/2005/8/layout/chevron1"/>
    <dgm:cxn modelId="{C356332E-F18C-49F2-A386-FC8BCB9DEEF0}" srcId="{E202001B-D5F2-46C2-AFD0-A8B0856C526E}" destId="{039C906A-5469-42F6-80F1-400BEED05B54}" srcOrd="2" destOrd="0" parTransId="{2B7AFF06-A803-4273-879F-8AB98FE92DAE}" sibTransId="{7BEC89D1-1E55-452D-98AF-93063472535C}"/>
    <dgm:cxn modelId="{1FF4CF85-D240-40F5-A26D-CE31E5A9CA65}" srcId="{E202001B-D5F2-46C2-AFD0-A8B0856C526E}" destId="{CA272EF5-F95F-474F-B41D-5AE051F67BE2}" srcOrd="0" destOrd="0" parTransId="{5C290D9C-DF0E-4785-B8AF-364B841742B0}" sibTransId="{0332BAAB-BE5F-49EF-A12E-AF04917D7CCE}"/>
    <dgm:cxn modelId="{8EF07144-5D20-4103-961B-572B735F7702}" srcId="{E202001B-D5F2-46C2-AFD0-A8B0856C526E}" destId="{19C4A8D7-9D94-46B7-9915-EB35C13353DC}" srcOrd="1" destOrd="0" parTransId="{0C761FC4-C9A2-4B1C-A059-E9AC5E2EDCCD}" sibTransId="{9DAE0A32-73B4-486F-9071-605FE3812911}"/>
    <dgm:cxn modelId="{6A108240-BAAC-476C-9812-60D22AC0FCD2}" type="presOf" srcId="{CA272EF5-F95F-474F-B41D-5AE051F67BE2}" destId="{3D7A5427-6F0B-4888-A0E3-85DF542CBABF}" srcOrd="0" destOrd="0" presId="urn:microsoft.com/office/officeart/2005/8/layout/chevron1"/>
    <dgm:cxn modelId="{AC6D043B-5E33-4091-8591-3040C8D7153E}" type="presOf" srcId="{E202001B-D5F2-46C2-AFD0-A8B0856C526E}" destId="{1BA3FEFE-2721-4DA4-810E-A72E6A13CEF9}" srcOrd="0" destOrd="0" presId="urn:microsoft.com/office/officeart/2005/8/layout/chevron1"/>
    <dgm:cxn modelId="{DF26A9AB-9AE5-4E08-ABA5-411C41E7A1F0}" type="presParOf" srcId="{1BA3FEFE-2721-4DA4-810E-A72E6A13CEF9}" destId="{3D7A5427-6F0B-4888-A0E3-85DF542CBABF}" srcOrd="0" destOrd="0" presId="urn:microsoft.com/office/officeart/2005/8/layout/chevron1"/>
    <dgm:cxn modelId="{BBE5AFD4-5C7F-44D6-B66A-4E90376F603E}" type="presParOf" srcId="{1BA3FEFE-2721-4DA4-810E-A72E6A13CEF9}" destId="{C1E7DCA0-47DC-4BE2-9AE7-B13AE3BD3562}" srcOrd="1" destOrd="0" presId="urn:microsoft.com/office/officeart/2005/8/layout/chevron1"/>
    <dgm:cxn modelId="{88825DF2-79AB-467D-B967-FCDEBBD13A53}" type="presParOf" srcId="{1BA3FEFE-2721-4DA4-810E-A72E6A13CEF9}" destId="{3B58C2C3-3E10-4ECC-B072-20EFFCA5EB75}" srcOrd="2" destOrd="0" presId="urn:microsoft.com/office/officeart/2005/8/layout/chevron1"/>
    <dgm:cxn modelId="{D9099FE7-2ED9-4D06-A57D-A1C4F1D07F10}" type="presParOf" srcId="{1BA3FEFE-2721-4DA4-810E-A72E6A13CEF9}" destId="{AF7FC434-D26B-4866-B372-DE8ACDD3C9F9}" srcOrd="3" destOrd="0" presId="urn:microsoft.com/office/officeart/2005/8/layout/chevron1"/>
    <dgm:cxn modelId="{3EACDB68-2EAF-41D0-A4E3-752FF3794924}" type="presParOf" srcId="{1BA3FEFE-2721-4DA4-810E-A72E6A13CEF9}" destId="{E79E3F60-D869-46D3-BAAB-BF0529519988}" srcOrd="4" destOrd="0" presId="urn:microsoft.com/office/officeart/2005/8/layout/chevron1"/>
    <dgm:cxn modelId="{941EA2AA-BBD0-4626-9641-E767E8D0C1D8}" type="presParOf" srcId="{1BA3FEFE-2721-4DA4-810E-A72E6A13CEF9}" destId="{53EAAA34-F471-4295-9D48-B182A635A777}" srcOrd="5" destOrd="0" presId="urn:microsoft.com/office/officeart/2005/8/layout/chevron1"/>
    <dgm:cxn modelId="{E27B9DD5-F3AE-4307-A890-55BF1F9EEC0F}" type="presParOf" srcId="{1BA3FEFE-2721-4DA4-810E-A72E6A13CEF9}" destId="{7DD98F8D-EEC0-42F1-991F-AB892F79A96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2001B-D5F2-46C2-AFD0-A8B0856C526E}" type="doc">
      <dgm:prSet loTypeId="urn:microsoft.com/office/officeart/2005/8/layout/chevron1" loCatId="process" qsTypeId="urn:microsoft.com/office/officeart/2005/8/quickstyle/simple1" qsCatId="simple" csTypeId="urn:microsoft.com/office/officeart/2005/8/colors/colorful5" csCatId="colorful" phldr="1"/>
      <dgm:spPr/>
    </dgm:pt>
    <dgm:pt modelId="{CA272EF5-F95F-474F-B41D-5AE051F67BE2}">
      <dgm:prSet phldrT="[Text]"/>
      <dgm:spPr/>
      <dgm:t>
        <a:bodyPr/>
        <a:lstStyle/>
        <a:p>
          <a:r>
            <a:rPr lang="en-US" dirty="0" smtClean="0"/>
            <a:t>Baseline assessment</a:t>
          </a:r>
        </a:p>
        <a:p>
          <a:r>
            <a:rPr lang="en-US" dirty="0" smtClean="0"/>
            <a:t>Aim 1</a:t>
          </a:r>
          <a:endParaRPr lang="en-US" dirty="0"/>
        </a:p>
      </dgm:t>
    </dgm:pt>
    <dgm:pt modelId="{5C290D9C-DF0E-4785-B8AF-364B841742B0}" type="parTrans" cxnId="{1FF4CF85-D240-40F5-A26D-CE31E5A9CA65}">
      <dgm:prSet/>
      <dgm:spPr/>
      <dgm:t>
        <a:bodyPr/>
        <a:lstStyle/>
        <a:p>
          <a:endParaRPr lang="en-US"/>
        </a:p>
      </dgm:t>
    </dgm:pt>
    <dgm:pt modelId="{0332BAAB-BE5F-49EF-A12E-AF04917D7CCE}" type="sibTrans" cxnId="{1FF4CF85-D240-40F5-A26D-CE31E5A9CA65}">
      <dgm:prSet/>
      <dgm:spPr/>
      <dgm:t>
        <a:bodyPr/>
        <a:lstStyle/>
        <a:p>
          <a:endParaRPr lang="en-US"/>
        </a:p>
      </dgm:t>
    </dgm:pt>
    <dgm:pt modelId="{19C4A8D7-9D94-46B7-9915-EB35C13353DC}">
      <dgm:prSet phldrT="[Text]"/>
      <dgm:spPr/>
      <dgm:t>
        <a:bodyPr/>
        <a:lstStyle/>
        <a:p>
          <a:r>
            <a:rPr lang="en-US" dirty="0" smtClean="0"/>
            <a:t>18 month clinic level intervention</a:t>
          </a:r>
        </a:p>
        <a:p>
          <a:r>
            <a:rPr lang="en-US" dirty="0" smtClean="0"/>
            <a:t>Aim 2</a:t>
          </a:r>
          <a:endParaRPr lang="en-US" dirty="0"/>
        </a:p>
      </dgm:t>
    </dgm:pt>
    <dgm:pt modelId="{0C761FC4-C9A2-4B1C-A059-E9AC5E2EDCCD}" type="parTrans" cxnId="{8EF07144-5D20-4103-961B-572B735F7702}">
      <dgm:prSet/>
      <dgm:spPr/>
      <dgm:t>
        <a:bodyPr/>
        <a:lstStyle/>
        <a:p>
          <a:endParaRPr lang="en-US"/>
        </a:p>
      </dgm:t>
    </dgm:pt>
    <dgm:pt modelId="{9DAE0A32-73B4-486F-9071-605FE3812911}" type="sibTrans" cxnId="{8EF07144-5D20-4103-961B-572B735F7702}">
      <dgm:prSet/>
      <dgm:spPr/>
      <dgm:t>
        <a:bodyPr/>
        <a:lstStyle/>
        <a:p>
          <a:endParaRPr lang="en-US"/>
        </a:p>
      </dgm:t>
    </dgm:pt>
    <dgm:pt modelId="{039C906A-5469-42F6-80F1-400BEED05B54}">
      <dgm:prSet phldrT="[Text]"/>
      <dgm:spPr/>
      <dgm:t>
        <a:bodyPr/>
        <a:lstStyle/>
        <a:p>
          <a:r>
            <a:rPr lang="en-US" dirty="0" smtClean="0"/>
            <a:t>Community-level intervention</a:t>
          </a:r>
        </a:p>
        <a:p>
          <a:r>
            <a:rPr lang="en-US" dirty="0" smtClean="0"/>
            <a:t>Aim 3</a:t>
          </a:r>
          <a:endParaRPr lang="en-US" dirty="0"/>
        </a:p>
      </dgm:t>
    </dgm:pt>
    <dgm:pt modelId="{2B7AFF06-A803-4273-879F-8AB98FE92DAE}" type="parTrans" cxnId="{C356332E-F18C-49F2-A386-FC8BCB9DEEF0}">
      <dgm:prSet/>
      <dgm:spPr/>
      <dgm:t>
        <a:bodyPr/>
        <a:lstStyle/>
        <a:p>
          <a:endParaRPr lang="en-US"/>
        </a:p>
      </dgm:t>
    </dgm:pt>
    <dgm:pt modelId="{7BEC89D1-1E55-452D-98AF-93063472535C}" type="sibTrans" cxnId="{C356332E-F18C-49F2-A386-FC8BCB9DEEF0}">
      <dgm:prSet/>
      <dgm:spPr/>
      <dgm:t>
        <a:bodyPr/>
        <a:lstStyle/>
        <a:p>
          <a:endParaRPr lang="en-US"/>
        </a:p>
      </dgm:t>
    </dgm:pt>
    <dgm:pt modelId="{FBA97957-A23C-47E7-8C72-1A0BE510DB2B}">
      <dgm:prSet phldrT="[Text]"/>
      <dgm:spPr/>
      <dgm:t>
        <a:bodyPr/>
        <a:lstStyle/>
        <a:p>
          <a:r>
            <a:rPr lang="en-US" dirty="0" smtClean="0"/>
            <a:t>Toolkit</a:t>
          </a:r>
        </a:p>
        <a:p>
          <a:endParaRPr lang="en-US" dirty="0" smtClean="0"/>
        </a:p>
        <a:p>
          <a:r>
            <a:rPr lang="en-US" dirty="0" smtClean="0"/>
            <a:t>Aim 4</a:t>
          </a:r>
          <a:endParaRPr lang="en-US" dirty="0"/>
        </a:p>
      </dgm:t>
    </dgm:pt>
    <dgm:pt modelId="{F30D0E4A-4A6B-481D-BEAD-A6B456CED445}" type="parTrans" cxnId="{F08ED197-31C7-47B8-88C1-A4F4D0320797}">
      <dgm:prSet/>
      <dgm:spPr/>
      <dgm:t>
        <a:bodyPr/>
        <a:lstStyle/>
        <a:p>
          <a:endParaRPr lang="en-US"/>
        </a:p>
      </dgm:t>
    </dgm:pt>
    <dgm:pt modelId="{0FABC829-AD83-4BB9-AFB0-F3F7B7C3850E}" type="sibTrans" cxnId="{F08ED197-31C7-47B8-88C1-A4F4D0320797}">
      <dgm:prSet/>
      <dgm:spPr/>
      <dgm:t>
        <a:bodyPr/>
        <a:lstStyle/>
        <a:p>
          <a:endParaRPr lang="en-US"/>
        </a:p>
      </dgm:t>
    </dgm:pt>
    <dgm:pt modelId="{1BA3FEFE-2721-4DA4-810E-A72E6A13CEF9}" type="pres">
      <dgm:prSet presAssocID="{E202001B-D5F2-46C2-AFD0-A8B0856C526E}" presName="Name0" presStyleCnt="0">
        <dgm:presLayoutVars>
          <dgm:dir/>
          <dgm:animLvl val="lvl"/>
          <dgm:resizeHandles val="exact"/>
        </dgm:presLayoutVars>
      </dgm:prSet>
      <dgm:spPr/>
    </dgm:pt>
    <dgm:pt modelId="{3D7A5427-6F0B-4888-A0E3-85DF542CBABF}" type="pres">
      <dgm:prSet presAssocID="{CA272EF5-F95F-474F-B41D-5AE051F67BE2}" presName="parTxOnly" presStyleLbl="node1" presStyleIdx="0" presStyleCnt="4">
        <dgm:presLayoutVars>
          <dgm:chMax val="0"/>
          <dgm:chPref val="0"/>
          <dgm:bulletEnabled val="1"/>
        </dgm:presLayoutVars>
      </dgm:prSet>
      <dgm:spPr/>
      <dgm:t>
        <a:bodyPr/>
        <a:lstStyle/>
        <a:p>
          <a:endParaRPr lang="en-US"/>
        </a:p>
      </dgm:t>
    </dgm:pt>
    <dgm:pt modelId="{C1E7DCA0-47DC-4BE2-9AE7-B13AE3BD3562}" type="pres">
      <dgm:prSet presAssocID="{0332BAAB-BE5F-49EF-A12E-AF04917D7CCE}" presName="parTxOnlySpace" presStyleCnt="0"/>
      <dgm:spPr/>
    </dgm:pt>
    <dgm:pt modelId="{3B58C2C3-3E10-4ECC-B072-20EFFCA5EB75}" type="pres">
      <dgm:prSet presAssocID="{19C4A8D7-9D94-46B7-9915-EB35C13353DC}" presName="parTxOnly" presStyleLbl="node1" presStyleIdx="1" presStyleCnt="4">
        <dgm:presLayoutVars>
          <dgm:chMax val="0"/>
          <dgm:chPref val="0"/>
          <dgm:bulletEnabled val="1"/>
        </dgm:presLayoutVars>
      </dgm:prSet>
      <dgm:spPr/>
      <dgm:t>
        <a:bodyPr/>
        <a:lstStyle/>
        <a:p>
          <a:endParaRPr lang="en-US"/>
        </a:p>
      </dgm:t>
    </dgm:pt>
    <dgm:pt modelId="{AF7FC434-D26B-4866-B372-DE8ACDD3C9F9}" type="pres">
      <dgm:prSet presAssocID="{9DAE0A32-73B4-486F-9071-605FE3812911}" presName="parTxOnlySpace" presStyleCnt="0"/>
      <dgm:spPr/>
    </dgm:pt>
    <dgm:pt modelId="{E79E3F60-D869-46D3-BAAB-BF0529519988}" type="pres">
      <dgm:prSet presAssocID="{039C906A-5469-42F6-80F1-400BEED05B54}" presName="parTxOnly" presStyleLbl="node1" presStyleIdx="2" presStyleCnt="4">
        <dgm:presLayoutVars>
          <dgm:chMax val="0"/>
          <dgm:chPref val="0"/>
          <dgm:bulletEnabled val="1"/>
        </dgm:presLayoutVars>
      </dgm:prSet>
      <dgm:spPr/>
      <dgm:t>
        <a:bodyPr/>
        <a:lstStyle/>
        <a:p>
          <a:endParaRPr lang="en-US"/>
        </a:p>
      </dgm:t>
    </dgm:pt>
    <dgm:pt modelId="{53EAAA34-F471-4295-9D48-B182A635A777}" type="pres">
      <dgm:prSet presAssocID="{7BEC89D1-1E55-452D-98AF-93063472535C}" presName="parTxOnlySpace" presStyleCnt="0"/>
      <dgm:spPr/>
    </dgm:pt>
    <dgm:pt modelId="{7DD98F8D-EEC0-42F1-991F-AB892F79A964}" type="pres">
      <dgm:prSet presAssocID="{FBA97957-A23C-47E7-8C72-1A0BE510DB2B}" presName="parTxOnly" presStyleLbl="node1" presStyleIdx="3" presStyleCnt="4">
        <dgm:presLayoutVars>
          <dgm:chMax val="0"/>
          <dgm:chPref val="0"/>
          <dgm:bulletEnabled val="1"/>
        </dgm:presLayoutVars>
      </dgm:prSet>
      <dgm:spPr/>
      <dgm:t>
        <a:bodyPr/>
        <a:lstStyle/>
        <a:p>
          <a:endParaRPr lang="en-US"/>
        </a:p>
      </dgm:t>
    </dgm:pt>
  </dgm:ptLst>
  <dgm:cxnLst>
    <dgm:cxn modelId="{8EF07144-5D20-4103-961B-572B735F7702}" srcId="{E202001B-D5F2-46C2-AFD0-A8B0856C526E}" destId="{19C4A8D7-9D94-46B7-9915-EB35C13353DC}" srcOrd="1" destOrd="0" parTransId="{0C761FC4-C9A2-4B1C-A059-E9AC5E2EDCCD}" sibTransId="{9DAE0A32-73B4-486F-9071-605FE3812911}"/>
    <dgm:cxn modelId="{ED6251AD-BEAE-47FB-A50A-A0FEF286843A}" type="presOf" srcId="{FBA97957-A23C-47E7-8C72-1A0BE510DB2B}" destId="{7DD98F8D-EEC0-42F1-991F-AB892F79A964}" srcOrd="0" destOrd="0" presId="urn:microsoft.com/office/officeart/2005/8/layout/chevron1"/>
    <dgm:cxn modelId="{F08ED197-31C7-47B8-88C1-A4F4D0320797}" srcId="{E202001B-D5F2-46C2-AFD0-A8B0856C526E}" destId="{FBA97957-A23C-47E7-8C72-1A0BE510DB2B}" srcOrd="3" destOrd="0" parTransId="{F30D0E4A-4A6B-481D-BEAD-A6B456CED445}" sibTransId="{0FABC829-AD83-4BB9-AFB0-F3F7B7C3850E}"/>
    <dgm:cxn modelId="{4AE031C6-3C0B-414A-B69B-8AF8678606CC}" type="presOf" srcId="{CA272EF5-F95F-474F-B41D-5AE051F67BE2}" destId="{3D7A5427-6F0B-4888-A0E3-85DF542CBABF}" srcOrd="0" destOrd="0" presId="urn:microsoft.com/office/officeart/2005/8/layout/chevron1"/>
    <dgm:cxn modelId="{1FF4CF85-D240-40F5-A26D-CE31E5A9CA65}" srcId="{E202001B-D5F2-46C2-AFD0-A8B0856C526E}" destId="{CA272EF5-F95F-474F-B41D-5AE051F67BE2}" srcOrd="0" destOrd="0" parTransId="{5C290D9C-DF0E-4785-B8AF-364B841742B0}" sibTransId="{0332BAAB-BE5F-49EF-A12E-AF04917D7CCE}"/>
    <dgm:cxn modelId="{C356332E-F18C-49F2-A386-FC8BCB9DEEF0}" srcId="{E202001B-D5F2-46C2-AFD0-A8B0856C526E}" destId="{039C906A-5469-42F6-80F1-400BEED05B54}" srcOrd="2" destOrd="0" parTransId="{2B7AFF06-A803-4273-879F-8AB98FE92DAE}" sibTransId="{7BEC89D1-1E55-452D-98AF-93063472535C}"/>
    <dgm:cxn modelId="{D206015C-CE02-46D7-A14D-2B289BE04EE4}" type="presOf" srcId="{19C4A8D7-9D94-46B7-9915-EB35C13353DC}" destId="{3B58C2C3-3E10-4ECC-B072-20EFFCA5EB75}" srcOrd="0" destOrd="0" presId="urn:microsoft.com/office/officeart/2005/8/layout/chevron1"/>
    <dgm:cxn modelId="{AA3958E3-615C-48EB-86A9-111BB0864A1E}" type="presOf" srcId="{E202001B-D5F2-46C2-AFD0-A8B0856C526E}" destId="{1BA3FEFE-2721-4DA4-810E-A72E6A13CEF9}" srcOrd="0" destOrd="0" presId="urn:microsoft.com/office/officeart/2005/8/layout/chevron1"/>
    <dgm:cxn modelId="{4A3FB994-B611-4639-8731-5936AB675EDA}" type="presOf" srcId="{039C906A-5469-42F6-80F1-400BEED05B54}" destId="{E79E3F60-D869-46D3-BAAB-BF0529519988}" srcOrd="0" destOrd="0" presId="urn:microsoft.com/office/officeart/2005/8/layout/chevron1"/>
    <dgm:cxn modelId="{71E90A1C-4163-4F89-B1DF-DD0A02F58427}" type="presParOf" srcId="{1BA3FEFE-2721-4DA4-810E-A72E6A13CEF9}" destId="{3D7A5427-6F0B-4888-A0E3-85DF542CBABF}" srcOrd="0" destOrd="0" presId="urn:microsoft.com/office/officeart/2005/8/layout/chevron1"/>
    <dgm:cxn modelId="{108D244D-8F0E-4436-AEC2-BB3B480D2B8C}" type="presParOf" srcId="{1BA3FEFE-2721-4DA4-810E-A72E6A13CEF9}" destId="{C1E7DCA0-47DC-4BE2-9AE7-B13AE3BD3562}" srcOrd="1" destOrd="0" presId="urn:microsoft.com/office/officeart/2005/8/layout/chevron1"/>
    <dgm:cxn modelId="{F8BB378D-F61B-4BE6-861C-BF954D8AA9D2}" type="presParOf" srcId="{1BA3FEFE-2721-4DA4-810E-A72E6A13CEF9}" destId="{3B58C2C3-3E10-4ECC-B072-20EFFCA5EB75}" srcOrd="2" destOrd="0" presId="urn:microsoft.com/office/officeart/2005/8/layout/chevron1"/>
    <dgm:cxn modelId="{161773AA-C480-483C-B732-4376824E51C8}" type="presParOf" srcId="{1BA3FEFE-2721-4DA4-810E-A72E6A13CEF9}" destId="{AF7FC434-D26B-4866-B372-DE8ACDD3C9F9}" srcOrd="3" destOrd="0" presId="urn:microsoft.com/office/officeart/2005/8/layout/chevron1"/>
    <dgm:cxn modelId="{0880B1F3-B255-4B5F-ADB7-8FF4EE901F69}" type="presParOf" srcId="{1BA3FEFE-2721-4DA4-810E-A72E6A13CEF9}" destId="{E79E3F60-D869-46D3-BAAB-BF0529519988}" srcOrd="4" destOrd="0" presId="urn:microsoft.com/office/officeart/2005/8/layout/chevron1"/>
    <dgm:cxn modelId="{49348907-46ED-4D96-8BCA-10455579966D}" type="presParOf" srcId="{1BA3FEFE-2721-4DA4-810E-A72E6A13CEF9}" destId="{53EAAA34-F471-4295-9D48-B182A635A777}" srcOrd="5" destOrd="0" presId="urn:microsoft.com/office/officeart/2005/8/layout/chevron1"/>
    <dgm:cxn modelId="{80BC2961-DAFF-4F39-87DA-2022F22BCE38}" type="presParOf" srcId="{1BA3FEFE-2721-4DA4-810E-A72E6A13CEF9}" destId="{7DD98F8D-EEC0-42F1-991F-AB892F79A964}"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5427-6F0B-4888-A0E3-85DF542CBABF}">
      <dsp:nvSpPr>
        <dsp:cNvPr id="0" name=""/>
        <dsp:cNvSpPr/>
      </dsp:nvSpPr>
      <dsp:spPr>
        <a:xfrm>
          <a:off x="4025" y="672868"/>
          <a:ext cx="2343086" cy="937234"/>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Baseline assessment</a:t>
          </a:r>
        </a:p>
        <a:p>
          <a:pPr lvl="0" algn="ctr" defTabSz="622300">
            <a:lnSpc>
              <a:spcPct val="90000"/>
            </a:lnSpc>
            <a:spcBef>
              <a:spcPct val="0"/>
            </a:spcBef>
            <a:spcAft>
              <a:spcPct val="35000"/>
            </a:spcAft>
          </a:pPr>
          <a:r>
            <a:rPr lang="en-US" sz="1400" kern="1200" dirty="0" smtClean="0"/>
            <a:t>Aim 1</a:t>
          </a:r>
          <a:endParaRPr lang="en-US" sz="1400" kern="1200" dirty="0"/>
        </a:p>
      </dsp:txBody>
      <dsp:txXfrm>
        <a:off x="472642" y="672868"/>
        <a:ext cx="1405852" cy="937234"/>
      </dsp:txXfrm>
    </dsp:sp>
    <dsp:sp modelId="{3B58C2C3-3E10-4ECC-B072-20EFFCA5EB75}">
      <dsp:nvSpPr>
        <dsp:cNvPr id="0" name=""/>
        <dsp:cNvSpPr/>
      </dsp:nvSpPr>
      <dsp:spPr>
        <a:xfrm>
          <a:off x="2112802" y="672868"/>
          <a:ext cx="2343086" cy="937234"/>
        </a:xfrm>
        <a:prstGeom prst="chevron">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18 month clinic level intervention</a:t>
          </a:r>
        </a:p>
        <a:p>
          <a:pPr lvl="0" algn="ctr" defTabSz="622300">
            <a:lnSpc>
              <a:spcPct val="90000"/>
            </a:lnSpc>
            <a:spcBef>
              <a:spcPct val="0"/>
            </a:spcBef>
            <a:spcAft>
              <a:spcPct val="35000"/>
            </a:spcAft>
          </a:pPr>
          <a:r>
            <a:rPr lang="en-US" sz="1400" kern="1200" dirty="0" smtClean="0"/>
            <a:t>Aim 2</a:t>
          </a:r>
          <a:endParaRPr lang="en-US" sz="1400" kern="1200" dirty="0"/>
        </a:p>
      </dsp:txBody>
      <dsp:txXfrm>
        <a:off x="2581419" y="672868"/>
        <a:ext cx="1405852" cy="937234"/>
      </dsp:txXfrm>
    </dsp:sp>
    <dsp:sp modelId="{E79E3F60-D869-46D3-BAAB-BF0529519988}">
      <dsp:nvSpPr>
        <dsp:cNvPr id="0" name=""/>
        <dsp:cNvSpPr/>
      </dsp:nvSpPr>
      <dsp:spPr>
        <a:xfrm>
          <a:off x="4221580" y="672868"/>
          <a:ext cx="2343086" cy="937234"/>
        </a:xfrm>
        <a:prstGeom prst="chevron">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Community-level intervention</a:t>
          </a:r>
        </a:p>
        <a:p>
          <a:pPr lvl="0" algn="ctr" defTabSz="622300">
            <a:lnSpc>
              <a:spcPct val="90000"/>
            </a:lnSpc>
            <a:spcBef>
              <a:spcPct val="0"/>
            </a:spcBef>
            <a:spcAft>
              <a:spcPct val="35000"/>
            </a:spcAft>
          </a:pPr>
          <a:r>
            <a:rPr lang="en-US" sz="1400" kern="1200" dirty="0" smtClean="0"/>
            <a:t>Aim 3</a:t>
          </a:r>
          <a:endParaRPr lang="en-US" sz="1400" kern="1200" dirty="0"/>
        </a:p>
      </dsp:txBody>
      <dsp:txXfrm>
        <a:off x="4690197" y="672868"/>
        <a:ext cx="1405852" cy="937234"/>
      </dsp:txXfrm>
    </dsp:sp>
    <dsp:sp modelId="{7DD98F8D-EEC0-42F1-991F-AB892F79A964}">
      <dsp:nvSpPr>
        <dsp:cNvPr id="0" name=""/>
        <dsp:cNvSpPr/>
      </dsp:nvSpPr>
      <dsp:spPr>
        <a:xfrm>
          <a:off x="6330357" y="672868"/>
          <a:ext cx="2343086" cy="937234"/>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Toolkit</a:t>
          </a: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Aim 4</a:t>
          </a:r>
          <a:endParaRPr lang="en-US" sz="1400" kern="1200" dirty="0"/>
        </a:p>
      </dsp:txBody>
      <dsp:txXfrm>
        <a:off x="6798974" y="672868"/>
        <a:ext cx="1405852" cy="937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5427-6F0B-4888-A0E3-85DF542CBABF}">
      <dsp:nvSpPr>
        <dsp:cNvPr id="0" name=""/>
        <dsp:cNvSpPr/>
      </dsp:nvSpPr>
      <dsp:spPr>
        <a:xfrm>
          <a:off x="2508" y="428661"/>
          <a:ext cx="1460084" cy="58403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Baseline assessment</a:t>
          </a:r>
        </a:p>
        <a:p>
          <a:pPr lvl="0" algn="ctr" defTabSz="400050">
            <a:lnSpc>
              <a:spcPct val="90000"/>
            </a:lnSpc>
            <a:spcBef>
              <a:spcPct val="0"/>
            </a:spcBef>
            <a:spcAft>
              <a:spcPct val="35000"/>
            </a:spcAft>
          </a:pPr>
          <a:r>
            <a:rPr lang="en-US" sz="900" kern="1200" dirty="0" smtClean="0"/>
            <a:t>Aim 1</a:t>
          </a:r>
          <a:endParaRPr lang="en-US" sz="900" kern="1200" dirty="0"/>
        </a:p>
      </dsp:txBody>
      <dsp:txXfrm>
        <a:off x="294525" y="428661"/>
        <a:ext cx="876051" cy="584033"/>
      </dsp:txXfrm>
    </dsp:sp>
    <dsp:sp modelId="{3B58C2C3-3E10-4ECC-B072-20EFFCA5EB75}">
      <dsp:nvSpPr>
        <dsp:cNvPr id="0" name=""/>
        <dsp:cNvSpPr/>
      </dsp:nvSpPr>
      <dsp:spPr>
        <a:xfrm>
          <a:off x="1316584" y="428661"/>
          <a:ext cx="1460084" cy="584033"/>
        </a:xfrm>
        <a:prstGeom prst="chevron">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18 month clinic level intervention</a:t>
          </a:r>
        </a:p>
        <a:p>
          <a:pPr lvl="0" algn="ctr" defTabSz="400050">
            <a:lnSpc>
              <a:spcPct val="90000"/>
            </a:lnSpc>
            <a:spcBef>
              <a:spcPct val="0"/>
            </a:spcBef>
            <a:spcAft>
              <a:spcPct val="35000"/>
            </a:spcAft>
          </a:pPr>
          <a:r>
            <a:rPr lang="en-US" sz="900" kern="1200" dirty="0" smtClean="0"/>
            <a:t>Aim 2</a:t>
          </a:r>
          <a:endParaRPr lang="en-US" sz="900" kern="1200" dirty="0"/>
        </a:p>
      </dsp:txBody>
      <dsp:txXfrm>
        <a:off x="1608601" y="428661"/>
        <a:ext cx="876051" cy="584033"/>
      </dsp:txXfrm>
    </dsp:sp>
    <dsp:sp modelId="{E79E3F60-D869-46D3-BAAB-BF0529519988}">
      <dsp:nvSpPr>
        <dsp:cNvPr id="0" name=""/>
        <dsp:cNvSpPr/>
      </dsp:nvSpPr>
      <dsp:spPr>
        <a:xfrm>
          <a:off x="2630659" y="428661"/>
          <a:ext cx="1460084" cy="584033"/>
        </a:xfrm>
        <a:prstGeom prst="chevron">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Community-level intervention</a:t>
          </a:r>
        </a:p>
        <a:p>
          <a:pPr lvl="0" algn="ctr" defTabSz="400050">
            <a:lnSpc>
              <a:spcPct val="90000"/>
            </a:lnSpc>
            <a:spcBef>
              <a:spcPct val="0"/>
            </a:spcBef>
            <a:spcAft>
              <a:spcPct val="35000"/>
            </a:spcAft>
          </a:pPr>
          <a:r>
            <a:rPr lang="en-US" sz="900" kern="1200" dirty="0" smtClean="0"/>
            <a:t>Aim 3</a:t>
          </a:r>
          <a:endParaRPr lang="en-US" sz="900" kern="1200" dirty="0"/>
        </a:p>
      </dsp:txBody>
      <dsp:txXfrm>
        <a:off x="2922676" y="428661"/>
        <a:ext cx="876051" cy="584033"/>
      </dsp:txXfrm>
    </dsp:sp>
    <dsp:sp modelId="{7DD98F8D-EEC0-42F1-991F-AB892F79A964}">
      <dsp:nvSpPr>
        <dsp:cNvPr id="0" name=""/>
        <dsp:cNvSpPr/>
      </dsp:nvSpPr>
      <dsp:spPr>
        <a:xfrm>
          <a:off x="3944735" y="428661"/>
          <a:ext cx="1460084" cy="584033"/>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Toolkit</a:t>
          </a:r>
        </a:p>
        <a:p>
          <a:pPr lvl="0" algn="ctr" defTabSz="400050">
            <a:lnSpc>
              <a:spcPct val="90000"/>
            </a:lnSpc>
            <a:spcBef>
              <a:spcPct val="0"/>
            </a:spcBef>
            <a:spcAft>
              <a:spcPct val="35000"/>
            </a:spcAft>
          </a:pPr>
          <a:endParaRPr lang="en-US" sz="900" kern="1200" dirty="0" smtClean="0"/>
        </a:p>
        <a:p>
          <a:pPr lvl="0" algn="ctr" defTabSz="400050">
            <a:lnSpc>
              <a:spcPct val="90000"/>
            </a:lnSpc>
            <a:spcBef>
              <a:spcPct val="0"/>
            </a:spcBef>
            <a:spcAft>
              <a:spcPct val="35000"/>
            </a:spcAft>
          </a:pPr>
          <a:r>
            <a:rPr lang="en-US" sz="900" kern="1200" dirty="0" smtClean="0"/>
            <a:t>Aim 4</a:t>
          </a:r>
          <a:endParaRPr lang="en-US" sz="900" kern="1200" dirty="0"/>
        </a:p>
      </dsp:txBody>
      <dsp:txXfrm>
        <a:off x="4236752" y="428661"/>
        <a:ext cx="876051" cy="5840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FCC34-630C-460F-85E0-49F93DA99327}"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B78C-F2E7-43C5-AA1A-05D7CD7059BE}" type="slidenum">
              <a:rPr lang="en-US" smtClean="0"/>
              <a:t>‹#›</a:t>
            </a:fld>
            <a:endParaRPr lang="en-US"/>
          </a:p>
        </p:txBody>
      </p:sp>
    </p:spTree>
    <p:extLst>
      <p:ext uri="{BB962C8B-B14F-4D97-AF65-F5344CB8AC3E}">
        <p14:creationId xmlns:p14="http://schemas.microsoft.com/office/powerpoint/2010/main" val="373959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r>
              <a:rPr lang="en-US" baseline="0" dirty="0" smtClean="0"/>
              <a:t> introduces RAVE</a:t>
            </a:r>
            <a:endParaRPr lang="en-US" dirty="0"/>
          </a:p>
        </p:txBody>
      </p:sp>
      <p:sp>
        <p:nvSpPr>
          <p:cNvPr id="4" name="Slide Number Placeholder 3"/>
          <p:cNvSpPr>
            <a:spLocks noGrp="1"/>
          </p:cNvSpPr>
          <p:nvPr>
            <p:ph type="sldNum" sz="quarter" idx="10"/>
          </p:nvPr>
        </p:nvSpPr>
        <p:spPr/>
        <p:txBody>
          <a:bodyPr/>
          <a:lstStyle/>
          <a:p>
            <a:fld id="{7F99D2C9-95A4-4D4B-88C6-A593CF6AF537}" type="slidenum">
              <a:rPr lang="en-US" smtClean="0"/>
              <a:t>1</a:t>
            </a:fld>
            <a:endParaRPr lang="en-US" dirty="0"/>
          </a:p>
        </p:txBody>
      </p:sp>
    </p:spTree>
    <p:extLst>
      <p:ext uri="{BB962C8B-B14F-4D97-AF65-F5344CB8AC3E}">
        <p14:creationId xmlns:p14="http://schemas.microsoft.com/office/powerpoint/2010/main" val="877145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characteristics:</a:t>
            </a:r>
          </a:p>
          <a:p>
            <a:pPr marL="171450" indent="-171450">
              <a:buFontTx/>
              <a:buChar char="-"/>
            </a:pPr>
            <a:r>
              <a:rPr lang="en-US" dirty="0" smtClean="0"/>
              <a:t>Mean is less in rural areas</a:t>
            </a:r>
          </a:p>
          <a:p>
            <a:pPr marL="171450" indent="-171450">
              <a:buFontTx/>
              <a:buChar char="-"/>
            </a:pPr>
            <a:r>
              <a:rPr lang="en-US" dirty="0" smtClean="0"/>
              <a:t>Rural areas are left</a:t>
            </a:r>
            <a:r>
              <a:rPr lang="en-US" baseline="0" dirty="0" smtClean="0"/>
              <a:t> skewed, meaning more practices scores on the lower end of the HPV rate %</a:t>
            </a:r>
          </a:p>
          <a:p>
            <a:pPr marL="171450" indent="-171450">
              <a:buFontTx/>
              <a:buChar char="-"/>
            </a:pPr>
            <a:r>
              <a:rPr lang="en-US" baseline="0" dirty="0" smtClean="0"/>
              <a:t>Urban areas are more right skewed and have a higher mean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093B78C-F2E7-43C5-AA1A-05D7CD7059BE}" type="slidenum">
              <a:rPr lang="en-US" smtClean="0"/>
              <a:t>12</a:t>
            </a:fld>
            <a:endParaRPr lang="en-US"/>
          </a:p>
        </p:txBody>
      </p:sp>
    </p:spTree>
    <p:extLst>
      <p:ext uri="{BB962C8B-B14F-4D97-AF65-F5344CB8AC3E}">
        <p14:creationId xmlns:p14="http://schemas.microsoft.com/office/powerpoint/2010/main" val="61819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Isabel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improve HPV vaccination rates, we</a:t>
            </a:r>
            <a:r>
              <a:rPr lang="en-US" sz="1200" kern="1200" baseline="0" dirty="0" smtClean="0">
                <a:solidFill>
                  <a:schemeClr val="tx1"/>
                </a:solidFill>
                <a:effectLst/>
                <a:latin typeface="+mn-lt"/>
                <a:ea typeface="+mn-ea"/>
                <a:cs typeface="+mn-cs"/>
              </a:rPr>
              <a:t> needed to get an idea of what types of workflows and conversations are happening within the clinic.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To d</a:t>
            </a:r>
            <a:r>
              <a:rPr lang="en-US" sz="1200" dirty="0" smtClean="0"/>
              <a:t>etermine variation between and within clinics that have high HPV vaccination completion rates and those that have low completion rates.</a:t>
            </a:r>
            <a:r>
              <a:rPr lang="en-US" sz="1200" kern="1200" dirty="0" smtClean="0">
                <a:solidFill>
                  <a:schemeClr val="tx1"/>
                </a:solidFill>
                <a:effectLst/>
                <a:latin typeface="+mn-lt"/>
                <a:ea typeface="+mn-ea"/>
                <a:cs typeface="+mn-cs"/>
              </a:rPr>
              <a:t> Two RAVE researchers were in each clinic for a day and a half observing all aspects of patient care, from front office check in to billing, in exam rooms during patient visits, with providers and MAs at their workstations, and in the vaccine storage rooms. Basically, we went everywhere one might expect to see work around immunizations. Some providers even agreed</a:t>
            </a:r>
            <a:r>
              <a:rPr lang="en-US" sz="1200" kern="1200" baseline="0" dirty="0" smtClean="0">
                <a:solidFill>
                  <a:schemeClr val="tx1"/>
                </a:solidFill>
                <a:effectLst/>
                <a:latin typeface="+mn-lt"/>
                <a:ea typeface="+mn-ea"/>
                <a:cs typeface="+mn-cs"/>
              </a:rPr>
              <a:t> to have informal conversations around how they view and talk about the vaccine with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observed 12 clinics across Oregon and provided </a:t>
            </a:r>
            <a:r>
              <a:rPr lang="en-US" sz="1200" kern="1200" dirty="0" err="1" smtClean="0">
                <a:solidFill>
                  <a:schemeClr val="tx1"/>
                </a:solidFill>
                <a:effectLst/>
                <a:latin typeface="+mn-lt"/>
                <a:ea typeface="+mn-ea"/>
                <a:cs typeface="+mn-cs"/>
              </a:rPr>
              <a:t>etailed</a:t>
            </a:r>
            <a:r>
              <a:rPr lang="en-US" sz="1200" kern="1200" dirty="0" smtClean="0">
                <a:solidFill>
                  <a:schemeClr val="tx1"/>
                </a:solidFill>
                <a:effectLst/>
                <a:latin typeface="+mn-lt"/>
                <a:ea typeface="+mn-ea"/>
                <a:cs typeface="+mn-cs"/>
              </a:rPr>
              <a:t> field notes were prepared following each observation visit and analyzed in ATLAS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draw out themes and strategies central to high rates of HPV vaccine completion. Analysis by our multidisciplinary team identified unusual but effective behaviors and strategies to boost HPV vaccine completion rates.</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F99D2C9-95A4-4D4B-88C6-A593CF6AF537}" type="slidenum">
              <a:rPr lang="en-US" smtClean="0"/>
              <a:t>13</a:t>
            </a:fld>
            <a:endParaRPr lang="en-US" dirty="0"/>
          </a:p>
        </p:txBody>
      </p:sp>
    </p:spTree>
    <p:extLst>
      <p:ext uri="{BB962C8B-B14F-4D97-AF65-F5344CB8AC3E}">
        <p14:creationId xmlns:p14="http://schemas.microsoft.com/office/powerpoint/2010/main" val="64670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Isabel Slide: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ato Regular"/>
                <a:ea typeface="+mn-ea"/>
                <a:cs typeface="+mn-cs"/>
              </a:rPr>
              <a:t>A number of key behaviors have emerged from our observations, and I’d like to highlight a few today. We plan to publish these findings, and we can share our work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Lato Regular"/>
              <a:ea typeface="+mn-ea"/>
              <a:cs typeface="+mn-cs"/>
            </a:endParaRPr>
          </a:p>
          <a:p>
            <a:pPr>
              <a:buFont typeface="Wingdings" panose="05000000000000000000" pitchFamily="2" charset="2"/>
              <a:buChar char="Ø"/>
            </a:pPr>
            <a:r>
              <a:rPr lang="en-US" dirty="0" smtClean="0"/>
              <a:t>Convert acute visits to well child visits</a:t>
            </a:r>
          </a:p>
          <a:p>
            <a:pPr lvl="1"/>
            <a:r>
              <a:rPr lang="en-US" dirty="0" smtClean="0"/>
              <a:t>Vaccinate at every opportunity </a:t>
            </a:r>
          </a:p>
          <a:p>
            <a:pPr>
              <a:buFont typeface="Wingdings" panose="05000000000000000000" pitchFamily="2" charset="2"/>
              <a:buChar char="Ø"/>
            </a:pPr>
            <a:r>
              <a:rPr lang="en-US" dirty="0" smtClean="0"/>
              <a:t>Effective provider recommendation</a:t>
            </a:r>
          </a:p>
          <a:p>
            <a:pPr lvl="1"/>
            <a:r>
              <a:rPr lang="en-US" dirty="0" smtClean="0"/>
              <a:t>Active listening and motivational interviewing</a:t>
            </a:r>
          </a:p>
          <a:p>
            <a:pPr lvl="1"/>
            <a:r>
              <a:rPr lang="en-US" dirty="0" smtClean="0"/>
              <a:t>Recommending vaccine at </a:t>
            </a:r>
            <a:r>
              <a:rPr lang="en-US" u="sng" dirty="0" smtClean="0"/>
              <a:t>every</a:t>
            </a:r>
            <a:r>
              <a:rPr lang="en-US" dirty="0" smtClean="0"/>
              <a:t> visit to </a:t>
            </a:r>
            <a:r>
              <a:rPr lang="en-US" u="sng" dirty="0" smtClean="0"/>
              <a:t>everyone</a:t>
            </a:r>
            <a:r>
              <a:rPr lang="en-US" dirty="0" smtClean="0"/>
              <a:t> helps</a:t>
            </a:r>
          </a:p>
          <a:p>
            <a:pPr lvl="1"/>
            <a:r>
              <a:rPr lang="en-US" dirty="0" smtClean="0"/>
              <a:t>Recommend early</a:t>
            </a:r>
          </a:p>
          <a:p>
            <a:pPr>
              <a:buFont typeface="Wingdings" panose="05000000000000000000" pitchFamily="2" charset="2"/>
              <a:buChar char="Ø"/>
            </a:pPr>
            <a:r>
              <a:rPr lang="en-US" dirty="0" smtClean="0"/>
              <a:t>Patient outreach</a:t>
            </a:r>
          </a:p>
          <a:p>
            <a:pPr lvl="1"/>
            <a:r>
              <a:rPr lang="en-US" dirty="0" smtClean="0"/>
              <a:t>Utilizing ALERT or EHR to bring patient to clinic for initial or 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Lato Regular"/>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a lot of “extra steps” or multiple ways for recording or entering vaccine-related data: superbills, sticky notes, entering on multiple tabs within the EHR, etc.</a:t>
            </a:r>
          </a:p>
          <a:p>
            <a:r>
              <a:rPr lang="en-US" sz="1200" b="0" i="0" kern="1200" dirty="0" smtClean="0">
                <a:solidFill>
                  <a:schemeClr val="tx1"/>
                </a:solidFill>
                <a:effectLst/>
                <a:latin typeface="+mn-lt"/>
                <a:ea typeface="+mn-ea"/>
                <a:cs typeface="+mn-cs"/>
              </a:rPr>
              <a:t>Some EHR systems are better than others in terms of viewing patients’ records, linking with scheduling and billing systems, and running reports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Lato Regular"/>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outerShdw blurRad="38100" dist="38100" dir="2700000" algn="tl">
                    <a:srgbClr val="000000">
                      <a:alpha val="43137"/>
                    </a:srgbClr>
                  </a:outerShdw>
                </a:effectLst>
                <a:latin typeface="Lato Regular"/>
                <a:ea typeface="+mn-ea"/>
                <a:cs typeface="+mn-cs"/>
              </a:rPr>
              <a:t>(TYPE MORE)</a:t>
            </a:r>
            <a:endParaRPr kumimoji="0" lang="en-US" sz="1200" b="0" i="0" u="none" strike="noStrike" kern="1200" cap="none" spc="0" normalizeH="0" baseline="0" noProof="0" dirty="0" smtClean="0">
              <a:ln>
                <a:noFill/>
              </a:ln>
              <a:solidFill>
                <a:prstClr val="black"/>
              </a:solidFill>
              <a:effectLst/>
              <a:uLnTx/>
              <a:uFillTx/>
              <a:latin typeface="Lato Regular"/>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Lato Regular"/>
              <a:ea typeface="+mn-ea"/>
              <a:cs typeface="+mn-cs"/>
            </a:endParaRPr>
          </a:p>
        </p:txBody>
      </p:sp>
      <p:sp>
        <p:nvSpPr>
          <p:cNvPr id="4" name="Slide Number Placeholder 3"/>
          <p:cNvSpPr>
            <a:spLocks noGrp="1"/>
          </p:cNvSpPr>
          <p:nvPr>
            <p:ph type="sldNum" sz="quarter" idx="10"/>
          </p:nvPr>
        </p:nvSpPr>
        <p:spPr/>
        <p:txBody>
          <a:bodyPr/>
          <a:lstStyle/>
          <a:p>
            <a:fld id="{7F99D2C9-95A4-4D4B-88C6-A593CF6AF537}" type="slidenum">
              <a:rPr lang="en-US" smtClean="0"/>
              <a:t>14</a:t>
            </a:fld>
            <a:endParaRPr lang="en-US" dirty="0"/>
          </a:p>
        </p:txBody>
      </p:sp>
    </p:spTree>
    <p:extLst>
      <p:ext uri="{BB962C8B-B14F-4D97-AF65-F5344CB8AC3E}">
        <p14:creationId xmlns:p14="http://schemas.microsoft.com/office/powerpoint/2010/main" val="2384984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Isabel</a:t>
            </a:r>
            <a:r>
              <a:rPr lang="en-US" sz="1200" kern="1200" baseline="0" dirty="0" smtClean="0">
                <a:solidFill>
                  <a:schemeClr val="tx1"/>
                </a:solidFill>
                <a:effectLst/>
                <a:latin typeface="+mn-lt"/>
                <a:ea typeface="+mn-ea"/>
                <a:cs typeface="+mn-cs"/>
              </a:rPr>
              <a:t> slides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HPV immunization recommended appropriately by care team. This means introducing the HPV vaccine in the same way as all other vaccines and relaying the information that the vaccine prevents certain types of cancer in both males and females. Having educational materials OTHER THAN the VIS </a:t>
            </a:r>
          </a:p>
          <a:p>
            <a:endParaRPr lang="en-US" dirty="0" smtClean="0"/>
          </a:p>
          <a:p>
            <a:r>
              <a:rPr lang="en-US" dirty="0" smtClean="0"/>
              <a:t>Bi-directional exchange:</a:t>
            </a:r>
            <a:r>
              <a:rPr lang="en-US" baseline="0" dirty="0" smtClean="0"/>
              <a:t> </a:t>
            </a:r>
            <a:r>
              <a:rPr lang="en-US" dirty="0" smtClean="0"/>
              <a:t>Most clinics have it that their EHR sends the data to ALERT.</a:t>
            </a:r>
            <a:r>
              <a:rPr lang="en-US" baseline="0" dirty="0" smtClean="0"/>
              <a:t> Bi-directional has ALERT send data back, I.e. if the child received a vaccine at another clinic that submits data to ALERT, it would be reconciled in the patients chart in the EHR.</a:t>
            </a:r>
          </a:p>
          <a:p>
            <a:endParaRPr lang="en-US" baseline="0" dirty="0" smtClean="0"/>
          </a:p>
          <a:p>
            <a:r>
              <a:rPr lang="en-US" baseline="0" dirty="0" smtClean="0"/>
              <a:t>Contacting patients that missed any type of appointment. Offer walk in immunizations and make it a good experience!</a:t>
            </a:r>
            <a:endParaRPr lang="en-US" dirty="0"/>
          </a:p>
        </p:txBody>
      </p:sp>
      <p:sp>
        <p:nvSpPr>
          <p:cNvPr id="4" name="Slide Number Placeholder 3"/>
          <p:cNvSpPr>
            <a:spLocks noGrp="1"/>
          </p:cNvSpPr>
          <p:nvPr>
            <p:ph type="sldNum" sz="quarter" idx="10"/>
          </p:nvPr>
        </p:nvSpPr>
        <p:spPr/>
        <p:txBody>
          <a:bodyPr/>
          <a:lstStyle/>
          <a:p>
            <a:fld id="{F093B78C-F2E7-43C5-AA1A-05D7CD7059BE}" type="slidenum">
              <a:rPr lang="en-US" smtClean="0"/>
              <a:t>15</a:t>
            </a:fld>
            <a:endParaRPr lang="en-US"/>
          </a:p>
        </p:txBody>
      </p:sp>
    </p:spTree>
    <p:extLst>
      <p:ext uri="{BB962C8B-B14F-4D97-AF65-F5344CB8AC3E}">
        <p14:creationId xmlns:p14="http://schemas.microsoft.com/office/powerpoint/2010/main" val="3567645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Isabel</a:t>
            </a:r>
            <a:r>
              <a:rPr lang="en-US" baseline="0" dirty="0" smtClean="0"/>
              <a:t> slide: </a:t>
            </a:r>
            <a:endParaRPr lang="en-US" dirty="0" smtClean="0"/>
          </a:p>
          <a:p>
            <a:r>
              <a:rPr lang="en-US" dirty="0" smtClean="0"/>
              <a:t>Reports can</a:t>
            </a:r>
            <a:r>
              <a:rPr lang="en-US" baseline="0" dirty="0" smtClean="0"/>
              <a:t> show you if a patient needs a well child check which provides an opportunity to vaccinate. They can also show you who has initiated the vaccine and needs to scheduled for the 2</a:t>
            </a:r>
            <a:r>
              <a:rPr lang="en-US" baseline="30000" dirty="0" smtClean="0"/>
              <a:t>nd</a:t>
            </a:r>
            <a:r>
              <a:rPr lang="en-US" baseline="0" dirty="0" smtClean="0"/>
              <a:t> dose. Have staff call, mail a letter (ALERT can do this), electronic message to patient portal. Doing this every month makes it fast and consistent, ad-hoc can be very painful which large lists of patients to contact. </a:t>
            </a:r>
          </a:p>
          <a:p>
            <a:endParaRPr lang="en-US" baseline="0" dirty="0" smtClean="0"/>
          </a:p>
          <a:p>
            <a:r>
              <a:rPr lang="en-US" baseline="0" dirty="0" smtClean="0"/>
              <a:t>List reports will become smaller the better we do at scheduling that follow up visit on an immunization walk-in visit 6 months out. </a:t>
            </a:r>
          </a:p>
          <a:p>
            <a:endParaRPr lang="en-US" baseline="0" dirty="0" smtClean="0"/>
          </a:p>
          <a:p>
            <a:r>
              <a:rPr lang="en-US" baseline="0" dirty="0" smtClean="0"/>
              <a:t>Have a vaccine champion and create time in their schedules to conduct this work, ensure you are hiring employees at all levels that support vaccines. Share immunization rates with all staff and create good-natured healthy competition!</a:t>
            </a:r>
            <a:endParaRPr lang="en-US" dirty="0"/>
          </a:p>
        </p:txBody>
      </p:sp>
      <p:sp>
        <p:nvSpPr>
          <p:cNvPr id="4" name="Slide Number Placeholder 3"/>
          <p:cNvSpPr>
            <a:spLocks noGrp="1"/>
          </p:cNvSpPr>
          <p:nvPr>
            <p:ph type="sldNum" sz="quarter" idx="10"/>
          </p:nvPr>
        </p:nvSpPr>
        <p:spPr/>
        <p:txBody>
          <a:bodyPr/>
          <a:lstStyle/>
          <a:p>
            <a:fld id="{F093B78C-F2E7-43C5-AA1A-05D7CD7059BE}" type="slidenum">
              <a:rPr lang="en-US" smtClean="0"/>
              <a:t>16</a:t>
            </a:fld>
            <a:endParaRPr lang="en-US"/>
          </a:p>
        </p:txBody>
      </p:sp>
    </p:spTree>
    <p:extLst>
      <p:ext uri="{BB962C8B-B14F-4D97-AF65-F5344CB8AC3E}">
        <p14:creationId xmlns:p14="http://schemas.microsoft.com/office/powerpoint/2010/main" val="3126008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Lato Regular"/>
                <a:ea typeface="+mn-ea"/>
                <a:cs typeface="+mn-cs"/>
              </a:rPr>
              <a:t>What comes next? Well,</a:t>
            </a:r>
            <a:r>
              <a:rPr lang="en-US" sz="1200" b="0" kern="1200" baseline="0" dirty="0" smtClean="0">
                <a:solidFill>
                  <a:schemeClr val="tx1"/>
                </a:solidFill>
                <a:effectLst/>
                <a:latin typeface="Lato Regular"/>
                <a:ea typeface="+mn-ea"/>
                <a:cs typeface="+mn-cs"/>
              </a:rPr>
              <a:t> we’re less than a year into this 5 year study, so we’re just getting started. </a:t>
            </a:r>
          </a:p>
          <a:p>
            <a:pPr lvl="0"/>
            <a:r>
              <a:rPr lang="en-US" sz="1200" b="0" kern="1200" baseline="0" dirty="0" smtClean="0">
                <a:solidFill>
                  <a:schemeClr val="tx1"/>
                </a:solidFill>
                <a:effectLst/>
                <a:latin typeface="Lato Regular"/>
                <a:ea typeface="+mn-ea"/>
                <a:cs typeface="+mn-cs"/>
              </a:rPr>
              <a:t>In the very near future, we plan to finalize our aim 1 analyzes and publish our findings. This month, we get to kickoff aim 2 with 9 clinics. We’ll begin working with communities for Aim 3 in December, and we’ll work on our Aim 4 toolkit throughout the second year of the study. We have a lot of work ahead of us, but the RAVE team is quite excited to be doing this work! Thank you!</a:t>
            </a:r>
            <a:endParaRPr lang="en-US" b="0"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F99D2C9-95A4-4D4B-88C6-A593CF6AF537}" type="slidenum">
              <a:rPr lang="en-US" smtClean="0"/>
              <a:t>17</a:t>
            </a:fld>
            <a:endParaRPr lang="en-US" dirty="0"/>
          </a:p>
        </p:txBody>
      </p:sp>
    </p:spTree>
    <p:extLst>
      <p:ext uri="{BB962C8B-B14F-4D97-AF65-F5344CB8AC3E}">
        <p14:creationId xmlns:p14="http://schemas.microsoft.com/office/powerpoint/2010/main" val="776175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93B78C-F2E7-43C5-AA1A-05D7CD7059BE}" type="slidenum">
              <a:rPr lang="en-US" smtClean="0"/>
              <a:t>18</a:t>
            </a:fld>
            <a:endParaRPr lang="en-US"/>
          </a:p>
        </p:txBody>
      </p:sp>
    </p:spTree>
    <p:extLst>
      <p:ext uri="{BB962C8B-B14F-4D97-AF65-F5344CB8AC3E}">
        <p14:creationId xmlns:p14="http://schemas.microsoft.com/office/powerpoint/2010/main" val="181569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 slide</a:t>
            </a:r>
            <a:endParaRPr lang="en-US" dirty="0"/>
          </a:p>
        </p:txBody>
      </p:sp>
      <p:sp>
        <p:nvSpPr>
          <p:cNvPr id="4" name="Slide Number Placeholder 3"/>
          <p:cNvSpPr>
            <a:spLocks noGrp="1"/>
          </p:cNvSpPr>
          <p:nvPr>
            <p:ph type="sldNum" sz="quarter" idx="10"/>
          </p:nvPr>
        </p:nvSpPr>
        <p:spPr/>
        <p:txBody>
          <a:bodyPr/>
          <a:lstStyle/>
          <a:p>
            <a:fld id="{F093B78C-F2E7-43C5-AA1A-05D7CD7059BE}" type="slidenum">
              <a:rPr lang="en-US" smtClean="0"/>
              <a:t>2</a:t>
            </a:fld>
            <a:endParaRPr lang="en-US"/>
          </a:p>
        </p:txBody>
      </p:sp>
    </p:spTree>
    <p:extLst>
      <p:ext uri="{BB962C8B-B14F-4D97-AF65-F5344CB8AC3E}">
        <p14:creationId xmlns:p14="http://schemas.microsoft.com/office/powerpoint/2010/main" val="37331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As previously</a:t>
            </a:r>
            <a:r>
              <a:rPr lang="en-US" b="0" baseline="0" dirty="0" smtClean="0"/>
              <a:t> mentioned, the goal of RAVE is to determine interventions for increasing HPV vaccination completion in rural Oregon practices. To do this, we have 4 study aims:</a:t>
            </a:r>
          </a:p>
          <a:p>
            <a:endParaRPr lang="en-US" b="1" dirty="0" smtClean="0"/>
          </a:p>
          <a:p>
            <a:r>
              <a:rPr lang="en-US" b="1" dirty="0" smtClean="0"/>
              <a:t>Aim I:  </a:t>
            </a:r>
            <a:r>
              <a:rPr lang="en-US" dirty="0" smtClean="0"/>
              <a:t>A baseline assessment of how rural primary care practices, public health programs, and community-based organizations are addressing completion of the HPV vaccine series. The assessment will include direct observation of workflows, validated measures of team-based care effectiveness, and practice-level knowledge of HPV and current HPV vaccine recommendations. </a:t>
            </a:r>
          </a:p>
          <a:p>
            <a:r>
              <a:rPr lang="en-US" b="1" dirty="0" smtClean="0"/>
              <a:t>Aim II: </a:t>
            </a:r>
            <a:r>
              <a:rPr lang="en-US" dirty="0" smtClean="0"/>
              <a:t>A</a:t>
            </a:r>
            <a:r>
              <a:rPr lang="en-US" b="1" dirty="0" smtClean="0"/>
              <a:t> </a:t>
            </a:r>
            <a:r>
              <a:rPr lang="en-US" dirty="0" smtClean="0"/>
              <a:t>stepped-wedge cluster randomized trial design, to test the effectiveness of a multi-component PCP-based intervention on completion of the HPV vaccine series and reduction in rates of missed opportunities to vaccinate. The intervention will include practice facilitation to engage clinics to redesign patient care and communication strategies to optimize HPV vaccine completion, and a practice improvement model designed to firmly establish reminder and recalls systems and standing orders. </a:t>
            </a:r>
          </a:p>
          <a:p>
            <a:r>
              <a:rPr lang="en-US" b="1" dirty="0" smtClean="0"/>
              <a:t>Aim III:</a:t>
            </a:r>
            <a:r>
              <a:rPr lang="en-US" b="1" baseline="0" dirty="0" smtClean="0"/>
              <a:t> </a:t>
            </a:r>
            <a:r>
              <a:rPr lang="en-US" dirty="0" smtClean="0"/>
              <a:t>An evidence-based community-level intervention to study HPV vaccination uptake and completion. The PCPs that we’ll work with in Aim 2 will select a partnering community-level organization such as a Community Advisory Council (CAC), patient and family advisory group, or local public health program. Together, the clinic and community group will implement an evidence based community-level intervention designed to improve knowledge among adolescents and their parents on HPV, cancer risk, risk reduction via vaccination, and the safety and effectiveness of the vaccine series. Lastly,</a:t>
            </a:r>
          </a:p>
          <a:p>
            <a:r>
              <a:rPr lang="en-US" b="1" dirty="0" smtClean="0"/>
              <a:t>Aim IV:</a:t>
            </a:r>
            <a:r>
              <a:rPr lang="en-US" dirty="0" smtClean="0"/>
              <a:t> A toolkit – shared with practices, state public health programs, and CCOs – with promising clinical and community intervention features.</a:t>
            </a:r>
          </a:p>
          <a:p>
            <a:pPr defTabSz="469682">
              <a:defRPr/>
            </a:pPr>
            <a:endParaRPr lang="en-US" dirty="0">
              <a:latin typeface="Lato Regular"/>
            </a:endParaRPr>
          </a:p>
          <a:p>
            <a:pPr defTabSz="469682">
              <a:defRPr/>
            </a:pPr>
            <a:r>
              <a:rPr lang="en-US" dirty="0" smtClean="0"/>
              <a:t>The methods</a:t>
            </a:r>
            <a:r>
              <a:rPr lang="en-US" baseline="0" dirty="0" smtClean="0"/>
              <a:t> for this study were just published in Implementation Science for further details. </a:t>
            </a:r>
            <a:endParaRPr lang="en-US" dirty="0" smtClean="0"/>
          </a:p>
          <a:p>
            <a:pPr defTabSz="469682">
              <a:defRPr/>
            </a:pPr>
            <a:endParaRPr lang="en-US" dirty="0"/>
          </a:p>
          <a:p>
            <a:pPr defTabSz="469682">
              <a:defRPr/>
            </a:pPr>
            <a:r>
              <a:rPr lang="en-US" dirty="0"/>
              <a:t>The findings from RAVE will improve HPV immunization rates across rural Oregon and will be shared across rural America.</a:t>
            </a:r>
          </a:p>
          <a:p>
            <a:pPr defTabSz="469682">
              <a:defRPr/>
            </a:pPr>
            <a:endParaRPr lang="en-US" dirty="0">
              <a:latin typeface="Lato Regular"/>
            </a:endParaRPr>
          </a:p>
          <a:p>
            <a:pPr defTabSz="469682">
              <a:defRPr/>
            </a:pPr>
            <a:endParaRPr lang="en-US" dirty="0">
              <a:latin typeface="Lato Regular"/>
            </a:endParaRPr>
          </a:p>
          <a:p>
            <a:endParaRPr lang="en-US" baseline="0" dirty="0" smtClean="0"/>
          </a:p>
          <a:p>
            <a:pPr defTabSz="469682">
              <a:defRPr/>
            </a:pPr>
            <a:endParaRPr lang="en-US" dirty="0">
              <a:latin typeface="Lato Regular"/>
            </a:endParaRPr>
          </a:p>
          <a:p>
            <a:pPr defTabSz="469682">
              <a:defRPr/>
            </a:pPr>
            <a:endParaRPr lang="en-US" dirty="0">
              <a:latin typeface="Lato Regular"/>
            </a:endParaRPr>
          </a:p>
        </p:txBody>
      </p:sp>
      <p:sp>
        <p:nvSpPr>
          <p:cNvPr id="4" name="Slide Number Placeholder 3"/>
          <p:cNvSpPr>
            <a:spLocks noGrp="1"/>
          </p:cNvSpPr>
          <p:nvPr>
            <p:ph type="sldNum" sz="quarter" idx="10"/>
          </p:nvPr>
        </p:nvSpPr>
        <p:spPr/>
        <p:txBody>
          <a:bodyPr/>
          <a:lstStyle/>
          <a:p>
            <a:fld id="{7F99D2C9-95A4-4D4B-88C6-A593CF6AF537}" type="slidenum">
              <a:rPr lang="en-US" smtClean="0"/>
              <a:t>4</a:t>
            </a:fld>
            <a:endParaRPr lang="en-US" dirty="0"/>
          </a:p>
        </p:txBody>
      </p:sp>
    </p:spTree>
    <p:extLst>
      <p:ext uri="{BB962C8B-B14F-4D97-AF65-F5344CB8AC3E}">
        <p14:creationId xmlns:p14="http://schemas.microsoft.com/office/powerpoint/2010/main" val="3920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 slide:</a:t>
            </a:r>
            <a:r>
              <a:rPr lang="en-US" baseline="0" dirty="0" smtClean="0"/>
              <a:t> here’s a more detailed time where you can see the step-wedged design. Since we are just beginning Aim’s 2 and 3 we won’t address that here so I will pass it on to Isabel who will explain Aim 1 and some key findings from there. </a:t>
            </a:r>
            <a:endParaRPr lang="en-US" dirty="0"/>
          </a:p>
        </p:txBody>
      </p:sp>
      <p:sp>
        <p:nvSpPr>
          <p:cNvPr id="4" name="Slide Number Placeholder 3"/>
          <p:cNvSpPr>
            <a:spLocks noGrp="1"/>
          </p:cNvSpPr>
          <p:nvPr>
            <p:ph type="sldNum" sz="quarter" idx="10"/>
          </p:nvPr>
        </p:nvSpPr>
        <p:spPr/>
        <p:txBody>
          <a:bodyPr/>
          <a:lstStyle/>
          <a:p>
            <a:fld id="{7F99D2C9-95A4-4D4B-88C6-A593CF6AF537}" type="slidenum">
              <a:rPr lang="en-US" smtClean="0"/>
              <a:t>5</a:t>
            </a:fld>
            <a:endParaRPr lang="en-US"/>
          </a:p>
        </p:txBody>
      </p:sp>
    </p:spTree>
    <p:extLst>
      <p:ext uri="{BB962C8B-B14F-4D97-AF65-F5344CB8AC3E}">
        <p14:creationId xmlns:p14="http://schemas.microsoft.com/office/powerpoint/2010/main" val="250252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Laura slide: HPV vaccination</a:t>
            </a:r>
            <a:r>
              <a:rPr lang="en-US" sz="1200" baseline="0" dirty="0" smtClean="0"/>
              <a:t> is cancer prevention. </a:t>
            </a:r>
            <a:r>
              <a:rPr lang="en-US" sz="1200" dirty="0" smtClean="0"/>
              <a:t>The Healthy People 2020 Goal for completion of the vaccine series by age 13 to 15 years is 80%, yet </a:t>
            </a:r>
            <a:r>
              <a:rPr lang="en-US" sz="1200" baseline="0" dirty="0" smtClean="0"/>
              <a:t>o</a:t>
            </a:r>
            <a:r>
              <a:rPr lang="en-US" baseline="0" dirty="0" smtClean="0"/>
              <a:t>nly 54% of urban adolescents are vaccinated and shockingly only 42% of rural adolescents are vaccinated. Nationwide, and in Oregon, rural areas have lower vaccination rates that urban areas. Looking at year-end 2017 data, in rural Oregon, county-level completion of the HPV vaccine series is only 27.8%.</a:t>
            </a:r>
          </a:p>
          <a:p>
            <a:endParaRPr lang="en-US" baseline="0" dirty="0" smtClean="0"/>
          </a:p>
          <a:p>
            <a:r>
              <a:rPr lang="en-US" sz="1200" kern="1200" baseline="0" dirty="0" smtClean="0">
                <a:solidFill>
                  <a:schemeClr val="tx1"/>
                </a:solidFill>
                <a:effectLst/>
                <a:latin typeface="+mn-lt"/>
                <a:ea typeface="+mn-ea"/>
                <a:cs typeface="+mn-cs"/>
              </a:rPr>
              <a:t>We know that rural areas have unique challenges regarding HPV and that they are understudied areas. In general, rural communities have less access to pediatricians (and some have lessa access to providers), lower health literacy, and belief systems that may prevent their community members from receiving vaccines. </a:t>
            </a:r>
            <a:r>
              <a:rPr lang="en-US" baseline="0" dirty="0" smtClean="0"/>
              <a:t>RAVE is special because we get to target rural areas</a:t>
            </a:r>
            <a:r>
              <a:rPr lang="en-US" sz="1200" kern="1200" dirty="0" smtClean="0">
                <a:solidFill>
                  <a:schemeClr val="tx1"/>
                </a:solidFill>
                <a:effectLst/>
                <a:latin typeface="+mn-lt"/>
                <a:ea typeface="+mn-ea"/>
                <a:cs typeface="+mn-cs"/>
              </a:rPr>
              <a:t>. </a:t>
            </a:r>
            <a:endParaRPr lang="en-US" sz="120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F99D2C9-95A4-4D4B-88C6-A593CF6AF537}" type="slidenum">
              <a:rPr lang="en-US" smtClean="0"/>
              <a:t>6</a:t>
            </a:fld>
            <a:endParaRPr lang="en-US" dirty="0"/>
          </a:p>
        </p:txBody>
      </p:sp>
    </p:spTree>
    <p:extLst>
      <p:ext uri="{BB962C8B-B14F-4D97-AF65-F5344CB8AC3E}">
        <p14:creationId xmlns:p14="http://schemas.microsoft.com/office/powerpoint/2010/main" val="38756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Laura introduces the need for this work based on low rural HPV rates</a:t>
            </a:r>
          </a:p>
        </p:txBody>
      </p:sp>
      <p:sp>
        <p:nvSpPr>
          <p:cNvPr id="4" name="Slide Number Placeholder 3"/>
          <p:cNvSpPr>
            <a:spLocks noGrp="1"/>
          </p:cNvSpPr>
          <p:nvPr>
            <p:ph type="sldNum" sz="quarter" idx="10"/>
          </p:nvPr>
        </p:nvSpPr>
        <p:spPr/>
        <p:txBody>
          <a:bodyPr/>
          <a:lstStyle/>
          <a:p>
            <a:fld id="{7F99D2C9-95A4-4D4B-88C6-A593CF6AF537}" type="slidenum">
              <a:rPr lang="en-US" smtClean="0"/>
              <a:t>7</a:t>
            </a:fld>
            <a:endParaRPr lang="en-US" dirty="0"/>
          </a:p>
        </p:txBody>
      </p:sp>
    </p:spTree>
    <p:extLst>
      <p:ext uri="{BB962C8B-B14F-4D97-AF65-F5344CB8AC3E}">
        <p14:creationId xmlns:p14="http://schemas.microsoft.com/office/powerpoint/2010/main" val="19023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notes as</a:t>
            </a:r>
            <a:r>
              <a:rPr lang="en-US" baseline="0" dirty="0" smtClean="0"/>
              <a:t> previous slide.</a:t>
            </a:r>
            <a:endParaRPr lang="en-US" dirty="0"/>
          </a:p>
        </p:txBody>
      </p:sp>
      <p:sp>
        <p:nvSpPr>
          <p:cNvPr id="4" name="Slide Number Placeholder 3"/>
          <p:cNvSpPr>
            <a:spLocks noGrp="1"/>
          </p:cNvSpPr>
          <p:nvPr>
            <p:ph type="sldNum" sz="quarter" idx="10"/>
          </p:nvPr>
        </p:nvSpPr>
        <p:spPr/>
        <p:txBody>
          <a:bodyPr/>
          <a:lstStyle/>
          <a:p>
            <a:fld id="{F093B78C-F2E7-43C5-AA1A-05D7CD7059BE}" type="slidenum">
              <a:rPr lang="en-US" smtClean="0"/>
              <a:t>9</a:t>
            </a:fld>
            <a:endParaRPr lang="en-US"/>
          </a:p>
        </p:txBody>
      </p:sp>
    </p:spTree>
    <p:extLst>
      <p:ext uri="{BB962C8B-B14F-4D97-AF65-F5344CB8AC3E}">
        <p14:creationId xmlns:p14="http://schemas.microsoft.com/office/powerpoint/2010/main" val="343600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characteristics:</a:t>
            </a:r>
          </a:p>
          <a:p>
            <a:pPr marL="171450" indent="-171450">
              <a:buFontTx/>
              <a:buChar char="-"/>
            </a:pPr>
            <a:r>
              <a:rPr lang="en-US" dirty="0" smtClean="0"/>
              <a:t>Mean is less in rural areas</a:t>
            </a:r>
          </a:p>
          <a:p>
            <a:pPr marL="171450" indent="-171450">
              <a:buFontTx/>
              <a:buChar char="-"/>
            </a:pPr>
            <a:r>
              <a:rPr lang="en-US" dirty="0" smtClean="0"/>
              <a:t>Rural areas are left</a:t>
            </a:r>
            <a:r>
              <a:rPr lang="en-US" baseline="0" dirty="0" smtClean="0"/>
              <a:t> skewed, meaning more practices scores on the lower end of the HPV rate %</a:t>
            </a:r>
          </a:p>
          <a:p>
            <a:pPr marL="171450" indent="-171450">
              <a:buFontTx/>
              <a:buChar char="-"/>
            </a:pPr>
            <a:r>
              <a:rPr lang="en-US" baseline="0" dirty="0" smtClean="0"/>
              <a:t>Urban areas are more right skewed and have a higher mean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093B78C-F2E7-43C5-AA1A-05D7CD7059BE}" type="slidenum">
              <a:rPr lang="en-US" smtClean="0"/>
              <a:t>10</a:t>
            </a:fld>
            <a:endParaRPr lang="en-US"/>
          </a:p>
        </p:txBody>
      </p:sp>
    </p:spTree>
    <p:extLst>
      <p:ext uri="{BB962C8B-B14F-4D97-AF65-F5344CB8AC3E}">
        <p14:creationId xmlns:p14="http://schemas.microsoft.com/office/powerpoint/2010/main" val="304874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characteristics:</a:t>
            </a:r>
          </a:p>
          <a:p>
            <a:pPr marL="171450" indent="-171450">
              <a:buFontTx/>
              <a:buChar char="-"/>
            </a:pPr>
            <a:r>
              <a:rPr lang="en-US" dirty="0" smtClean="0"/>
              <a:t>Mean is less in rural areas</a:t>
            </a:r>
          </a:p>
          <a:p>
            <a:pPr marL="171450" indent="-171450">
              <a:buFontTx/>
              <a:buChar char="-"/>
            </a:pPr>
            <a:r>
              <a:rPr lang="en-US" dirty="0" smtClean="0"/>
              <a:t>Rural areas are left</a:t>
            </a:r>
            <a:r>
              <a:rPr lang="en-US" baseline="0" dirty="0" smtClean="0"/>
              <a:t> skewed, meaning more practices scores on the lower end of the HPV rate %</a:t>
            </a:r>
          </a:p>
          <a:p>
            <a:pPr marL="171450" indent="-171450">
              <a:buFontTx/>
              <a:buChar char="-"/>
            </a:pPr>
            <a:r>
              <a:rPr lang="en-US" baseline="0" dirty="0" smtClean="0"/>
              <a:t>Urban areas are more right skewed and have a higher mean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093B78C-F2E7-43C5-AA1A-05D7CD7059BE}" type="slidenum">
              <a:rPr lang="en-US" smtClean="0"/>
              <a:t>11</a:t>
            </a:fld>
            <a:endParaRPr lang="en-US"/>
          </a:p>
        </p:txBody>
      </p:sp>
    </p:spTree>
    <p:extLst>
      <p:ext uri="{BB962C8B-B14F-4D97-AF65-F5344CB8AC3E}">
        <p14:creationId xmlns:p14="http://schemas.microsoft.com/office/powerpoint/2010/main" val="349835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B7F7E8-2880-4163-909E-07ABE76775D8}"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11E58-A967-4C55-9FAF-7B4E015D0277}" type="slidenum">
              <a:rPr lang="en-US" smtClean="0"/>
              <a:t>‹#›</a:t>
            </a:fld>
            <a:endParaRPr lang="en-US"/>
          </a:p>
        </p:txBody>
      </p:sp>
    </p:spTree>
    <p:extLst>
      <p:ext uri="{BB962C8B-B14F-4D97-AF65-F5344CB8AC3E}">
        <p14:creationId xmlns:p14="http://schemas.microsoft.com/office/powerpoint/2010/main" val="238738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7F7E8-2880-4163-909E-07ABE76775D8}"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11E58-A967-4C55-9FAF-7B4E015D0277}" type="slidenum">
              <a:rPr lang="en-US" smtClean="0"/>
              <a:t>‹#›</a:t>
            </a:fld>
            <a:endParaRPr lang="en-US"/>
          </a:p>
        </p:txBody>
      </p:sp>
    </p:spTree>
    <p:extLst>
      <p:ext uri="{BB962C8B-B14F-4D97-AF65-F5344CB8AC3E}">
        <p14:creationId xmlns:p14="http://schemas.microsoft.com/office/powerpoint/2010/main" val="416136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7F7E8-2880-4163-909E-07ABE76775D8}"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11E58-A967-4C55-9FAF-7B4E015D0277}" type="slidenum">
              <a:rPr lang="en-US" smtClean="0"/>
              <a:t>‹#›</a:t>
            </a:fld>
            <a:endParaRPr lang="en-US"/>
          </a:p>
        </p:txBody>
      </p:sp>
    </p:spTree>
    <p:extLst>
      <p:ext uri="{BB962C8B-B14F-4D97-AF65-F5344CB8AC3E}">
        <p14:creationId xmlns:p14="http://schemas.microsoft.com/office/powerpoint/2010/main" val="404276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7F7E8-2880-4163-909E-07ABE76775D8}"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11E58-A967-4C55-9FAF-7B4E015D0277}" type="slidenum">
              <a:rPr lang="en-US" smtClean="0"/>
              <a:t>‹#›</a:t>
            </a:fld>
            <a:endParaRPr lang="en-US"/>
          </a:p>
        </p:txBody>
      </p:sp>
    </p:spTree>
    <p:extLst>
      <p:ext uri="{BB962C8B-B14F-4D97-AF65-F5344CB8AC3E}">
        <p14:creationId xmlns:p14="http://schemas.microsoft.com/office/powerpoint/2010/main" val="269740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B7F7E8-2880-4163-909E-07ABE76775D8}"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11E58-A967-4C55-9FAF-7B4E015D0277}" type="slidenum">
              <a:rPr lang="en-US" smtClean="0"/>
              <a:t>‹#›</a:t>
            </a:fld>
            <a:endParaRPr lang="en-US"/>
          </a:p>
        </p:txBody>
      </p:sp>
    </p:spTree>
    <p:extLst>
      <p:ext uri="{BB962C8B-B14F-4D97-AF65-F5344CB8AC3E}">
        <p14:creationId xmlns:p14="http://schemas.microsoft.com/office/powerpoint/2010/main" val="137755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B7F7E8-2880-4163-909E-07ABE76775D8}"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11E58-A967-4C55-9FAF-7B4E015D0277}" type="slidenum">
              <a:rPr lang="en-US" smtClean="0"/>
              <a:t>‹#›</a:t>
            </a:fld>
            <a:endParaRPr lang="en-US"/>
          </a:p>
        </p:txBody>
      </p:sp>
    </p:spTree>
    <p:extLst>
      <p:ext uri="{BB962C8B-B14F-4D97-AF65-F5344CB8AC3E}">
        <p14:creationId xmlns:p14="http://schemas.microsoft.com/office/powerpoint/2010/main" val="377416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7F7E8-2880-4163-909E-07ABE76775D8}"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11E58-A967-4C55-9FAF-7B4E015D0277}" type="slidenum">
              <a:rPr lang="en-US" smtClean="0"/>
              <a:t>‹#›</a:t>
            </a:fld>
            <a:endParaRPr lang="en-US"/>
          </a:p>
        </p:txBody>
      </p:sp>
    </p:spTree>
    <p:extLst>
      <p:ext uri="{BB962C8B-B14F-4D97-AF65-F5344CB8AC3E}">
        <p14:creationId xmlns:p14="http://schemas.microsoft.com/office/powerpoint/2010/main" val="300621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7F7E8-2880-4163-909E-07ABE76775D8}"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11E58-A967-4C55-9FAF-7B4E015D0277}" type="slidenum">
              <a:rPr lang="en-US" smtClean="0"/>
              <a:t>‹#›</a:t>
            </a:fld>
            <a:endParaRPr lang="en-US"/>
          </a:p>
        </p:txBody>
      </p:sp>
    </p:spTree>
    <p:extLst>
      <p:ext uri="{BB962C8B-B14F-4D97-AF65-F5344CB8AC3E}">
        <p14:creationId xmlns:p14="http://schemas.microsoft.com/office/powerpoint/2010/main" val="134529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7F7E8-2880-4163-909E-07ABE76775D8}"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11E58-A967-4C55-9FAF-7B4E015D0277}" type="slidenum">
              <a:rPr lang="en-US" smtClean="0"/>
              <a:t>‹#›</a:t>
            </a:fld>
            <a:endParaRPr lang="en-US"/>
          </a:p>
        </p:txBody>
      </p:sp>
    </p:spTree>
    <p:extLst>
      <p:ext uri="{BB962C8B-B14F-4D97-AF65-F5344CB8AC3E}">
        <p14:creationId xmlns:p14="http://schemas.microsoft.com/office/powerpoint/2010/main" val="205324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B7F7E8-2880-4163-909E-07ABE76775D8}"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11E58-A967-4C55-9FAF-7B4E015D0277}" type="slidenum">
              <a:rPr lang="en-US" smtClean="0"/>
              <a:t>‹#›</a:t>
            </a:fld>
            <a:endParaRPr lang="en-US"/>
          </a:p>
        </p:txBody>
      </p:sp>
    </p:spTree>
    <p:extLst>
      <p:ext uri="{BB962C8B-B14F-4D97-AF65-F5344CB8AC3E}">
        <p14:creationId xmlns:p14="http://schemas.microsoft.com/office/powerpoint/2010/main" val="145301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B7F7E8-2880-4163-909E-07ABE76775D8}"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11E58-A967-4C55-9FAF-7B4E015D0277}" type="slidenum">
              <a:rPr lang="en-US" smtClean="0"/>
              <a:t>‹#›</a:t>
            </a:fld>
            <a:endParaRPr lang="en-US"/>
          </a:p>
        </p:txBody>
      </p:sp>
    </p:spTree>
    <p:extLst>
      <p:ext uri="{BB962C8B-B14F-4D97-AF65-F5344CB8AC3E}">
        <p14:creationId xmlns:p14="http://schemas.microsoft.com/office/powerpoint/2010/main" val="9231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7F7E8-2880-4163-909E-07ABE76775D8}" type="datetimeFigureOut">
              <a:rPr lang="en-US" smtClean="0"/>
              <a:t>6/5/2019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11E58-A967-4C55-9FAF-7B4E015D0277}" type="slidenum">
              <a:rPr lang="en-US" smtClean="0"/>
              <a:t>‹#›</a:t>
            </a:fld>
            <a:endParaRPr lang="en-US"/>
          </a:p>
        </p:txBody>
      </p:sp>
    </p:spTree>
    <p:extLst>
      <p:ext uri="{BB962C8B-B14F-4D97-AF65-F5344CB8AC3E}">
        <p14:creationId xmlns:p14="http://schemas.microsoft.com/office/powerpoint/2010/main" val="579968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mailto:RAVE@ohsu.ed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2008" y="1905001"/>
            <a:ext cx="8001000" cy="1470025"/>
          </a:xfrm>
        </p:spPr>
        <p:txBody>
          <a:bodyPr>
            <a:normAutofit fontScale="90000"/>
          </a:bodyPr>
          <a:lstStyle/>
          <a:p>
            <a:r>
              <a:rPr lang="en-US" dirty="0" smtClean="0">
                <a:solidFill>
                  <a:srgbClr val="002060"/>
                </a:solidFill>
                <a:effectLst>
                  <a:outerShdw blurRad="38100" dist="38100" dir="2700000" algn="tl">
                    <a:srgbClr val="000000">
                      <a:alpha val="43137"/>
                    </a:srgbClr>
                  </a:outerShdw>
                </a:effectLst>
              </a:rPr>
              <a:t>RAVE</a:t>
            </a:r>
            <a:r>
              <a:rPr lang="en-US" dirty="0" smtClean="0">
                <a:solidFill>
                  <a:srgbClr val="002060"/>
                </a:solidFill>
              </a:rPr>
              <a:t>: The Rural Adolescent 	Vaccine Enterprise</a:t>
            </a:r>
            <a:endParaRPr lang="en-US" dirty="0">
              <a:solidFill>
                <a:srgbClr val="002060"/>
              </a:solidFill>
            </a:endParaRPr>
          </a:p>
        </p:txBody>
      </p:sp>
      <p:sp>
        <p:nvSpPr>
          <p:cNvPr id="5" name="Subtitle 4"/>
          <p:cNvSpPr>
            <a:spLocks noGrp="1"/>
          </p:cNvSpPr>
          <p:nvPr>
            <p:ph type="subTitle" idx="1"/>
          </p:nvPr>
        </p:nvSpPr>
        <p:spPr>
          <a:xfrm>
            <a:off x="1828800" y="3733800"/>
            <a:ext cx="7568762" cy="1752600"/>
          </a:xfrm>
        </p:spPr>
        <p:txBody>
          <a:bodyPr>
            <a:noAutofit/>
          </a:bodyPr>
          <a:lstStyle/>
          <a:p>
            <a:pPr algn="l"/>
            <a:r>
              <a:rPr lang="en-US" sz="2000" b="1" dirty="0">
                <a:solidFill>
                  <a:schemeClr val="tx1">
                    <a:lumMod val="85000"/>
                    <a:lumOff val="15000"/>
                  </a:schemeClr>
                </a:solidFill>
                <a:latin typeface="+mj-lt"/>
              </a:rPr>
              <a:t>Funding Agency: </a:t>
            </a:r>
            <a:r>
              <a:rPr lang="en-US" sz="2000" dirty="0">
                <a:solidFill>
                  <a:schemeClr val="tx1">
                    <a:lumMod val="85000"/>
                    <a:lumOff val="15000"/>
                  </a:schemeClr>
                </a:solidFill>
                <a:latin typeface="+mj-lt"/>
              </a:rPr>
              <a:t>American Cancer Society </a:t>
            </a:r>
            <a:r>
              <a:rPr lang="en-US" sz="1100" dirty="0"/>
              <a:t>(Award #RSG CPPB - 131717)</a:t>
            </a:r>
            <a:endParaRPr lang="en-US" sz="1100" dirty="0">
              <a:latin typeface="+mj-lt"/>
            </a:endParaRPr>
          </a:p>
          <a:p>
            <a:pPr algn="l"/>
            <a:r>
              <a:rPr lang="en-US" sz="2000" b="1" dirty="0">
                <a:solidFill>
                  <a:schemeClr val="tx1">
                    <a:lumMod val="85000"/>
                    <a:lumOff val="15000"/>
                  </a:schemeClr>
                </a:solidFill>
                <a:latin typeface="+mj-lt"/>
              </a:rPr>
              <a:t>Project Dates: </a:t>
            </a:r>
            <a:r>
              <a:rPr lang="en-US" sz="2000" dirty="0">
                <a:solidFill>
                  <a:schemeClr val="tx1">
                    <a:lumMod val="85000"/>
                    <a:lumOff val="15000"/>
                  </a:schemeClr>
                </a:solidFill>
                <a:latin typeface="+mj-lt"/>
              </a:rPr>
              <a:t>July 1, 2018 – June 30, 2023</a:t>
            </a:r>
          </a:p>
          <a:p>
            <a:pPr algn="l"/>
            <a:r>
              <a:rPr lang="en-US" sz="2000" b="1">
                <a:solidFill>
                  <a:schemeClr val="tx1">
                    <a:lumMod val="85000"/>
                    <a:lumOff val="15000"/>
                  </a:schemeClr>
                </a:solidFill>
                <a:latin typeface="+mj-lt"/>
              </a:rPr>
              <a:t>Principal </a:t>
            </a:r>
            <a:r>
              <a:rPr lang="en-US" sz="2000" b="1" smtClean="0">
                <a:solidFill>
                  <a:schemeClr val="tx1">
                    <a:lumMod val="85000"/>
                    <a:lumOff val="15000"/>
                  </a:schemeClr>
                </a:solidFill>
                <a:latin typeface="+mj-lt"/>
              </a:rPr>
              <a:t>Investigators: </a:t>
            </a:r>
            <a:r>
              <a:rPr lang="en-US" sz="2000" dirty="0">
                <a:solidFill>
                  <a:schemeClr val="tx1">
                    <a:lumMod val="85000"/>
                    <a:lumOff val="15000"/>
                  </a:schemeClr>
                </a:solidFill>
                <a:latin typeface="+mj-lt"/>
              </a:rPr>
              <a:t>Lyle (LJ) Fagnan &amp; Patricia (Patty) Carney</a:t>
            </a:r>
          </a:p>
          <a:p>
            <a:pPr algn="l"/>
            <a:r>
              <a:rPr lang="en-US" sz="2000" b="1" dirty="0">
                <a:solidFill>
                  <a:schemeClr val="tx1">
                    <a:lumMod val="85000"/>
                    <a:lumOff val="15000"/>
                  </a:schemeClr>
                </a:solidFill>
                <a:latin typeface="+mj-lt"/>
              </a:rPr>
              <a:t>Project Manager: </a:t>
            </a:r>
            <a:r>
              <a:rPr lang="en-US" sz="2000" dirty="0">
                <a:solidFill>
                  <a:schemeClr val="tx1">
                    <a:lumMod val="85000"/>
                    <a:lumOff val="15000"/>
                  </a:schemeClr>
                </a:solidFill>
                <a:latin typeface="+mj-lt"/>
              </a:rPr>
              <a:t>Caitlin Dickinson</a:t>
            </a:r>
          </a:p>
          <a:p>
            <a:pPr algn="l"/>
            <a:endParaRPr lang="en-US" sz="2000" dirty="0">
              <a:solidFill>
                <a:schemeClr val="tx1">
                  <a:lumMod val="85000"/>
                  <a:lumOff val="15000"/>
                </a:schemeClr>
              </a:solidFill>
              <a:latin typeface="+mj-lt"/>
            </a:endParaRPr>
          </a:p>
          <a:p>
            <a:pPr algn="l"/>
            <a:r>
              <a:rPr lang="en-US" sz="1100" dirty="0"/>
              <a:t>IRB oversight by OHSU (#18753)</a:t>
            </a:r>
          </a:p>
          <a:p>
            <a:pPr algn="l"/>
            <a:r>
              <a:rPr lang="en-US" sz="1100" dirty="0"/>
              <a:t>ClinicalTrials.gov PRS, ID#: NCT03604393</a:t>
            </a:r>
          </a:p>
          <a:p>
            <a:pPr algn="l"/>
            <a:endParaRPr lang="en-US" sz="2000" dirty="0">
              <a:solidFill>
                <a:schemeClr val="tx1">
                  <a:lumMod val="85000"/>
                  <a:lumOff val="15000"/>
                </a:schemeClr>
              </a:solidFill>
              <a:latin typeface="+mj-lt"/>
            </a:endParaRPr>
          </a:p>
        </p:txBody>
      </p:sp>
      <p:sp>
        <p:nvSpPr>
          <p:cNvPr id="6" name="Title 3"/>
          <p:cNvSpPr txBox="1">
            <a:spLocks/>
          </p:cNvSpPr>
          <p:nvPr/>
        </p:nvSpPr>
        <p:spPr>
          <a:xfrm>
            <a:off x="2209800" y="121920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900" dirty="0"/>
          </a:p>
        </p:txBody>
      </p:sp>
      <p:pic>
        <p:nvPicPr>
          <p:cNvPr id="3" name="Picture 2"/>
          <p:cNvPicPr>
            <a:picLocks noChangeAspect="1"/>
          </p:cNvPicPr>
          <p:nvPr/>
        </p:nvPicPr>
        <p:blipFill>
          <a:blip r:embed="rId3"/>
          <a:stretch>
            <a:fillRect/>
          </a:stretch>
        </p:blipFill>
        <p:spPr>
          <a:xfrm>
            <a:off x="557509" y="357497"/>
            <a:ext cx="1902979" cy="1148544"/>
          </a:xfrm>
          <a:prstGeom prst="rect">
            <a:avLst/>
          </a:prstGeom>
        </p:spPr>
      </p:pic>
      <p:pic>
        <p:nvPicPr>
          <p:cNvPr id="4" name="Picture 3"/>
          <p:cNvPicPr>
            <a:picLocks noChangeAspect="1"/>
          </p:cNvPicPr>
          <p:nvPr/>
        </p:nvPicPr>
        <p:blipFill>
          <a:blip r:embed="rId4"/>
          <a:stretch>
            <a:fillRect/>
          </a:stretch>
        </p:blipFill>
        <p:spPr>
          <a:xfrm>
            <a:off x="10008476" y="88587"/>
            <a:ext cx="1972053" cy="1969901"/>
          </a:xfrm>
          <a:prstGeom prst="rect">
            <a:avLst/>
          </a:prstGeom>
        </p:spPr>
      </p:pic>
    </p:spTree>
    <p:extLst>
      <p:ext uri="{BB962C8B-B14F-4D97-AF65-F5344CB8AC3E}">
        <p14:creationId xmlns:p14="http://schemas.microsoft.com/office/powerpoint/2010/main" val="4139771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05543" y="789668"/>
            <a:ext cx="10515600" cy="7669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2060"/>
                </a:solidFill>
                <a:latin typeface="+mn-lt"/>
              </a:rPr>
              <a:t>Distributions of HPV Rates</a:t>
            </a:r>
            <a:endParaRPr lang="en-US" dirty="0">
              <a:solidFill>
                <a:srgbClr val="002060"/>
              </a:solidFill>
              <a:latin typeface="+mn-lt"/>
            </a:endParaRPr>
          </a:p>
        </p:txBody>
      </p:sp>
      <p:pic>
        <p:nvPicPr>
          <p:cNvPr id="4" name="Picture 3"/>
          <p:cNvPicPr>
            <a:picLocks noChangeAspect="1"/>
          </p:cNvPicPr>
          <p:nvPr/>
        </p:nvPicPr>
        <p:blipFill>
          <a:blip r:embed="rId3"/>
          <a:stretch>
            <a:fillRect/>
          </a:stretch>
        </p:blipFill>
        <p:spPr>
          <a:xfrm>
            <a:off x="-1" y="2426350"/>
            <a:ext cx="6041571" cy="2391123"/>
          </a:xfrm>
          <a:prstGeom prst="rect">
            <a:avLst/>
          </a:prstGeom>
        </p:spPr>
      </p:pic>
      <p:pic>
        <p:nvPicPr>
          <p:cNvPr id="5" name="Picture 4"/>
          <p:cNvPicPr>
            <a:picLocks noChangeAspect="1"/>
          </p:cNvPicPr>
          <p:nvPr/>
        </p:nvPicPr>
        <p:blipFill>
          <a:blip r:embed="rId4"/>
          <a:stretch>
            <a:fillRect/>
          </a:stretch>
        </p:blipFill>
        <p:spPr>
          <a:xfrm>
            <a:off x="6128657" y="2426350"/>
            <a:ext cx="6063343" cy="2399740"/>
          </a:xfrm>
          <a:prstGeom prst="rect">
            <a:avLst/>
          </a:prstGeom>
        </p:spPr>
      </p:pic>
      <p:grpSp>
        <p:nvGrpSpPr>
          <p:cNvPr id="7" name="Group 6"/>
          <p:cNvGrpSpPr/>
          <p:nvPr/>
        </p:nvGrpSpPr>
        <p:grpSpPr>
          <a:xfrm>
            <a:off x="10730205" y="5654351"/>
            <a:ext cx="1043530" cy="931151"/>
            <a:chOff x="4477015" y="538561"/>
            <a:chExt cx="2851150" cy="2491977"/>
          </a:xfrm>
        </p:grpSpPr>
        <p:grpSp>
          <p:nvGrpSpPr>
            <p:cNvPr id="8" name="Group 7"/>
            <p:cNvGrpSpPr>
              <a:grpSpLocks/>
            </p:cNvGrpSpPr>
            <p:nvPr/>
          </p:nvGrpSpPr>
          <p:grpSpPr bwMode="auto">
            <a:xfrm>
              <a:off x="5269441" y="538561"/>
              <a:ext cx="1103313" cy="1103313"/>
              <a:chOff x="0" y="0"/>
              <a:chExt cx="1738" cy="1738"/>
            </a:xfrm>
          </p:grpSpPr>
          <p:sp>
            <p:nvSpPr>
              <p:cNvPr id="16"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4477015" y="1855788"/>
              <a:ext cx="2851150" cy="1174750"/>
              <a:chOff x="519113" y="1671638"/>
              <a:chExt cx="2851150" cy="1174750"/>
            </a:xfrm>
          </p:grpSpPr>
          <p:sp>
            <p:nvSpPr>
              <p:cNvPr id="10"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3"/>
              <p:cNvGrpSpPr>
                <a:grpSpLocks/>
              </p:cNvGrpSpPr>
              <p:nvPr/>
            </p:nvGrpSpPr>
            <p:grpSpPr bwMode="auto">
              <a:xfrm>
                <a:off x="1258888" y="1671638"/>
                <a:ext cx="1446212" cy="841375"/>
                <a:chOff x="1983" y="176"/>
                <a:chExt cx="2277" cy="1324"/>
              </a:xfrm>
            </p:grpSpPr>
            <p:sp>
              <p:nvSpPr>
                <p:cNvPr id="14"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 name="ima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915961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05543" y="789668"/>
            <a:ext cx="10515600" cy="7669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2060"/>
                </a:solidFill>
                <a:latin typeface="+mn-lt"/>
              </a:rPr>
              <a:t>Distributions of HPV Rates</a:t>
            </a:r>
            <a:endParaRPr lang="en-US" dirty="0">
              <a:solidFill>
                <a:srgbClr val="002060"/>
              </a:solidFill>
              <a:latin typeface="+mn-lt"/>
            </a:endParaRPr>
          </a:p>
        </p:txBody>
      </p:sp>
      <p:pic>
        <p:nvPicPr>
          <p:cNvPr id="2" name="Picture 1"/>
          <p:cNvPicPr>
            <a:picLocks noChangeAspect="1"/>
          </p:cNvPicPr>
          <p:nvPr/>
        </p:nvPicPr>
        <p:blipFill>
          <a:blip r:embed="rId3"/>
          <a:stretch>
            <a:fillRect/>
          </a:stretch>
        </p:blipFill>
        <p:spPr>
          <a:xfrm>
            <a:off x="1382390" y="2175334"/>
            <a:ext cx="9361905" cy="3704762"/>
          </a:xfrm>
          <a:prstGeom prst="rect">
            <a:avLst/>
          </a:prstGeom>
        </p:spPr>
      </p:pic>
      <p:grpSp>
        <p:nvGrpSpPr>
          <p:cNvPr id="4" name="Group 3"/>
          <p:cNvGrpSpPr/>
          <p:nvPr/>
        </p:nvGrpSpPr>
        <p:grpSpPr>
          <a:xfrm>
            <a:off x="10730205" y="5654351"/>
            <a:ext cx="1043530" cy="931151"/>
            <a:chOff x="4477015" y="538561"/>
            <a:chExt cx="2851150" cy="2491977"/>
          </a:xfrm>
        </p:grpSpPr>
        <p:grpSp>
          <p:nvGrpSpPr>
            <p:cNvPr id="5" name="Group 7"/>
            <p:cNvGrpSpPr>
              <a:grpSpLocks/>
            </p:cNvGrpSpPr>
            <p:nvPr/>
          </p:nvGrpSpPr>
          <p:grpSpPr bwMode="auto">
            <a:xfrm>
              <a:off x="5269441" y="538561"/>
              <a:ext cx="1103313" cy="1103313"/>
              <a:chOff x="0" y="0"/>
              <a:chExt cx="1738" cy="1738"/>
            </a:xfrm>
          </p:grpSpPr>
          <p:sp>
            <p:nvSpPr>
              <p:cNvPr id="14"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477015" y="1855788"/>
              <a:ext cx="2851150" cy="1174750"/>
              <a:chOff x="519113" y="1671638"/>
              <a:chExt cx="2851150" cy="1174750"/>
            </a:xfrm>
          </p:grpSpPr>
          <p:sp>
            <p:nvSpPr>
              <p:cNvPr id="8"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 name="Group 3"/>
              <p:cNvGrpSpPr>
                <a:grpSpLocks/>
              </p:cNvGrpSpPr>
              <p:nvPr/>
            </p:nvGrpSpPr>
            <p:grpSpPr bwMode="auto">
              <a:xfrm>
                <a:off x="1258888" y="1671638"/>
                <a:ext cx="1446212" cy="841375"/>
                <a:chOff x="1983" y="176"/>
                <a:chExt cx="2277" cy="1324"/>
              </a:xfrm>
            </p:grpSpPr>
            <p:sp>
              <p:nvSpPr>
                <p:cNvPr id="12"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 name="ima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448416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05543" y="789668"/>
            <a:ext cx="10515600" cy="7669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2060"/>
                </a:solidFill>
                <a:latin typeface="+mn-lt"/>
              </a:rPr>
              <a:t>Comparison of Mean HPV &amp; </a:t>
            </a:r>
            <a:r>
              <a:rPr lang="en-US" dirty="0" err="1" smtClean="0">
                <a:solidFill>
                  <a:srgbClr val="002060"/>
                </a:solidFill>
                <a:latin typeface="+mn-lt"/>
              </a:rPr>
              <a:t>Tdap</a:t>
            </a:r>
            <a:r>
              <a:rPr lang="en-US" dirty="0" smtClean="0">
                <a:solidFill>
                  <a:srgbClr val="002060"/>
                </a:solidFill>
                <a:latin typeface="+mn-lt"/>
              </a:rPr>
              <a:t> Rates</a:t>
            </a:r>
            <a:endParaRPr lang="en-US" dirty="0">
              <a:solidFill>
                <a:srgbClr val="002060"/>
              </a:solidFill>
              <a:latin typeface="+mn-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3739675"/>
              </p:ext>
            </p:extLst>
          </p:nvPr>
        </p:nvGraphicFramePr>
        <p:xfrm>
          <a:off x="3328099" y="2694597"/>
          <a:ext cx="5470487" cy="1729014"/>
        </p:xfrm>
        <a:graphic>
          <a:graphicData uri="http://schemas.openxmlformats.org/presentationml/2006/ole">
            <mc:AlternateContent xmlns:mc="http://schemas.openxmlformats.org/markup-compatibility/2006">
              <mc:Choice xmlns:v="urn:schemas-microsoft-com:vml" Requires="v">
                <p:oleObj spid="_x0000_s1036" name="Worksheet" r:id="rId4" imgW="1838482" imgH="581018" progId="Excel.Sheet.12">
                  <p:embed/>
                </p:oleObj>
              </mc:Choice>
              <mc:Fallback>
                <p:oleObj name="Worksheet" r:id="rId4" imgW="1838482" imgH="581018" progId="Excel.Sheet.12">
                  <p:embed/>
                  <p:pic>
                    <p:nvPicPr>
                      <p:cNvPr id="0" name=""/>
                      <p:cNvPicPr/>
                      <p:nvPr/>
                    </p:nvPicPr>
                    <p:blipFill>
                      <a:blip r:embed="rId5"/>
                      <a:stretch>
                        <a:fillRect/>
                      </a:stretch>
                    </p:blipFill>
                    <p:spPr>
                      <a:xfrm>
                        <a:off x="3328099" y="2694597"/>
                        <a:ext cx="5470487" cy="1729014"/>
                      </a:xfrm>
                      <a:prstGeom prst="rect">
                        <a:avLst/>
                      </a:prstGeom>
                    </p:spPr>
                  </p:pic>
                </p:oleObj>
              </mc:Fallback>
            </mc:AlternateContent>
          </a:graphicData>
        </a:graphic>
      </p:graphicFrame>
      <p:sp>
        <p:nvSpPr>
          <p:cNvPr id="7" name="TextBox 6"/>
          <p:cNvSpPr txBox="1"/>
          <p:nvPr/>
        </p:nvSpPr>
        <p:spPr>
          <a:xfrm>
            <a:off x="1288348" y="4937152"/>
            <a:ext cx="10469118" cy="1846659"/>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Mean rates were calculated using 364 eligible clinics, of which 168 (46.1%) are </a:t>
            </a:r>
            <a:r>
              <a:rPr lang="en-US" sz="2400" i="1" dirty="0" smtClean="0"/>
              <a:t>rural</a:t>
            </a:r>
            <a:r>
              <a:rPr lang="en-US" sz="2400" dirty="0" smtClean="0"/>
              <a:t> and 196 (53.9%) are </a:t>
            </a:r>
            <a:r>
              <a:rPr lang="en-US" sz="2400" i="1" dirty="0" smtClean="0"/>
              <a:t>urban</a:t>
            </a:r>
            <a:r>
              <a:rPr lang="en-US" sz="2400" dirty="0" smtClean="0"/>
              <a:t>.</a:t>
            </a:r>
            <a:endParaRPr lang="en-US" sz="2400" dirty="0"/>
          </a:p>
          <a:p>
            <a:endParaRPr lang="en-US" sz="2400" dirty="0"/>
          </a:p>
          <a:p>
            <a:endParaRPr lang="en-US" sz="2400" dirty="0" smtClean="0"/>
          </a:p>
          <a:p>
            <a:pPr marL="342900" indent="-342900">
              <a:buFont typeface="Wingdings" panose="05000000000000000000" pitchFamily="2" charset="2"/>
              <a:buChar char="Ø"/>
            </a:pPr>
            <a:endParaRPr lang="en-US" dirty="0"/>
          </a:p>
        </p:txBody>
      </p:sp>
      <p:grpSp>
        <p:nvGrpSpPr>
          <p:cNvPr id="5" name="Group 4"/>
          <p:cNvGrpSpPr/>
          <p:nvPr/>
        </p:nvGrpSpPr>
        <p:grpSpPr>
          <a:xfrm>
            <a:off x="10730205" y="5654351"/>
            <a:ext cx="1043530" cy="931151"/>
            <a:chOff x="4477015" y="538561"/>
            <a:chExt cx="2851150" cy="2491977"/>
          </a:xfrm>
        </p:grpSpPr>
        <p:grpSp>
          <p:nvGrpSpPr>
            <p:cNvPr id="8" name="Group 7"/>
            <p:cNvGrpSpPr>
              <a:grpSpLocks/>
            </p:cNvGrpSpPr>
            <p:nvPr/>
          </p:nvGrpSpPr>
          <p:grpSpPr bwMode="auto">
            <a:xfrm>
              <a:off x="5269441" y="538561"/>
              <a:ext cx="1103313" cy="1103313"/>
              <a:chOff x="0" y="0"/>
              <a:chExt cx="1738" cy="1738"/>
            </a:xfrm>
          </p:grpSpPr>
          <p:sp>
            <p:nvSpPr>
              <p:cNvPr id="16"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4477015" y="1855788"/>
              <a:ext cx="2851150" cy="1174750"/>
              <a:chOff x="519113" y="1671638"/>
              <a:chExt cx="2851150" cy="1174750"/>
            </a:xfrm>
          </p:grpSpPr>
          <p:sp>
            <p:nvSpPr>
              <p:cNvPr id="10"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3"/>
              <p:cNvGrpSpPr>
                <a:grpSpLocks/>
              </p:cNvGrpSpPr>
              <p:nvPr/>
            </p:nvGrpSpPr>
            <p:grpSpPr bwMode="auto">
              <a:xfrm>
                <a:off x="1258888" y="1671638"/>
                <a:ext cx="1446212" cy="841375"/>
                <a:chOff x="1983" y="176"/>
                <a:chExt cx="2277" cy="1324"/>
              </a:xfrm>
            </p:grpSpPr>
            <p:sp>
              <p:nvSpPr>
                <p:cNvPr id="14"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 name="ima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528685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mn-lt"/>
              </a:rPr>
              <a:t>Aim 1 Design</a:t>
            </a:r>
            <a:endParaRPr lang="en-US" dirty="0">
              <a:solidFill>
                <a:srgbClr val="002060"/>
              </a:solidFill>
              <a:latin typeface="+mn-lt"/>
            </a:endParaRPr>
          </a:p>
        </p:txBody>
      </p:sp>
      <p:sp>
        <p:nvSpPr>
          <p:cNvPr id="5" name="TextBox 4"/>
          <p:cNvSpPr txBox="1"/>
          <p:nvPr/>
        </p:nvSpPr>
        <p:spPr>
          <a:xfrm>
            <a:off x="1009291" y="1768415"/>
            <a:ext cx="10469118" cy="4739759"/>
          </a:xfrm>
          <a:prstGeom prst="rect">
            <a:avLst/>
          </a:prstGeom>
          <a:noFill/>
        </p:spPr>
        <p:txBody>
          <a:bodyPr wrap="square" rtlCol="0">
            <a:spAutoFit/>
          </a:bodyPr>
          <a:lstStyle/>
          <a:p>
            <a:r>
              <a:rPr lang="en-US" sz="2800" b="1" dirty="0" smtClean="0"/>
              <a:t>Objective: </a:t>
            </a:r>
            <a:r>
              <a:rPr lang="en-US" sz="2800" dirty="0" smtClean="0"/>
              <a:t>Identify promising workflows and communication strategies with the HPV vaccine in rural clinics.</a:t>
            </a:r>
          </a:p>
          <a:p>
            <a:pPr marL="285750" indent="-285750">
              <a:buFont typeface="Wingdings" panose="05000000000000000000" pitchFamily="2" charset="2"/>
              <a:buChar char="Ø"/>
            </a:pPr>
            <a:r>
              <a:rPr lang="en-US" sz="2800" dirty="0" smtClean="0"/>
              <a:t> </a:t>
            </a:r>
            <a:r>
              <a:rPr lang="en-US" sz="2400" dirty="0" smtClean="0"/>
              <a:t>Determine variation between and within high and low performers</a:t>
            </a:r>
          </a:p>
          <a:p>
            <a:endParaRPr lang="en-US" sz="2800" dirty="0"/>
          </a:p>
          <a:p>
            <a:r>
              <a:rPr lang="en-US" sz="2800" b="1" dirty="0" smtClean="0"/>
              <a:t>Qualitative observation: </a:t>
            </a:r>
            <a:r>
              <a:rPr lang="en-US" sz="2800" dirty="0" smtClean="0"/>
              <a:t>12 clinics</a:t>
            </a:r>
          </a:p>
          <a:p>
            <a:pPr marL="285750" indent="-285750">
              <a:buFont typeface="Wingdings" panose="05000000000000000000" pitchFamily="2" charset="2"/>
              <a:buChar char="Ø"/>
            </a:pPr>
            <a:r>
              <a:rPr lang="en-US" sz="2400" dirty="0" smtClean="0"/>
              <a:t>Pediatric </a:t>
            </a:r>
            <a:r>
              <a:rPr lang="en-US" sz="2400" dirty="0"/>
              <a:t>Clinics: 5</a:t>
            </a:r>
          </a:p>
          <a:p>
            <a:pPr marL="285750" indent="-285750">
              <a:buFont typeface="Wingdings" panose="05000000000000000000" pitchFamily="2" charset="2"/>
              <a:buChar char="Ø"/>
            </a:pPr>
            <a:r>
              <a:rPr lang="en-US" sz="2400" dirty="0"/>
              <a:t>Family Medicine: </a:t>
            </a:r>
            <a:r>
              <a:rPr lang="en-US" sz="2400" dirty="0" smtClean="0"/>
              <a:t>7</a:t>
            </a:r>
            <a:endParaRPr lang="en-US" sz="2400" dirty="0"/>
          </a:p>
          <a:p>
            <a:pPr marL="285750" indent="-285750">
              <a:buFont typeface="Wingdings" panose="05000000000000000000" pitchFamily="2" charset="2"/>
              <a:buChar char="Ø"/>
            </a:pPr>
            <a:r>
              <a:rPr lang="en-US" sz="2400" dirty="0"/>
              <a:t>Low Performers: 4</a:t>
            </a:r>
          </a:p>
          <a:p>
            <a:pPr marL="285750" indent="-285750">
              <a:buFont typeface="Wingdings" panose="05000000000000000000" pitchFamily="2" charset="2"/>
              <a:buChar char="Ø"/>
            </a:pPr>
            <a:r>
              <a:rPr lang="en-US" sz="2400" dirty="0"/>
              <a:t>High Performers: 8</a:t>
            </a:r>
          </a:p>
          <a:p>
            <a:endParaRPr lang="en-US" sz="2400" dirty="0"/>
          </a:p>
          <a:p>
            <a:endParaRPr lang="en-US" sz="2400" dirty="0" smtClean="0"/>
          </a:p>
          <a:p>
            <a:pPr marL="342900" indent="-342900">
              <a:buFont typeface="Wingdings" panose="05000000000000000000" pitchFamily="2" charset="2"/>
              <a:buChar char="Ø"/>
            </a:pPr>
            <a:endParaRPr lang="en-US" dirty="0"/>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15556" b="89167" l="22083" r="73333">
                        <a14:backgroundMark x1="25833" y1="26852" x2="25833" y2="26852"/>
                        <a14:backgroundMark x1="62708" y1="22963" x2="62708" y2="22963"/>
                        <a14:backgroundMark x1="71250" y1="67407" x2="71250" y2="67407"/>
                        <a14:backgroundMark x1="38438" y1="82593" x2="38438" y2="82593"/>
                      </a14:backgroundRemoval>
                    </a14:imgEffect>
                  </a14:imgLayer>
                </a14:imgProps>
              </a:ext>
            </a:extLst>
          </a:blip>
          <a:srcRect l="21170" t="14981" r="26515" b="9954"/>
          <a:stretch/>
        </p:blipFill>
        <p:spPr>
          <a:xfrm rot="20615719">
            <a:off x="6795869" y="2887699"/>
            <a:ext cx="4167744" cy="3363920"/>
          </a:xfrm>
          <a:prstGeom prst="rect">
            <a:avLst/>
          </a:prstGeom>
        </p:spPr>
      </p:pic>
      <p:grpSp>
        <p:nvGrpSpPr>
          <p:cNvPr id="7" name="Group 6"/>
          <p:cNvGrpSpPr/>
          <p:nvPr/>
        </p:nvGrpSpPr>
        <p:grpSpPr>
          <a:xfrm>
            <a:off x="10730205" y="5654351"/>
            <a:ext cx="1043530" cy="931151"/>
            <a:chOff x="4477015" y="538561"/>
            <a:chExt cx="2851150" cy="2491977"/>
          </a:xfrm>
        </p:grpSpPr>
        <p:grpSp>
          <p:nvGrpSpPr>
            <p:cNvPr id="8" name="Group 7"/>
            <p:cNvGrpSpPr>
              <a:grpSpLocks/>
            </p:cNvGrpSpPr>
            <p:nvPr/>
          </p:nvGrpSpPr>
          <p:grpSpPr bwMode="auto">
            <a:xfrm>
              <a:off x="5269441" y="538561"/>
              <a:ext cx="1103313" cy="1103313"/>
              <a:chOff x="0" y="0"/>
              <a:chExt cx="1738" cy="1738"/>
            </a:xfrm>
          </p:grpSpPr>
          <p:sp>
            <p:nvSpPr>
              <p:cNvPr id="16"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4477015" y="1855788"/>
              <a:ext cx="2851150" cy="1174750"/>
              <a:chOff x="519113" y="1671638"/>
              <a:chExt cx="2851150" cy="1174750"/>
            </a:xfrm>
          </p:grpSpPr>
          <p:sp>
            <p:nvSpPr>
              <p:cNvPr id="10"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3"/>
              <p:cNvGrpSpPr>
                <a:grpSpLocks/>
              </p:cNvGrpSpPr>
              <p:nvPr/>
            </p:nvGrpSpPr>
            <p:grpSpPr bwMode="auto">
              <a:xfrm>
                <a:off x="1258888" y="1671638"/>
                <a:ext cx="1446212" cy="841375"/>
                <a:chOff x="1983" y="176"/>
                <a:chExt cx="2277" cy="1324"/>
              </a:xfrm>
            </p:grpSpPr>
            <p:sp>
              <p:nvSpPr>
                <p:cNvPr id="14"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 name="ima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496679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2060"/>
                </a:solidFill>
                <a:latin typeface="+mn-lt"/>
              </a:rPr>
              <a:t>Aim 1: Early Findings </a:t>
            </a:r>
            <a:r>
              <a:rPr lang="en-US" dirty="0">
                <a:solidFill>
                  <a:srgbClr val="002060"/>
                </a:solidFill>
                <a:latin typeface="+mn-lt"/>
              </a:rPr>
              <a:t/>
            </a:r>
            <a:br>
              <a:rPr lang="en-US" dirty="0">
                <a:solidFill>
                  <a:srgbClr val="002060"/>
                </a:solidFill>
                <a:latin typeface="+mn-lt"/>
              </a:rPr>
            </a:br>
            <a:r>
              <a:rPr lang="en-US" i="1" dirty="0" smtClean="0">
                <a:solidFill>
                  <a:srgbClr val="002060"/>
                </a:solidFill>
              </a:rPr>
              <a:t>High Performing Clinics</a:t>
            </a:r>
            <a:endParaRPr lang="en-US" i="1" dirty="0">
              <a:solidFill>
                <a:srgbClr val="002060"/>
              </a:solidFill>
            </a:endParaRPr>
          </a:p>
        </p:txBody>
      </p:sp>
      <p:sp>
        <p:nvSpPr>
          <p:cNvPr id="5" name="Content Placeholder 4"/>
          <p:cNvSpPr>
            <a:spLocks noGrp="1"/>
          </p:cNvSpPr>
          <p:nvPr>
            <p:ph sz="half" idx="1"/>
          </p:nvPr>
        </p:nvSpPr>
        <p:spPr>
          <a:xfrm>
            <a:off x="689651" y="1782334"/>
            <a:ext cx="7796801" cy="4351338"/>
          </a:xfrm>
        </p:spPr>
        <p:txBody>
          <a:bodyPr>
            <a:normAutofit/>
          </a:bodyPr>
          <a:lstStyle/>
          <a:p>
            <a:pPr>
              <a:buFont typeface="Wingdings" panose="05000000000000000000" pitchFamily="2" charset="2"/>
              <a:buChar char="Ø"/>
            </a:pPr>
            <a:r>
              <a:rPr lang="en-US" dirty="0" smtClean="0"/>
              <a:t>Vaccinate at every opportunity </a:t>
            </a:r>
          </a:p>
          <a:p>
            <a:pPr>
              <a:buFont typeface="Wingdings" panose="05000000000000000000" pitchFamily="2" charset="2"/>
              <a:buChar char="Ø"/>
            </a:pPr>
            <a:r>
              <a:rPr lang="en-US" dirty="0" smtClean="0"/>
              <a:t>Effectively recommend the vaccine </a:t>
            </a:r>
          </a:p>
          <a:p>
            <a:pPr>
              <a:buFont typeface="Wingdings" panose="05000000000000000000" pitchFamily="2" charset="2"/>
              <a:buChar char="Ø"/>
            </a:pPr>
            <a:r>
              <a:rPr lang="en-US" dirty="0" smtClean="0"/>
              <a:t>Utilize ALERT or EHR to bring patients to the clinic</a:t>
            </a:r>
            <a:endParaRPr lang="en-US" dirty="0"/>
          </a:p>
        </p:txBody>
      </p:sp>
      <p:pic>
        <p:nvPicPr>
          <p:cNvPr id="2" name="Picture 1"/>
          <p:cNvPicPr>
            <a:picLocks noChangeAspect="1"/>
          </p:cNvPicPr>
          <p:nvPr/>
        </p:nvPicPr>
        <p:blipFill>
          <a:blip r:embed="rId3"/>
          <a:stretch>
            <a:fillRect/>
          </a:stretch>
        </p:blipFill>
        <p:spPr>
          <a:xfrm>
            <a:off x="4588052" y="3375060"/>
            <a:ext cx="6047824" cy="3482940"/>
          </a:xfrm>
          <a:prstGeom prst="rect">
            <a:avLst/>
          </a:prstGeom>
        </p:spPr>
      </p:pic>
      <p:sp>
        <p:nvSpPr>
          <p:cNvPr id="7" name="TextBox 6"/>
          <p:cNvSpPr txBox="1"/>
          <p:nvPr/>
        </p:nvSpPr>
        <p:spPr>
          <a:xfrm>
            <a:off x="3272959" y="3283414"/>
            <a:ext cx="1643865" cy="369332"/>
          </a:xfrm>
          <a:prstGeom prst="rect">
            <a:avLst/>
          </a:prstGeom>
          <a:noFill/>
        </p:spPr>
        <p:txBody>
          <a:bodyPr wrap="square" rtlCol="0">
            <a:spAutoFit/>
          </a:bodyPr>
          <a:lstStyle/>
          <a:p>
            <a:r>
              <a:rPr lang="en-US" i="1" dirty="0" smtClean="0"/>
              <a:t>Example:</a:t>
            </a:r>
            <a:endParaRPr lang="en-US" i="1" dirty="0"/>
          </a:p>
        </p:txBody>
      </p:sp>
      <p:grpSp>
        <p:nvGrpSpPr>
          <p:cNvPr id="6" name="Group 5"/>
          <p:cNvGrpSpPr/>
          <p:nvPr/>
        </p:nvGrpSpPr>
        <p:grpSpPr>
          <a:xfrm>
            <a:off x="10832035" y="5668096"/>
            <a:ext cx="1043530" cy="931151"/>
            <a:chOff x="4477015" y="538561"/>
            <a:chExt cx="2851150" cy="2491977"/>
          </a:xfrm>
        </p:grpSpPr>
        <p:grpSp>
          <p:nvGrpSpPr>
            <p:cNvPr id="8" name="Group 7"/>
            <p:cNvGrpSpPr>
              <a:grpSpLocks/>
            </p:cNvGrpSpPr>
            <p:nvPr/>
          </p:nvGrpSpPr>
          <p:grpSpPr bwMode="auto">
            <a:xfrm>
              <a:off x="5269441" y="538561"/>
              <a:ext cx="1103313" cy="1103313"/>
              <a:chOff x="0" y="0"/>
              <a:chExt cx="1738" cy="1738"/>
            </a:xfrm>
          </p:grpSpPr>
          <p:sp>
            <p:nvSpPr>
              <p:cNvPr id="16"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4477015" y="1855788"/>
              <a:ext cx="2851150" cy="1174750"/>
              <a:chOff x="519113" y="1671638"/>
              <a:chExt cx="2851150" cy="1174750"/>
            </a:xfrm>
          </p:grpSpPr>
          <p:sp>
            <p:nvSpPr>
              <p:cNvPr id="10"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3"/>
              <p:cNvGrpSpPr>
                <a:grpSpLocks/>
              </p:cNvGrpSpPr>
              <p:nvPr/>
            </p:nvGrpSpPr>
            <p:grpSpPr bwMode="auto">
              <a:xfrm>
                <a:off x="1258888" y="1671638"/>
                <a:ext cx="1446212" cy="841375"/>
                <a:chOff x="1983" y="176"/>
                <a:chExt cx="2277" cy="1324"/>
              </a:xfrm>
            </p:grpSpPr>
            <p:sp>
              <p:nvSpPr>
                <p:cNvPr id="14"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 name="ima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585527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915"/>
            <a:ext cx="10515600" cy="1164566"/>
          </a:xfrm>
        </p:spPr>
        <p:txBody>
          <a:bodyPr>
            <a:normAutofit fontScale="90000"/>
          </a:bodyPr>
          <a:lstStyle/>
          <a:p>
            <a:r>
              <a:rPr lang="en-US" b="1" dirty="0" smtClean="0">
                <a:solidFill>
                  <a:schemeClr val="accent1">
                    <a:lumMod val="50000"/>
                  </a:schemeClr>
                </a:solidFill>
              </a:rPr>
              <a:t/>
            </a:r>
            <a:br>
              <a:rPr lang="en-US" b="1" dirty="0" smtClean="0">
                <a:solidFill>
                  <a:schemeClr val="accent1">
                    <a:lumMod val="50000"/>
                  </a:schemeClr>
                </a:solidFill>
              </a:rPr>
            </a:br>
            <a:r>
              <a:rPr lang="en-US" sz="4900" dirty="0">
                <a:solidFill>
                  <a:srgbClr val="002060"/>
                </a:solidFill>
                <a:latin typeface="+mn-lt"/>
              </a:rPr>
              <a:t>Aim 1: Early Findings </a:t>
            </a:r>
            <a:br>
              <a:rPr lang="en-US" sz="4900" dirty="0">
                <a:solidFill>
                  <a:srgbClr val="002060"/>
                </a:solidFill>
                <a:latin typeface="+mn-lt"/>
              </a:rPr>
            </a:br>
            <a:r>
              <a:rPr lang="en-US" sz="4900" i="1" dirty="0" smtClean="0">
                <a:solidFill>
                  <a:srgbClr val="002060"/>
                </a:solidFill>
              </a:rPr>
              <a:t>Improvements…</a:t>
            </a:r>
            <a:endParaRPr lang="en-US" sz="4900" dirty="0">
              <a:solidFill>
                <a:schemeClr val="accent1">
                  <a:lumMod val="50000"/>
                </a:schemeClr>
              </a:solidFill>
            </a:endParaRPr>
          </a:p>
        </p:txBody>
      </p:sp>
      <p:sp>
        <p:nvSpPr>
          <p:cNvPr id="3" name="Content Placeholder 2"/>
          <p:cNvSpPr>
            <a:spLocks noGrp="1"/>
          </p:cNvSpPr>
          <p:nvPr>
            <p:ph idx="1"/>
          </p:nvPr>
        </p:nvSpPr>
        <p:spPr/>
        <p:txBody>
          <a:bodyPr/>
          <a:lstStyle/>
          <a:p>
            <a:pPr>
              <a:spcBef>
                <a:spcPts val="0"/>
              </a:spcBef>
              <a:buFont typeface="Wingdings" panose="05000000000000000000" pitchFamily="2" charset="2"/>
              <a:buChar char="Ø"/>
            </a:pPr>
            <a:r>
              <a:rPr lang="en-US" dirty="0"/>
              <a:t> </a:t>
            </a:r>
            <a:r>
              <a:rPr lang="en-US" dirty="0" smtClean="0"/>
              <a:t>Ensure all clinical staff are comfortable answering questions about the vaccine</a:t>
            </a:r>
          </a:p>
          <a:p>
            <a:pPr>
              <a:spcBef>
                <a:spcPts val="0"/>
              </a:spcBef>
              <a:buFont typeface="Wingdings" panose="05000000000000000000" pitchFamily="2" charset="2"/>
              <a:buChar char="Ø"/>
            </a:pPr>
            <a:endParaRPr lang="en-US" dirty="0" smtClean="0"/>
          </a:p>
          <a:p>
            <a:pPr>
              <a:spcBef>
                <a:spcPts val="0"/>
              </a:spcBef>
              <a:buFont typeface="Wingdings" panose="05000000000000000000" pitchFamily="2" charset="2"/>
              <a:buChar char="Ø"/>
            </a:pPr>
            <a:r>
              <a:rPr lang="en-US" dirty="0" smtClean="0"/>
              <a:t> Confirm EHR and ALERT data are reliable</a:t>
            </a:r>
          </a:p>
          <a:p>
            <a:pPr lvl="1">
              <a:spcBef>
                <a:spcPts val="0"/>
              </a:spcBef>
            </a:pPr>
            <a:r>
              <a:rPr lang="en-US" dirty="0" smtClean="0"/>
              <a:t>Utilize bi-directional data exchange</a:t>
            </a:r>
          </a:p>
          <a:p>
            <a:pPr lvl="1">
              <a:spcBef>
                <a:spcPts val="0"/>
              </a:spcBef>
            </a:pPr>
            <a:r>
              <a:rPr lang="en-US" dirty="0" smtClean="0"/>
              <a:t>Document vaccine refusals</a:t>
            </a:r>
          </a:p>
          <a:p>
            <a:pPr marL="457200" lvl="1" indent="0">
              <a:spcBef>
                <a:spcPts val="0"/>
              </a:spcBef>
              <a:buNone/>
            </a:pPr>
            <a:endParaRPr lang="en-US" dirty="0" smtClean="0"/>
          </a:p>
          <a:p>
            <a:pPr>
              <a:spcBef>
                <a:spcPts val="0"/>
              </a:spcBef>
              <a:buFont typeface="Wingdings" panose="05000000000000000000" pitchFamily="2" charset="2"/>
              <a:buChar char="Ø"/>
            </a:pPr>
            <a:r>
              <a:rPr lang="en-US" dirty="0" smtClean="0"/>
              <a:t>Reduce missed opportunities to vaccinate</a:t>
            </a:r>
          </a:p>
          <a:p>
            <a:pPr lvl="1">
              <a:spcBef>
                <a:spcPts val="0"/>
              </a:spcBef>
            </a:pPr>
            <a:r>
              <a:rPr lang="en-US" dirty="0" smtClean="0"/>
              <a:t>Offer the vaccine at </a:t>
            </a:r>
            <a:r>
              <a:rPr lang="en-US" u="sng" dirty="0" smtClean="0"/>
              <a:t>every</a:t>
            </a:r>
            <a:r>
              <a:rPr lang="en-US" dirty="0" smtClean="0"/>
              <a:t> encounter</a:t>
            </a:r>
          </a:p>
          <a:p>
            <a:pPr lvl="1">
              <a:spcBef>
                <a:spcPts val="0"/>
              </a:spcBef>
            </a:pPr>
            <a:r>
              <a:rPr lang="en-US" dirty="0" smtClean="0"/>
              <a:t>Offer vaccine-only and walk-in visits</a:t>
            </a:r>
          </a:p>
          <a:p>
            <a:pPr lvl="1">
              <a:spcBef>
                <a:spcPts val="0"/>
              </a:spcBef>
            </a:pPr>
            <a:r>
              <a:rPr lang="en-US" dirty="0" smtClean="0"/>
              <a:t>Contact patients if they missed an appointment</a:t>
            </a:r>
          </a:p>
          <a:p>
            <a:endParaRPr lang="en-US" dirty="0"/>
          </a:p>
        </p:txBody>
      </p:sp>
      <p:grpSp>
        <p:nvGrpSpPr>
          <p:cNvPr id="4" name="Group 3"/>
          <p:cNvGrpSpPr/>
          <p:nvPr/>
        </p:nvGrpSpPr>
        <p:grpSpPr>
          <a:xfrm>
            <a:off x="10730205" y="5654351"/>
            <a:ext cx="1043530" cy="931151"/>
            <a:chOff x="4477015" y="538561"/>
            <a:chExt cx="2851150" cy="2491977"/>
          </a:xfrm>
        </p:grpSpPr>
        <p:grpSp>
          <p:nvGrpSpPr>
            <p:cNvPr id="5" name="Group 7"/>
            <p:cNvGrpSpPr>
              <a:grpSpLocks/>
            </p:cNvGrpSpPr>
            <p:nvPr/>
          </p:nvGrpSpPr>
          <p:grpSpPr bwMode="auto">
            <a:xfrm>
              <a:off x="5269441" y="538561"/>
              <a:ext cx="1103313" cy="1103313"/>
              <a:chOff x="0" y="0"/>
              <a:chExt cx="1738" cy="1738"/>
            </a:xfrm>
          </p:grpSpPr>
          <p:sp>
            <p:nvSpPr>
              <p:cNvPr id="13"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4477015" y="1855788"/>
              <a:ext cx="2851150" cy="1174750"/>
              <a:chOff x="519113" y="1671638"/>
              <a:chExt cx="2851150" cy="1174750"/>
            </a:xfrm>
          </p:grpSpPr>
          <p:sp>
            <p:nvSpPr>
              <p:cNvPr id="7"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 name="Group 3"/>
              <p:cNvGrpSpPr>
                <a:grpSpLocks/>
              </p:cNvGrpSpPr>
              <p:nvPr/>
            </p:nvGrpSpPr>
            <p:grpSpPr bwMode="auto">
              <a:xfrm>
                <a:off x="1258888" y="1671638"/>
                <a:ext cx="1446212" cy="841375"/>
                <a:chOff x="1983" y="176"/>
                <a:chExt cx="2277" cy="1324"/>
              </a:xfrm>
            </p:grpSpPr>
            <p:sp>
              <p:nvSpPr>
                <p:cNvPr id="11"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ima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157202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mn-lt"/>
              </a:rPr>
              <a:t>Aim 1: Early Findings </a:t>
            </a:r>
            <a:br>
              <a:rPr lang="en-US" dirty="0">
                <a:solidFill>
                  <a:srgbClr val="002060"/>
                </a:solidFill>
                <a:latin typeface="+mn-lt"/>
              </a:rPr>
            </a:br>
            <a:r>
              <a:rPr lang="en-US" i="1" dirty="0">
                <a:solidFill>
                  <a:srgbClr val="002060"/>
                </a:solidFill>
              </a:rPr>
              <a:t>Improvements…</a:t>
            </a:r>
            <a:endParaRPr lang="en-US" dirty="0"/>
          </a:p>
        </p:txBody>
      </p:sp>
      <p:sp>
        <p:nvSpPr>
          <p:cNvPr id="3" name="Content Placeholder 2"/>
          <p:cNvSpPr>
            <a:spLocks noGrp="1"/>
          </p:cNvSpPr>
          <p:nvPr>
            <p:ph idx="1"/>
          </p:nvPr>
        </p:nvSpPr>
        <p:spPr>
          <a:xfrm>
            <a:off x="838200" y="1932316"/>
            <a:ext cx="10764328" cy="4632385"/>
          </a:xfrm>
        </p:spPr>
        <p:txBody>
          <a:bodyPr/>
          <a:lstStyle/>
          <a:p>
            <a:pPr>
              <a:spcBef>
                <a:spcPts val="0"/>
              </a:spcBef>
              <a:buFont typeface="Wingdings" panose="05000000000000000000" pitchFamily="2" charset="2"/>
              <a:buChar char="Ø"/>
            </a:pPr>
            <a:r>
              <a:rPr lang="en-US" dirty="0" smtClean="0"/>
              <a:t>Conduct </a:t>
            </a:r>
            <a:r>
              <a:rPr lang="en-US" dirty="0"/>
              <a:t>p</a:t>
            </a:r>
            <a:r>
              <a:rPr lang="en-US" dirty="0" smtClean="0"/>
              <a:t>opulation outreach</a:t>
            </a:r>
          </a:p>
          <a:p>
            <a:pPr lvl="1">
              <a:spcBef>
                <a:spcPts val="0"/>
              </a:spcBef>
            </a:pPr>
            <a:r>
              <a:rPr lang="en-US" dirty="0" smtClean="0"/>
              <a:t>Generate reports</a:t>
            </a:r>
          </a:p>
          <a:p>
            <a:pPr marL="457200" lvl="1" indent="0">
              <a:spcBef>
                <a:spcPts val="0"/>
              </a:spcBef>
              <a:buNone/>
            </a:pPr>
            <a:endParaRPr lang="en-US" dirty="0"/>
          </a:p>
          <a:p>
            <a:pPr>
              <a:spcBef>
                <a:spcPts val="0"/>
              </a:spcBef>
              <a:buFont typeface="Wingdings" panose="05000000000000000000" pitchFamily="2" charset="2"/>
              <a:buChar char="Ø"/>
            </a:pPr>
            <a:r>
              <a:rPr lang="en-US" dirty="0" smtClean="0"/>
              <a:t>Schedule follow-up dose(s) before the patient leaves the clinic</a:t>
            </a:r>
          </a:p>
          <a:p>
            <a:pPr>
              <a:spcBef>
                <a:spcPts val="0"/>
              </a:spcBef>
              <a:buFont typeface="Wingdings" panose="05000000000000000000" pitchFamily="2" charset="2"/>
              <a:buChar char="Ø"/>
            </a:pPr>
            <a:endParaRPr lang="en-US" dirty="0"/>
          </a:p>
          <a:p>
            <a:pPr>
              <a:spcBef>
                <a:spcPts val="0"/>
              </a:spcBef>
              <a:buFont typeface="Wingdings" panose="05000000000000000000" pitchFamily="2" charset="2"/>
              <a:buChar char="Ø"/>
            </a:pPr>
            <a:r>
              <a:rPr lang="en-US" dirty="0" smtClean="0"/>
              <a:t>Engage in community awareness activities</a:t>
            </a:r>
          </a:p>
          <a:p>
            <a:pPr lvl="1">
              <a:spcBef>
                <a:spcPts val="0"/>
              </a:spcBef>
            </a:pPr>
            <a:r>
              <a:rPr lang="en-US" dirty="0" smtClean="0"/>
              <a:t>Work with schools</a:t>
            </a:r>
          </a:p>
          <a:p>
            <a:pPr lvl="1">
              <a:spcBef>
                <a:spcPts val="0"/>
              </a:spcBef>
            </a:pPr>
            <a:r>
              <a:rPr lang="en-US" dirty="0" smtClean="0"/>
              <a:t>Work with public health</a:t>
            </a:r>
          </a:p>
          <a:p>
            <a:pPr lvl="1">
              <a:spcBef>
                <a:spcPts val="0"/>
              </a:spcBef>
            </a:pPr>
            <a:r>
              <a:rPr lang="en-US" dirty="0" smtClean="0"/>
              <a:t>Educate your community</a:t>
            </a:r>
          </a:p>
          <a:p>
            <a:pPr marL="457200" lvl="1" indent="0">
              <a:spcBef>
                <a:spcPts val="0"/>
              </a:spcBef>
              <a:buNone/>
            </a:pPr>
            <a:endParaRPr lang="en-US" dirty="0" smtClean="0"/>
          </a:p>
          <a:p>
            <a:pPr>
              <a:spcBef>
                <a:spcPts val="0"/>
              </a:spcBef>
              <a:buFont typeface="Wingdings" panose="05000000000000000000" pitchFamily="2" charset="2"/>
              <a:buChar char="Ø"/>
            </a:pPr>
            <a:r>
              <a:rPr lang="en-US" dirty="0" smtClean="0"/>
              <a:t>Promote a pro-vaccine culture</a:t>
            </a:r>
          </a:p>
          <a:p>
            <a:pPr lvl="1">
              <a:spcBef>
                <a:spcPts val="0"/>
              </a:spcBef>
              <a:buFont typeface="Wingdings" panose="05000000000000000000" pitchFamily="2" charset="2"/>
              <a:buChar char="Ø"/>
            </a:pPr>
            <a:endParaRPr lang="en-US" dirty="0"/>
          </a:p>
          <a:p>
            <a:endParaRPr lang="en-US" dirty="0"/>
          </a:p>
        </p:txBody>
      </p:sp>
      <p:grpSp>
        <p:nvGrpSpPr>
          <p:cNvPr id="4" name="Group 3"/>
          <p:cNvGrpSpPr/>
          <p:nvPr/>
        </p:nvGrpSpPr>
        <p:grpSpPr>
          <a:xfrm>
            <a:off x="10730205" y="5654351"/>
            <a:ext cx="1043530" cy="931151"/>
            <a:chOff x="4477015" y="538561"/>
            <a:chExt cx="2851150" cy="2491977"/>
          </a:xfrm>
        </p:grpSpPr>
        <p:grpSp>
          <p:nvGrpSpPr>
            <p:cNvPr id="5" name="Group 7"/>
            <p:cNvGrpSpPr>
              <a:grpSpLocks/>
            </p:cNvGrpSpPr>
            <p:nvPr/>
          </p:nvGrpSpPr>
          <p:grpSpPr bwMode="auto">
            <a:xfrm>
              <a:off x="5269441" y="538561"/>
              <a:ext cx="1103313" cy="1103313"/>
              <a:chOff x="0" y="0"/>
              <a:chExt cx="1738" cy="1738"/>
            </a:xfrm>
          </p:grpSpPr>
          <p:sp>
            <p:nvSpPr>
              <p:cNvPr id="13"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4477015" y="1855788"/>
              <a:ext cx="2851150" cy="1174750"/>
              <a:chOff x="519113" y="1671638"/>
              <a:chExt cx="2851150" cy="1174750"/>
            </a:xfrm>
          </p:grpSpPr>
          <p:sp>
            <p:nvSpPr>
              <p:cNvPr id="7"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 name="Group 3"/>
              <p:cNvGrpSpPr>
                <a:grpSpLocks/>
              </p:cNvGrpSpPr>
              <p:nvPr/>
            </p:nvGrpSpPr>
            <p:grpSpPr bwMode="auto">
              <a:xfrm>
                <a:off x="1258888" y="1671638"/>
                <a:ext cx="1446212" cy="841375"/>
                <a:chOff x="1983" y="176"/>
                <a:chExt cx="2277" cy="1324"/>
              </a:xfrm>
            </p:grpSpPr>
            <p:sp>
              <p:nvSpPr>
                <p:cNvPr id="11"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ima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254521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rgbClr val="002060"/>
                </a:solidFill>
                <a:latin typeface="+mn-lt"/>
              </a:rPr>
              <a:t>Next Steps</a:t>
            </a:r>
            <a:endParaRPr lang="en-US" dirty="0">
              <a:solidFill>
                <a:srgbClr val="002060"/>
              </a:solidFill>
              <a:latin typeface="+mn-lt"/>
            </a:endParaRPr>
          </a:p>
        </p:txBody>
      </p:sp>
      <p:sp>
        <p:nvSpPr>
          <p:cNvPr id="6" name="Text Placeholder 5"/>
          <p:cNvSpPr>
            <a:spLocks noGrp="1"/>
          </p:cNvSpPr>
          <p:nvPr>
            <p:ph sz="half" idx="1"/>
          </p:nvPr>
        </p:nvSpPr>
        <p:spPr/>
        <p:txBody>
          <a:bodyPr>
            <a:normAutofit/>
          </a:bodyPr>
          <a:lstStyle/>
          <a:p>
            <a:endParaRPr lang="en-US" sz="2400" dirty="0"/>
          </a:p>
          <a:p>
            <a:endParaRPr lang="en-US" sz="2400" dirty="0"/>
          </a:p>
          <a:p>
            <a:endParaRPr lang="en-US" sz="2400" dirty="0"/>
          </a:p>
        </p:txBody>
      </p:sp>
      <p:sp>
        <p:nvSpPr>
          <p:cNvPr id="10" name="Content Placeholder 9"/>
          <p:cNvSpPr>
            <a:spLocks noGrp="1"/>
          </p:cNvSpPr>
          <p:nvPr>
            <p:ph sz="half" idx="2"/>
          </p:nvPr>
        </p:nvSpPr>
        <p:spPr>
          <a:xfrm>
            <a:off x="688489" y="1600201"/>
            <a:ext cx="5331311" cy="4525963"/>
          </a:xfrm>
        </p:spPr>
        <p:txBody>
          <a:bodyPr>
            <a:normAutofit/>
          </a:bodyPr>
          <a:lstStyle/>
          <a:p>
            <a:pPr>
              <a:buFont typeface="Wingdings" panose="05000000000000000000" pitchFamily="2" charset="2"/>
              <a:buChar char="Ø"/>
            </a:pPr>
            <a:r>
              <a:rPr lang="en-US" dirty="0" smtClean="0"/>
              <a:t>Finalize Aim 1 analyses &amp; publish findings</a:t>
            </a:r>
          </a:p>
          <a:p>
            <a:pPr>
              <a:buFont typeface="Wingdings" panose="05000000000000000000" pitchFamily="2" charset="2"/>
              <a:buChar char="Ø"/>
            </a:pPr>
            <a:r>
              <a:rPr lang="en-US" dirty="0" smtClean="0"/>
              <a:t>*Launch Aim 2 in June 2019</a:t>
            </a:r>
          </a:p>
          <a:p>
            <a:pPr marL="0" indent="0">
              <a:buNone/>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Begin work with communities in December 2019 (Aim 3)</a:t>
            </a:r>
          </a:p>
          <a:p>
            <a:pPr>
              <a:buFont typeface="Wingdings" panose="05000000000000000000" pitchFamily="2" charset="2"/>
              <a:buChar char="Ø"/>
            </a:pPr>
            <a:r>
              <a:rPr lang="en-US" dirty="0" smtClean="0"/>
              <a:t>Craft toolkit throughout year 2 (Aim 4)</a:t>
            </a:r>
          </a:p>
          <a:p>
            <a:pPr marL="0" indent="0">
              <a:buNone/>
            </a:pPr>
            <a:endParaRPr lang="en-US" dirty="0"/>
          </a:p>
        </p:txBody>
      </p:sp>
      <p:pic>
        <p:nvPicPr>
          <p:cNvPr id="5" name="Picture 4"/>
          <p:cNvPicPr>
            <a:picLocks noChangeAspect="1"/>
          </p:cNvPicPr>
          <p:nvPr/>
        </p:nvPicPr>
        <p:blipFill>
          <a:blip r:embed="rId3"/>
          <a:stretch>
            <a:fillRect/>
          </a:stretch>
        </p:blipFill>
        <p:spPr>
          <a:xfrm>
            <a:off x="7239895" y="1240355"/>
            <a:ext cx="3732904" cy="4727661"/>
          </a:xfrm>
          <a:prstGeom prst="rect">
            <a:avLst/>
          </a:prstGeom>
        </p:spPr>
      </p:pic>
      <p:graphicFrame>
        <p:nvGraphicFramePr>
          <p:cNvPr id="7" name="Content Placeholder 3"/>
          <p:cNvGraphicFramePr>
            <a:graphicFrameLocks/>
          </p:cNvGraphicFramePr>
          <p:nvPr>
            <p:extLst>
              <p:ext uri="{D42A27DB-BD31-4B8C-83A1-F6EECF244321}">
                <p14:modId xmlns:p14="http://schemas.microsoft.com/office/powerpoint/2010/main" val="1071255728"/>
              </p:ext>
            </p:extLst>
          </p:nvPr>
        </p:nvGraphicFramePr>
        <p:xfrm>
          <a:off x="838200" y="2681348"/>
          <a:ext cx="5407328" cy="14413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p:cNvSpPr/>
          <p:nvPr/>
        </p:nvSpPr>
        <p:spPr>
          <a:xfrm>
            <a:off x="2309217" y="2925764"/>
            <a:ext cx="1232647" cy="971674"/>
          </a:xfrm>
          <a:prstGeom prst="ellipse">
            <a:avLst/>
          </a:prstGeom>
          <a:noFill/>
          <a:ln>
            <a:solidFill>
              <a:srgbClr val="C0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923636" y="5711387"/>
            <a:ext cx="1043530" cy="931151"/>
            <a:chOff x="4477015" y="538561"/>
            <a:chExt cx="2851150" cy="2491977"/>
          </a:xfrm>
        </p:grpSpPr>
        <p:grpSp>
          <p:nvGrpSpPr>
            <p:cNvPr id="11" name="Group 7"/>
            <p:cNvGrpSpPr>
              <a:grpSpLocks/>
            </p:cNvGrpSpPr>
            <p:nvPr/>
          </p:nvGrpSpPr>
          <p:grpSpPr bwMode="auto">
            <a:xfrm>
              <a:off x="5269441" y="538561"/>
              <a:ext cx="1103313" cy="1103313"/>
              <a:chOff x="0" y="0"/>
              <a:chExt cx="1738" cy="1738"/>
            </a:xfrm>
          </p:grpSpPr>
          <p:sp>
            <p:nvSpPr>
              <p:cNvPr id="19"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4477015" y="1855788"/>
              <a:ext cx="2851150" cy="1174750"/>
              <a:chOff x="519113" y="1671638"/>
              <a:chExt cx="2851150" cy="1174750"/>
            </a:xfrm>
          </p:grpSpPr>
          <p:sp>
            <p:nvSpPr>
              <p:cNvPr id="13"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3"/>
              <p:cNvGrpSpPr>
                <a:grpSpLocks/>
              </p:cNvGrpSpPr>
              <p:nvPr/>
            </p:nvGrpSpPr>
            <p:grpSpPr bwMode="auto">
              <a:xfrm>
                <a:off x="1258888" y="1671638"/>
                <a:ext cx="1446212" cy="841375"/>
                <a:chOff x="1983" y="176"/>
                <a:chExt cx="2277" cy="1324"/>
              </a:xfrm>
            </p:grpSpPr>
            <p:sp>
              <p:nvSpPr>
                <p:cNvPr id="17"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6" name="ima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11536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16045" y="315686"/>
            <a:ext cx="5268686" cy="1419906"/>
          </a:xfrm>
        </p:spPr>
        <p:txBody>
          <a:bodyPr>
            <a:normAutofit/>
          </a:bodyPr>
          <a:lstStyle/>
          <a:p>
            <a:r>
              <a:rPr lang="en-US" dirty="0" smtClean="0">
                <a:solidFill>
                  <a:srgbClr val="002060"/>
                </a:solidFill>
                <a:latin typeface="+mn-lt"/>
              </a:rPr>
              <a:t>Thank you</a:t>
            </a:r>
            <a:r>
              <a:rPr lang="en-US" dirty="0" smtClean="0">
                <a:solidFill>
                  <a:srgbClr val="002060"/>
                </a:solidFill>
                <a:latin typeface="+mn-lt"/>
              </a:rPr>
              <a:t>! </a:t>
            </a:r>
            <a:endParaRPr lang="en-US" dirty="0">
              <a:solidFill>
                <a:srgbClr val="002060"/>
              </a:solidFill>
              <a:latin typeface="+mn-lt"/>
            </a:endParaRPr>
          </a:p>
        </p:txBody>
      </p:sp>
      <p:sp>
        <p:nvSpPr>
          <p:cNvPr id="6" name="Subtitle 5"/>
          <p:cNvSpPr>
            <a:spLocks noGrp="1"/>
          </p:cNvSpPr>
          <p:nvPr>
            <p:ph type="subTitle" idx="1"/>
          </p:nvPr>
        </p:nvSpPr>
        <p:spPr>
          <a:xfrm>
            <a:off x="1588684" y="4497693"/>
            <a:ext cx="9144000" cy="1655762"/>
          </a:xfrm>
        </p:spPr>
        <p:txBody>
          <a:bodyPr>
            <a:normAutofit/>
          </a:bodyPr>
          <a:lstStyle/>
          <a:p>
            <a:r>
              <a:rPr lang="en-US" sz="6000" dirty="0">
                <a:solidFill>
                  <a:srgbClr val="002060"/>
                </a:solidFill>
              </a:rPr>
              <a:t>Questions?</a:t>
            </a:r>
            <a:endParaRPr lang="en-US" sz="6000" dirty="0">
              <a:solidFill>
                <a:srgbClr val="FF0000"/>
              </a:solidFill>
            </a:endParaRPr>
          </a:p>
          <a:p>
            <a:r>
              <a:rPr lang="en-US" sz="4100" dirty="0" smtClean="0">
                <a:solidFill>
                  <a:schemeClr val="accent6"/>
                </a:solidFill>
                <a:hlinkClick r:id="rId3"/>
              </a:rPr>
              <a:t>RAVE@ohsu.edu</a:t>
            </a:r>
            <a:endParaRPr lang="en-US" sz="4100" dirty="0" smtClean="0">
              <a:solidFill>
                <a:schemeClr val="accent6"/>
              </a:solidFill>
            </a:endParaRPr>
          </a:p>
          <a:p>
            <a:endParaRPr lang="en-US" dirty="0" smtClean="0">
              <a:solidFill>
                <a:srgbClr val="FF0000"/>
              </a:solidFill>
            </a:endParaRPr>
          </a:p>
          <a:p>
            <a:endParaRPr lang="en-US" dirty="0">
              <a:solidFill>
                <a:srgbClr val="FF0000"/>
              </a:solidFill>
            </a:endParaRPr>
          </a:p>
        </p:txBody>
      </p:sp>
      <p:grpSp>
        <p:nvGrpSpPr>
          <p:cNvPr id="4" name="Group 3"/>
          <p:cNvGrpSpPr/>
          <p:nvPr/>
        </p:nvGrpSpPr>
        <p:grpSpPr>
          <a:xfrm>
            <a:off x="4899886" y="2115157"/>
            <a:ext cx="2282112" cy="2002971"/>
            <a:chOff x="4477015" y="538561"/>
            <a:chExt cx="2851150" cy="2491977"/>
          </a:xfrm>
        </p:grpSpPr>
        <p:grpSp>
          <p:nvGrpSpPr>
            <p:cNvPr id="7" name="Group 7"/>
            <p:cNvGrpSpPr>
              <a:grpSpLocks/>
            </p:cNvGrpSpPr>
            <p:nvPr/>
          </p:nvGrpSpPr>
          <p:grpSpPr bwMode="auto">
            <a:xfrm>
              <a:off x="5269441" y="538561"/>
              <a:ext cx="1103313" cy="1103313"/>
              <a:chOff x="0" y="0"/>
              <a:chExt cx="1738" cy="1738"/>
            </a:xfrm>
          </p:grpSpPr>
          <p:sp>
            <p:nvSpPr>
              <p:cNvPr id="15"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4477015" y="1855788"/>
              <a:ext cx="2851150" cy="1174750"/>
              <a:chOff x="519113" y="1671638"/>
              <a:chExt cx="2851150" cy="1174750"/>
            </a:xfrm>
          </p:grpSpPr>
          <p:sp>
            <p:nvSpPr>
              <p:cNvPr id="9"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3"/>
              <p:cNvGrpSpPr>
                <a:grpSpLocks/>
              </p:cNvGrpSpPr>
              <p:nvPr/>
            </p:nvGrpSpPr>
            <p:grpSpPr bwMode="auto">
              <a:xfrm>
                <a:off x="1258888" y="1671638"/>
                <a:ext cx="1446212" cy="841375"/>
                <a:chOff x="1983" y="176"/>
                <a:chExt cx="2277" cy="1324"/>
              </a:xfrm>
            </p:grpSpPr>
            <p:sp>
              <p:nvSpPr>
                <p:cNvPr id="13"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ima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36262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44702" y="5481070"/>
            <a:ext cx="1467326" cy="1465725"/>
          </a:xfrm>
          <a:prstGeom prst="rect">
            <a:avLst/>
          </a:prstGeom>
        </p:spPr>
      </p:pic>
      <p:sp>
        <p:nvSpPr>
          <p:cNvPr id="2" name="Title 1"/>
          <p:cNvSpPr>
            <a:spLocks noGrp="1"/>
          </p:cNvSpPr>
          <p:nvPr>
            <p:ph type="title"/>
          </p:nvPr>
        </p:nvSpPr>
        <p:spPr>
          <a:xfrm>
            <a:off x="108855" y="-52164"/>
            <a:ext cx="7032172" cy="1099457"/>
          </a:xfrm>
        </p:spPr>
        <p:txBody>
          <a:bodyPr>
            <a:normAutofit/>
          </a:bodyPr>
          <a:lstStyle/>
          <a:p>
            <a:r>
              <a:rPr lang="en-US" dirty="0" smtClean="0">
                <a:solidFill>
                  <a:schemeClr val="tx2"/>
                </a:solidFill>
                <a:latin typeface="+mn-lt"/>
              </a:rPr>
              <a:t>Speaking today:</a:t>
            </a:r>
            <a:endParaRPr lang="en-US" dirty="0">
              <a:solidFill>
                <a:schemeClr val="tx2"/>
              </a:solidFill>
              <a:latin typeface="+mn-lt"/>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10323" y="1584551"/>
            <a:ext cx="2404366" cy="3570839"/>
          </a:xfrm>
          <a:ln>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6344" y="715791"/>
            <a:ext cx="2981742" cy="3578091"/>
          </a:xfrm>
          <a:prstGeom prst="rect">
            <a:avLst/>
          </a:prstGeom>
          <a:ln>
            <a:solidFill>
              <a:schemeClr val="tx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299" y="1104729"/>
            <a:ext cx="2662023" cy="3194428"/>
          </a:xfrm>
          <a:prstGeom prst="rect">
            <a:avLst/>
          </a:prstGeom>
          <a:ln>
            <a:solidFill>
              <a:schemeClr val="tx1"/>
            </a:solidFill>
          </a:ln>
        </p:spPr>
      </p:pic>
      <p:sp>
        <p:nvSpPr>
          <p:cNvPr id="8" name="TextBox 7"/>
          <p:cNvSpPr txBox="1"/>
          <p:nvPr/>
        </p:nvSpPr>
        <p:spPr>
          <a:xfrm>
            <a:off x="374206" y="4414029"/>
            <a:ext cx="3450461" cy="1200329"/>
          </a:xfrm>
          <a:prstGeom prst="rect">
            <a:avLst/>
          </a:prstGeom>
          <a:noFill/>
        </p:spPr>
        <p:txBody>
          <a:bodyPr wrap="square" rtlCol="0">
            <a:spAutoFit/>
          </a:bodyPr>
          <a:lstStyle/>
          <a:p>
            <a:pPr algn="ctr"/>
            <a:r>
              <a:rPr lang="en-US" sz="2400" b="1" dirty="0" smtClean="0"/>
              <a:t>Laura Ferrara, MA, CCRP</a:t>
            </a:r>
          </a:p>
          <a:p>
            <a:pPr algn="ctr"/>
            <a:r>
              <a:rPr lang="en-US" sz="1600" dirty="0" smtClean="0"/>
              <a:t>Practice Facilitator</a:t>
            </a:r>
          </a:p>
          <a:p>
            <a:pPr algn="ctr"/>
            <a:r>
              <a:rPr lang="en-US" sz="1600" dirty="0" smtClean="0"/>
              <a:t>Oregon Rural Practice-based Research Network, OHSU</a:t>
            </a:r>
            <a:endParaRPr lang="en-US" sz="1600" dirty="0"/>
          </a:p>
        </p:txBody>
      </p:sp>
      <p:sp>
        <p:nvSpPr>
          <p:cNvPr id="9" name="TextBox 8"/>
          <p:cNvSpPr txBox="1"/>
          <p:nvPr/>
        </p:nvSpPr>
        <p:spPr>
          <a:xfrm>
            <a:off x="4652769" y="5233243"/>
            <a:ext cx="3133709" cy="954107"/>
          </a:xfrm>
          <a:prstGeom prst="rect">
            <a:avLst/>
          </a:prstGeom>
          <a:noFill/>
        </p:spPr>
        <p:txBody>
          <a:bodyPr wrap="square" rtlCol="0">
            <a:spAutoFit/>
          </a:bodyPr>
          <a:lstStyle/>
          <a:p>
            <a:pPr algn="ctr"/>
            <a:r>
              <a:rPr lang="en-US" sz="2400" b="1" dirty="0" smtClean="0"/>
              <a:t>Steele Valenzuela, MS</a:t>
            </a:r>
          </a:p>
          <a:p>
            <a:pPr algn="ctr"/>
            <a:r>
              <a:rPr lang="en-US" sz="1600" dirty="0" smtClean="0"/>
              <a:t>Biostatistician</a:t>
            </a:r>
          </a:p>
          <a:p>
            <a:pPr algn="ctr"/>
            <a:r>
              <a:rPr lang="en-US" sz="1600" dirty="0" smtClean="0"/>
              <a:t>School of Medicine, OHSU</a:t>
            </a:r>
            <a:endParaRPr lang="en-US" sz="1600" dirty="0"/>
          </a:p>
        </p:txBody>
      </p:sp>
      <p:sp>
        <p:nvSpPr>
          <p:cNvPr id="10" name="TextBox 9"/>
          <p:cNvSpPr txBox="1"/>
          <p:nvPr/>
        </p:nvSpPr>
        <p:spPr>
          <a:xfrm>
            <a:off x="8916345" y="4405929"/>
            <a:ext cx="2879322" cy="1200329"/>
          </a:xfrm>
          <a:prstGeom prst="rect">
            <a:avLst/>
          </a:prstGeom>
          <a:noFill/>
        </p:spPr>
        <p:txBody>
          <a:bodyPr wrap="square" rtlCol="0">
            <a:spAutoFit/>
          </a:bodyPr>
          <a:lstStyle/>
          <a:p>
            <a:pPr algn="ctr"/>
            <a:r>
              <a:rPr lang="en-US" sz="2400" b="1" dirty="0" smtClean="0"/>
              <a:t>Isabel Stock, BS</a:t>
            </a:r>
          </a:p>
          <a:p>
            <a:pPr algn="ctr"/>
            <a:r>
              <a:rPr lang="en-US" sz="1600" dirty="0" smtClean="0"/>
              <a:t>Practice Facilitator</a:t>
            </a:r>
          </a:p>
          <a:p>
            <a:pPr algn="ctr"/>
            <a:r>
              <a:rPr lang="en-US" sz="1600" dirty="0" smtClean="0"/>
              <a:t>Oregon Rural Practice-based Research Network, OHSU</a:t>
            </a:r>
            <a:endParaRPr lang="en-US" sz="1600" dirty="0"/>
          </a:p>
        </p:txBody>
      </p:sp>
    </p:spTree>
    <p:extLst>
      <p:ext uri="{BB962C8B-B14F-4D97-AF65-F5344CB8AC3E}">
        <p14:creationId xmlns:p14="http://schemas.microsoft.com/office/powerpoint/2010/main" val="2002572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468683"/>
            <a:ext cx="10515600" cy="1325563"/>
          </a:xfrm>
        </p:spPr>
        <p:txBody>
          <a:bodyPr/>
          <a:lstStyle/>
          <a:p>
            <a:r>
              <a:rPr lang="en-US" dirty="0" smtClean="0">
                <a:solidFill>
                  <a:srgbClr val="002060"/>
                </a:solidFill>
                <a:latin typeface="+mn-lt"/>
              </a:rPr>
              <a:t>Project Partners</a:t>
            </a:r>
            <a:endParaRPr lang="en-US" dirty="0">
              <a:solidFill>
                <a:srgbClr val="002060"/>
              </a:solidFill>
              <a:latin typeface="+mn-lt"/>
            </a:endParaRPr>
          </a:p>
        </p:txBody>
      </p:sp>
      <p:sp>
        <p:nvSpPr>
          <p:cNvPr id="3" name="Content Placeholder 2"/>
          <p:cNvSpPr>
            <a:spLocks noGrp="1"/>
          </p:cNvSpPr>
          <p:nvPr>
            <p:ph idx="1"/>
          </p:nvPr>
        </p:nvSpPr>
        <p:spPr>
          <a:xfrm>
            <a:off x="838200" y="2697539"/>
            <a:ext cx="10515600" cy="4351338"/>
          </a:xfrm>
        </p:spPr>
        <p:txBody>
          <a:bodyPr/>
          <a:lstStyle/>
          <a:p>
            <a:pPr>
              <a:buFont typeface="Wingdings" panose="05000000000000000000" pitchFamily="2" charset="2"/>
              <a:buChar char="Ø"/>
            </a:pPr>
            <a:r>
              <a:rPr lang="en-US" dirty="0" smtClean="0"/>
              <a:t>Oregon </a:t>
            </a:r>
            <a:r>
              <a:rPr lang="en-US" dirty="0"/>
              <a:t>Health &amp; Science University</a:t>
            </a:r>
          </a:p>
          <a:p>
            <a:pPr marL="457200" lvl="1" indent="0">
              <a:buNone/>
            </a:pPr>
            <a:r>
              <a:rPr lang="en-US" sz="2800" dirty="0" smtClean="0"/>
              <a:t>*Oregon </a:t>
            </a:r>
            <a:r>
              <a:rPr lang="en-US" sz="2800" dirty="0"/>
              <a:t>Rural Practice-based Research Network (ORPRN</a:t>
            </a:r>
            <a:r>
              <a:rPr lang="en-US" sz="2800" dirty="0" smtClean="0"/>
              <a:t>)</a:t>
            </a:r>
          </a:p>
          <a:p>
            <a:pPr>
              <a:buFont typeface="Wingdings" panose="05000000000000000000" pitchFamily="2" charset="2"/>
              <a:buChar char="Ø"/>
            </a:pPr>
            <a:r>
              <a:rPr lang="en-US" dirty="0" smtClean="0"/>
              <a:t>Oregon Immunization Program- OHA</a:t>
            </a:r>
          </a:p>
          <a:p>
            <a:pPr>
              <a:buFont typeface="Wingdings" panose="05000000000000000000" pitchFamily="2" charset="2"/>
              <a:buChar char="Ø"/>
            </a:pPr>
            <a:r>
              <a:rPr lang="en-US" dirty="0" smtClean="0"/>
              <a:t>American Cancer Society</a:t>
            </a:r>
          </a:p>
          <a:p>
            <a:pPr>
              <a:buFont typeface="Wingdings" panose="05000000000000000000" pitchFamily="2" charset="2"/>
              <a:buChar char="Ø"/>
            </a:pPr>
            <a:r>
              <a:rPr lang="en-US" dirty="0" smtClean="0"/>
              <a:t>University of Oklahoma Health Sciences Center</a:t>
            </a:r>
          </a:p>
          <a:p>
            <a:endParaRPr lang="en-US" dirty="0" smtClean="0"/>
          </a:p>
          <a:p>
            <a:endParaRPr lang="en-US" dirty="0" smtClean="0"/>
          </a:p>
          <a:p>
            <a:pPr marL="0" indent="0">
              <a:buNone/>
            </a:pPr>
            <a:endParaRPr lang="en-US" dirty="0" smtClean="0"/>
          </a:p>
          <a:p>
            <a:endParaRPr lang="en-US" dirty="0"/>
          </a:p>
        </p:txBody>
      </p:sp>
      <p:pic>
        <p:nvPicPr>
          <p:cNvPr id="4" name="Picture 2" descr="Image result for oregon health author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3973" y="261621"/>
            <a:ext cx="1218929" cy="4568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048726" y="192722"/>
            <a:ext cx="985428" cy="488315"/>
          </a:xfrm>
          <a:prstGeom prst="rect">
            <a:avLst/>
          </a:prstGeom>
        </p:spPr>
      </p:pic>
      <p:pic>
        <p:nvPicPr>
          <p:cNvPr id="6" name="Picture 5"/>
          <p:cNvPicPr>
            <a:picLocks noChangeAspect="1"/>
          </p:cNvPicPr>
          <p:nvPr/>
        </p:nvPicPr>
        <p:blipFill rotWithShape="1">
          <a:blip r:embed="rId4"/>
          <a:srcRect l="18000" t="35263" r="16999" b="35263"/>
          <a:stretch/>
        </p:blipFill>
        <p:spPr>
          <a:xfrm>
            <a:off x="2559245" y="280741"/>
            <a:ext cx="2122714" cy="457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0212" y="58284"/>
            <a:ext cx="538416" cy="922519"/>
          </a:xfrm>
          <a:prstGeom prst="rect">
            <a:avLst/>
          </a:prstGeom>
        </p:spPr>
      </p:pic>
      <p:pic>
        <p:nvPicPr>
          <p:cNvPr id="9" name="Picture 8"/>
          <p:cNvPicPr>
            <a:picLocks noChangeAspect="1"/>
          </p:cNvPicPr>
          <p:nvPr/>
        </p:nvPicPr>
        <p:blipFill rotWithShape="1">
          <a:blip r:embed="rId6"/>
          <a:srcRect r="1379"/>
          <a:stretch/>
        </p:blipFill>
        <p:spPr>
          <a:xfrm>
            <a:off x="9824688" y="145025"/>
            <a:ext cx="2309648" cy="687591"/>
          </a:xfrm>
          <a:prstGeom prst="rect">
            <a:avLst/>
          </a:prstGeom>
        </p:spPr>
      </p:pic>
      <p:pic>
        <p:nvPicPr>
          <p:cNvPr id="10" name="Picture 9"/>
          <p:cNvPicPr>
            <a:picLocks noChangeAspect="1"/>
          </p:cNvPicPr>
          <p:nvPr/>
        </p:nvPicPr>
        <p:blipFill>
          <a:blip r:embed="rId7"/>
          <a:stretch>
            <a:fillRect/>
          </a:stretch>
        </p:blipFill>
        <p:spPr>
          <a:xfrm>
            <a:off x="655320" y="208857"/>
            <a:ext cx="1407742" cy="849643"/>
          </a:xfrm>
          <a:prstGeom prst="rect">
            <a:avLst/>
          </a:prstGeom>
        </p:spPr>
      </p:pic>
      <p:grpSp>
        <p:nvGrpSpPr>
          <p:cNvPr id="11" name="Group 10"/>
          <p:cNvGrpSpPr/>
          <p:nvPr/>
        </p:nvGrpSpPr>
        <p:grpSpPr>
          <a:xfrm>
            <a:off x="10730205" y="5654351"/>
            <a:ext cx="1043530" cy="931151"/>
            <a:chOff x="4477015" y="538561"/>
            <a:chExt cx="2851150" cy="2491977"/>
          </a:xfrm>
        </p:grpSpPr>
        <p:grpSp>
          <p:nvGrpSpPr>
            <p:cNvPr id="12" name="Group 7"/>
            <p:cNvGrpSpPr>
              <a:grpSpLocks/>
            </p:cNvGrpSpPr>
            <p:nvPr/>
          </p:nvGrpSpPr>
          <p:grpSpPr bwMode="auto">
            <a:xfrm>
              <a:off x="5269441" y="538561"/>
              <a:ext cx="1103313" cy="1103313"/>
              <a:chOff x="0" y="0"/>
              <a:chExt cx="1738" cy="1738"/>
            </a:xfrm>
          </p:grpSpPr>
          <p:sp>
            <p:nvSpPr>
              <p:cNvPr id="20"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4477015" y="1855788"/>
              <a:ext cx="2851150" cy="1174750"/>
              <a:chOff x="519113" y="1671638"/>
              <a:chExt cx="2851150" cy="1174750"/>
            </a:xfrm>
          </p:grpSpPr>
          <p:sp>
            <p:nvSpPr>
              <p:cNvPr id="14"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3"/>
              <p:cNvGrpSpPr>
                <a:grpSpLocks/>
              </p:cNvGrpSpPr>
              <p:nvPr/>
            </p:nvGrpSpPr>
            <p:grpSpPr bwMode="auto">
              <a:xfrm>
                <a:off x="1258888" y="1671638"/>
                <a:ext cx="1446212" cy="841375"/>
                <a:chOff x="1983" y="176"/>
                <a:chExt cx="2277" cy="1324"/>
              </a:xfrm>
            </p:grpSpPr>
            <p:sp>
              <p:nvSpPr>
                <p:cNvPr id="18"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7" name="imag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486360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rgbClr val="002060"/>
                </a:solidFill>
                <a:latin typeface="+mn-lt"/>
              </a:rPr>
              <a:t>Study</a:t>
            </a:r>
            <a:r>
              <a:rPr lang="en-US" dirty="0" smtClean="0">
                <a:solidFill>
                  <a:srgbClr val="002060"/>
                </a:solidFill>
                <a:effectLst>
                  <a:outerShdw blurRad="38100" dist="38100" dir="2700000" algn="tl">
                    <a:srgbClr val="000000">
                      <a:alpha val="43137"/>
                    </a:srgbClr>
                  </a:outerShdw>
                </a:effectLst>
                <a:latin typeface="+mn-lt"/>
              </a:rPr>
              <a:t> </a:t>
            </a:r>
            <a:r>
              <a:rPr lang="en-US" dirty="0" smtClean="0">
                <a:solidFill>
                  <a:srgbClr val="002060"/>
                </a:solidFill>
                <a:latin typeface="+mn-lt"/>
              </a:rPr>
              <a:t>Design</a:t>
            </a:r>
            <a:endParaRPr lang="en-US" dirty="0">
              <a:solidFill>
                <a:srgbClr val="002060"/>
              </a:solidFill>
              <a:latin typeface="+mn-lt"/>
            </a:endParaRPr>
          </a:p>
        </p:txBody>
      </p:sp>
      <p:sp>
        <p:nvSpPr>
          <p:cNvPr id="2" name="Content Placeholder 1"/>
          <p:cNvSpPr>
            <a:spLocks noGrp="1"/>
          </p:cNvSpPr>
          <p:nvPr>
            <p:ph idx="1"/>
          </p:nvPr>
        </p:nvSpPr>
        <p:spPr/>
        <p:txBody>
          <a:bodyPr>
            <a:normAutofit/>
          </a:bodyPr>
          <a:lstStyle/>
          <a:p>
            <a:pPr marL="0" indent="0" algn="ctr">
              <a:buNone/>
            </a:pPr>
            <a:endParaRPr lang="en-US" dirty="0" smtClean="0"/>
          </a:p>
          <a:p>
            <a:pPr marL="0" indent="0" algn="ctr">
              <a:buNone/>
            </a:pPr>
            <a:endParaRPr lang="en-US" dirty="0"/>
          </a:p>
          <a:p>
            <a:endParaRPr lang="en-US" dirty="0"/>
          </a:p>
        </p:txBody>
      </p:sp>
      <p:sp>
        <p:nvSpPr>
          <p:cNvPr id="10" name="Content Placeholder 9"/>
          <p:cNvSpPr>
            <a:spLocks noGrp="1"/>
          </p:cNvSpPr>
          <p:nvPr>
            <p:ph sz="half" idx="4294967295"/>
          </p:nvPr>
        </p:nvSpPr>
        <p:spPr>
          <a:xfrm>
            <a:off x="2081213" y="1295400"/>
            <a:ext cx="8029575" cy="5029200"/>
          </a:xfrm>
        </p:spPr>
        <p:txBody>
          <a:bodyPr>
            <a:normAutofit/>
          </a:bodyPr>
          <a:lstStyle/>
          <a:p>
            <a:pPr marL="0" indent="0" algn="ctr">
              <a:buNone/>
            </a:pPr>
            <a:r>
              <a:rPr lang="en-US" dirty="0"/>
              <a:t>A rigorous study design to test </a:t>
            </a:r>
            <a:r>
              <a:rPr lang="en-US" dirty="0">
                <a:solidFill>
                  <a:schemeClr val="accent6"/>
                </a:solidFill>
              </a:rPr>
              <a:t>novel interventions </a:t>
            </a:r>
            <a:r>
              <a:rPr lang="en-US" dirty="0" smtClean="0"/>
              <a:t>for </a:t>
            </a:r>
            <a:r>
              <a:rPr lang="en-US" b="1" dirty="0" smtClean="0"/>
              <a:t>increasing</a:t>
            </a:r>
            <a:r>
              <a:rPr lang="en-US" dirty="0" smtClean="0"/>
              <a:t> </a:t>
            </a:r>
            <a:r>
              <a:rPr lang="en-US" b="1" dirty="0" smtClean="0"/>
              <a:t>HPV </a:t>
            </a:r>
            <a:r>
              <a:rPr lang="en-US" b="1" dirty="0"/>
              <a:t>vaccination completion in both males and females aged 11-17 years</a:t>
            </a:r>
            <a:r>
              <a:rPr lang="en-US" dirty="0" smtClean="0"/>
              <a:t>.</a:t>
            </a:r>
            <a:endParaRPr lang="en-US" sz="2000" dirty="0"/>
          </a:p>
        </p:txBody>
      </p:sp>
      <p:graphicFrame>
        <p:nvGraphicFramePr>
          <p:cNvPr id="7" name="Content Placeholder 3"/>
          <p:cNvGraphicFramePr>
            <a:graphicFrameLocks/>
          </p:cNvGraphicFramePr>
          <p:nvPr>
            <p:extLst>
              <p:ext uri="{D42A27DB-BD31-4B8C-83A1-F6EECF244321}">
                <p14:modId xmlns:p14="http://schemas.microsoft.com/office/powerpoint/2010/main" val="1067140411"/>
              </p:ext>
            </p:extLst>
          </p:nvPr>
        </p:nvGraphicFramePr>
        <p:xfrm>
          <a:off x="2052736" y="2654619"/>
          <a:ext cx="8677469" cy="2282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081213" y="5496948"/>
            <a:ext cx="7900715" cy="830997"/>
          </a:xfrm>
          <a:prstGeom prst="rect">
            <a:avLst/>
          </a:prstGeom>
        </p:spPr>
        <p:txBody>
          <a:bodyPr wrap="square">
            <a:spAutoFit/>
          </a:bodyPr>
          <a:lstStyle/>
          <a:p>
            <a:r>
              <a:rPr lang="en-US" sz="1200" dirty="0"/>
              <a:t>Carney PA, Hatch B, Stock I, Dickinson C, Davis M, Marino M, Darden PM, Gunn R, Larsen R, Valenzuela S, Ferrara L, Fagnan LJ. Study Protocol for the “Rural Adolescent Vaccine Enterprise” (RAVE) Study: A Stepped-wedge Cluster Randomized Trial Designed to Improve Completion of HPV Vaccine Series and Reduce Missed Opportunities to Vaccinate in Rural Primary Care Practices. Implementation Science. 2019;14:30. https://doi.org/10.1186/s13012-019-0871-9</a:t>
            </a:r>
          </a:p>
        </p:txBody>
      </p:sp>
      <p:sp>
        <p:nvSpPr>
          <p:cNvPr id="9" name="TextBox 8"/>
          <p:cNvSpPr txBox="1"/>
          <p:nvPr/>
        </p:nvSpPr>
        <p:spPr>
          <a:xfrm>
            <a:off x="2081213" y="5127616"/>
            <a:ext cx="28956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Published Protocol Paper</a:t>
            </a:r>
          </a:p>
        </p:txBody>
      </p:sp>
      <p:grpSp>
        <p:nvGrpSpPr>
          <p:cNvPr id="11" name="Group 10"/>
          <p:cNvGrpSpPr/>
          <p:nvPr/>
        </p:nvGrpSpPr>
        <p:grpSpPr>
          <a:xfrm>
            <a:off x="10730205" y="5654351"/>
            <a:ext cx="1043530" cy="931151"/>
            <a:chOff x="4477015" y="538561"/>
            <a:chExt cx="2851150" cy="2491977"/>
          </a:xfrm>
        </p:grpSpPr>
        <p:grpSp>
          <p:nvGrpSpPr>
            <p:cNvPr id="12" name="Group 7"/>
            <p:cNvGrpSpPr>
              <a:grpSpLocks/>
            </p:cNvGrpSpPr>
            <p:nvPr/>
          </p:nvGrpSpPr>
          <p:grpSpPr bwMode="auto">
            <a:xfrm>
              <a:off x="5269441" y="538561"/>
              <a:ext cx="1103313" cy="1103313"/>
              <a:chOff x="0" y="0"/>
              <a:chExt cx="1738" cy="1738"/>
            </a:xfrm>
          </p:grpSpPr>
          <p:sp>
            <p:nvSpPr>
              <p:cNvPr id="20"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4477015" y="1855788"/>
              <a:ext cx="2851150" cy="1174750"/>
              <a:chOff x="519113" y="1671638"/>
              <a:chExt cx="2851150" cy="1174750"/>
            </a:xfrm>
          </p:grpSpPr>
          <p:sp>
            <p:nvSpPr>
              <p:cNvPr id="14"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3"/>
              <p:cNvGrpSpPr>
                <a:grpSpLocks/>
              </p:cNvGrpSpPr>
              <p:nvPr/>
            </p:nvGrpSpPr>
            <p:grpSpPr bwMode="auto">
              <a:xfrm>
                <a:off x="1258888" y="1671638"/>
                <a:ext cx="1446212" cy="841375"/>
                <a:chOff x="1983" y="176"/>
                <a:chExt cx="2277" cy="1324"/>
              </a:xfrm>
            </p:grpSpPr>
            <p:sp>
              <p:nvSpPr>
                <p:cNvPr id="18"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7" name="imag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Oval 3"/>
          <p:cNvSpPr/>
          <p:nvPr/>
        </p:nvSpPr>
        <p:spPr>
          <a:xfrm>
            <a:off x="2168143" y="3064163"/>
            <a:ext cx="2071397" cy="1343609"/>
          </a:xfrm>
          <a:prstGeom prst="ellipse">
            <a:avLst/>
          </a:prstGeom>
          <a:noFill/>
          <a:ln>
            <a:solidFill>
              <a:srgbClr val="C0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418" b="534"/>
          <a:stretch/>
        </p:blipFill>
        <p:spPr>
          <a:xfrm>
            <a:off x="691387" y="2082977"/>
            <a:ext cx="10726616" cy="3276403"/>
          </a:xfrm>
          <a:prstGeom prst="rect">
            <a:avLst/>
          </a:prstGeom>
        </p:spPr>
      </p:pic>
      <p:sp>
        <p:nvSpPr>
          <p:cNvPr id="2" name="Title 1"/>
          <p:cNvSpPr>
            <a:spLocks noGrp="1"/>
          </p:cNvSpPr>
          <p:nvPr>
            <p:ph type="title"/>
          </p:nvPr>
        </p:nvSpPr>
        <p:spPr/>
        <p:txBody>
          <a:bodyPr>
            <a:normAutofit fontScale="90000"/>
          </a:bodyPr>
          <a:lstStyle/>
          <a:p>
            <a:r>
              <a:rPr lang="en-US" dirty="0" smtClean="0">
                <a:solidFill>
                  <a:srgbClr val="002060"/>
                </a:solidFill>
                <a:latin typeface="+mn-lt"/>
                <a:cs typeface="Times New Roman" panose="02020603050405020304" pitchFamily="18" charset="0"/>
              </a:rPr>
              <a:t/>
            </a:r>
            <a:br>
              <a:rPr lang="en-US" dirty="0" smtClean="0">
                <a:solidFill>
                  <a:srgbClr val="002060"/>
                </a:solidFill>
                <a:latin typeface="+mn-lt"/>
                <a:cs typeface="Times New Roman" panose="02020603050405020304" pitchFamily="18" charset="0"/>
              </a:rPr>
            </a:br>
            <a:r>
              <a:rPr lang="en-US" sz="4900" dirty="0" smtClean="0">
                <a:solidFill>
                  <a:srgbClr val="002060"/>
                </a:solidFill>
                <a:latin typeface="+mn-lt"/>
                <a:cs typeface="Times New Roman" panose="02020603050405020304" pitchFamily="18" charset="0"/>
              </a:rPr>
              <a:t>Stepped-Wedge </a:t>
            </a:r>
            <a:r>
              <a:rPr lang="en-US" sz="4900" dirty="0">
                <a:solidFill>
                  <a:srgbClr val="002060"/>
                </a:solidFill>
                <a:latin typeface="+mn-lt"/>
                <a:cs typeface="Times New Roman" panose="02020603050405020304" pitchFamily="18" charset="0"/>
              </a:rPr>
              <a:t>Intervention Design</a:t>
            </a:r>
            <a:r>
              <a:rPr lang="en-US" dirty="0">
                <a:cs typeface="Times New Roman" panose="02020603050405020304" pitchFamily="18" charset="0"/>
              </a:rPr>
              <a:t/>
            </a:r>
            <a:br>
              <a:rPr lang="en-US" dirty="0">
                <a:cs typeface="Times New Roman" panose="02020603050405020304" pitchFamily="18" charset="0"/>
              </a:rPr>
            </a:br>
            <a:endParaRPr lang="en-US" dirty="0"/>
          </a:p>
        </p:txBody>
      </p:sp>
      <p:grpSp>
        <p:nvGrpSpPr>
          <p:cNvPr id="4" name="Group 3"/>
          <p:cNvGrpSpPr/>
          <p:nvPr/>
        </p:nvGrpSpPr>
        <p:grpSpPr>
          <a:xfrm>
            <a:off x="10832035" y="5751669"/>
            <a:ext cx="1043530" cy="931151"/>
            <a:chOff x="4477015" y="538561"/>
            <a:chExt cx="2851150" cy="2491977"/>
          </a:xfrm>
        </p:grpSpPr>
        <p:grpSp>
          <p:nvGrpSpPr>
            <p:cNvPr id="6" name="Group 7"/>
            <p:cNvGrpSpPr>
              <a:grpSpLocks/>
            </p:cNvGrpSpPr>
            <p:nvPr/>
          </p:nvGrpSpPr>
          <p:grpSpPr bwMode="auto">
            <a:xfrm>
              <a:off x="5269441" y="538561"/>
              <a:ext cx="1103313" cy="1103313"/>
              <a:chOff x="0" y="0"/>
              <a:chExt cx="1738" cy="1738"/>
            </a:xfrm>
          </p:grpSpPr>
          <p:sp>
            <p:nvSpPr>
              <p:cNvPr id="14"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477015" y="1855788"/>
              <a:ext cx="2851150" cy="1174750"/>
              <a:chOff x="519113" y="1671638"/>
              <a:chExt cx="2851150" cy="1174750"/>
            </a:xfrm>
          </p:grpSpPr>
          <p:sp>
            <p:nvSpPr>
              <p:cNvPr id="8"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 name="Group 3"/>
              <p:cNvGrpSpPr>
                <a:grpSpLocks/>
              </p:cNvGrpSpPr>
              <p:nvPr/>
            </p:nvGrpSpPr>
            <p:grpSpPr bwMode="auto">
              <a:xfrm>
                <a:off x="1258888" y="1671638"/>
                <a:ext cx="1446212" cy="841375"/>
                <a:chOff x="1983" y="176"/>
                <a:chExt cx="2277" cy="1324"/>
              </a:xfrm>
            </p:grpSpPr>
            <p:sp>
              <p:nvSpPr>
                <p:cNvPr id="12"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 name="ima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152318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dirty="0"/>
          </a:p>
          <a:p>
            <a:endParaRPr lang="en-US" dirty="0"/>
          </a:p>
        </p:txBody>
      </p:sp>
      <p:pic>
        <p:nvPicPr>
          <p:cNvPr id="5" name="Picture 4"/>
          <p:cNvPicPr>
            <a:picLocks noChangeAspect="1"/>
          </p:cNvPicPr>
          <p:nvPr/>
        </p:nvPicPr>
        <p:blipFill rotWithShape="1">
          <a:blip r:embed="rId3"/>
          <a:srcRect l="21578" t="30369" r="20352" b="21456"/>
          <a:stretch/>
        </p:blipFill>
        <p:spPr>
          <a:xfrm>
            <a:off x="2180616" y="1825625"/>
            <a:ext cx="8048481" cy="3755755"/>
          </a:xfrm>
          <a:prstGeom prst="rect">
            <a:avLst/>
          </a:prstGeom>
        </p:spPr>
      </p:pic>
      <p:pic>
        <p:nvPicPr>
          <p:cNvPr id="7" name="Picture 6"/>
          <p:cNvPicPr>
            <a:picLocks noChangeAspect="1"/>
          </p:cNvPicPr>
          <p:nvPr/>
        </p:nvPicPr>
        <p:blipFill rotWithShape="1">
          <a:blip r:embed="rId3"/>
          <a:srcRect l="21578" t="77528" r="28851" b="10974"/>
          <a:stretch/>
        </p:blipFill>
        <p:spPr>
          <a:xfrm>
            <a:off x="2076113" y="5758934"/>
            <a:ext cx="5732132" cy="747913"/>
          </a:xfrm>
          <a:prstGeom prst="rect">
            <a:avLst/>
          </a:prstGeom>
        </p:spPr>
      </p:pic>
      <p:sp>
        <p:nvSpPr>
          <p:cNvPr id="3" name="Title 2"/>
          <p:cNvSpPr>
            <a:spLocks noGrp="1"/>
          </p:cNvSpPr>
          <p:nvPr>
            <p:ph type="title"/>
          </p:nvPr>
        </p:nvSpPr>
        <p:spPr/>
        <p:txBody>
          <a:bodyPr>
            <a:normAutofit fontScale="90000"/>
          </a:bodyPr>
          <a:lstStyle/>
          <a:p>
            <a:r>
              <a:rPr lang="en-US" dirty="0" smtClean="0">
                <a:solidFill>
                  <a:srgbClr val="002060"/>
                </a:solidFill>
              </a:rPr>
              <a:t/>
            </a:r>
            <a:br>
              <a:rPr lang="en-US" dirty="0" smtClean="0">
                <a:solidFill>
                  <a:srgbClr val="002060"/>
                </a:solidFill>
              </a:rPr>
            </a:br>
            <a:r>
              <a:rPr lang="en-US" sz="4900" dirty="0" smtClean="0">
                <a:solidFill>
                  <a:srgbClr val="002060"/>
                </a:solidFill>
                <a:latin typeface="+mn-lt"/>
              </a:rPr>
              <a:t>Improving Health Outcomes for </a:t>
            </a:r>
            <a:r>
              <a:rPr lang="en-US" sz="4900" dirty="0">
                <a:solidFill>
                  <a:srgbClr val="002060"/>
                </a:solidFill>
                <a:latin typeface="+mn-lt"/>
              </a:rPr>
              <a:t>Oregonians</a:t>
            </a:r>
            <a:r>
              <a:rPr lang="en-US" dirty="0">
                <a:solidFill>
                  <a:srgbClr val="002060"/>
                </a:solidFill>
              </a:rPr>
              <a:t/>
            </a:r>
            <a:br>
              <a:rPr lang="en-US" dirty="0">
                <a:solidFill>
                  <a:srgbClr val="002060"/>
                </a:solidFill>
              </a:rPr>
            </a:br>
            <a:endParaRPr lang="en-US" dirty="0"/>
          </a:p>
        </p:txBody>
      </p:sp>
      <p:grpSp>
        <p:nvGrpSpPr>
          <p:cNvPr id="6" name="Group 5"/>
          <p:cNvGrpSpPr/>
          <p:nvPr/>
        </p:nvGrpSpPr>
        <p:grpSpPr>
          <a:xfrm>
            <a:off x="10730205" y="5654351"/>
            <a:ext cx="1043530" cy="931151"/>
            <a:chOff x="4477015" y="538561"/>
            <a:chExt cx="2851150" cy="2491977"/>
          </a:xfrm>
        </p:grpSpPr>
        <p:grpSp>
          <p:nvGrpSpPr>
            <p:cNvPr id="8" name="Group 7"/>
            <p:cNvGrpSpPr>
              <a:grpSpLocks/>
            </p:cNvGrpSpPr>
            <p:nvPr/>
          </p:nvGrpSpPr>
          <p:grpSpPr bwMode="auto">
            <a:xfrm>
              <a:off x="5269441" y="538561"/>
              <a:ext cx="1103313" cy="1103313"/>
              <a:chOff x="0" y="0"/>
              <a:chExt cx="1738" cy="1738"/>
            </a:xfrm>
          </p:grpSpPr>
          <p:sp>
            <p:nvSpPr>
              <p:cNvPr id="16"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4477015" y="1855788"/>
              <a:ext cx="2851150" cy="1174750"/>
              <a:chOff x="519113" y="1671638"/>
              <a:chExt cx="2851150" cy="1174750"/>
            </a:xfrm>
          </p:grpSpPr>
          <p:sp>
            <p:nvSpPr>
              <p:cNvPr id="10"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3"/>
              <p:cNvGrpSpPr>
                <a:grpSpLocks/>
              </p:cNvGrpSpPr>
              <p:nvPr/>
            </p:nvGrpSpPr>
            <p:grpSpPr bwMode="auto">
              <a:xfrm>
                <a:off x="1258888" y="1671638"/>
                <a:ext cx="1446212" cy="841375"/>
                <a:chOff x="1983" y="176"/>
                <a:chExt cx="2277" cy="1324"/>
              </a:xfrm>
            </p:grpSpPr>
            <p:sp>
              <p:nvSpPr>
                <p:cNvPr id="14"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 name="ima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407716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Grp="1" noChangeAspect="1"/>
          </p:cNvPicPr>
          <p:nvPr>
            <p:ph idx="1"/>
          </p:nvPr>
        </p:nvPicPr>
        <p:blipFill>
          <a:blip r:embed="rId3"/>
          <a:stretch>
            <a:fillRect/>
          </a:stretch>
        </p:blipFill>
        <p:spPr>
          <a:xfrm>
            <a:off x="5332554" y="1299156"/>
            <a:ext cx="6021246" cy="4989725"/>
          </a:xfrm>
          <a:prstGeom prst="rect">
            <a:avLst/>
          </a:prstGeom>
        </p:spPr>
      </p:pic>
      <p:sp>
        <p:nvSpPr>
          <p:cNvPr id="2" name="Title 1"/>
          <p:cNvSpPr>
            <a:spLocks noGrp="1"/>
          </p:cNvSpPr>
          <p:nvPr>
            <p:ph type="title"/>
          </p:nvPr>
        </p:nvSpPr>
        <p:spPr/>
        <p:txBody>
          <a:bodyPr>
            <a:normAutofit/>
          </a:bodyPr>
          <a:lstStyle/>
          <a:p>
            <a:r>
              <a:rPr lang="en-US" dirty="0" smtClean="0">
                <a:solidFill>
                  <a:srgbClr val="002060"/>
                </a:solidFill>
                <a:latin typeface="+mn-lt"/>
                <a:cs typeface="Times New Roman" panose="02020603050405020304" pitchFamily="18" charset="0"/>
              </a:rPr>
              <a:t>Making the Case </a:t>
            </a:r>
            <a:r>
              <a:rPr lang="en-US" dirty="0">
                <a:solidFill>
                  <a:srgbClr val="002060"/>
                </a:solidFill>
                <a:latin typeface="+mn-lt"/>
                <a:cs typeface="Times New Roman" panose="02020603050405020304" pitchFamily="18" charset="0"/>
              </a:rPr>
              <a:t>for </a:t>
            </a:r>
            <a:r>
              <a:rPr lang="en-US" dirty="0" smtClean="0">
                <a:solidFill>
                  <a:srgbClr val="002060"/>
                </a:solidFill>
                <a:latin typeface="+mn-lt"/>
                <a:cs typeface="Times New Roman" panose="02020603050405020304" pitchFamily="18" charset="0"/>
              </a:rPr>
              <a:t>RAVE</a:t>
            </a:r>
            <a:endParaRPr lang="en-US" dirty="0">
              <a:solidFill>
                <a:srgbClr val="002060"/>
              </a:solidFill>
              <a:latin typeface="+mn-lt"/>
              <a:cs typeface="Times New Roman" panose="02020603050405020304" pitchFamily="18" charset="0"/>
            </a:endParaRPr>
          </a:p>
        </p:txBody>
      </p:sp>
      <p:sp>
        <p:nvSpPr>
          <p:cNvPr id="6" name="Content Placeholder 5"/>
          <p:cNvSpPr txBox="1">
            <a:spLocks noGrp="1"/>
          </p:cNvSpPr>
          <p:nvPr>
            <p:ph sz="half" idx="1"/>
          </p:nvPr>
        </p:nvSpPr>
        <p:spPr>
          <a:xfrm>
            <a:off x="838200" y="1572354"/>
            <a:ext cx="4980790" cy="5490734"/>
          </a:xfrm>
          <a:prstGeom prst="rect">
            <a:avLst/>
          </a:prstGeom>
          <a:noFill/>
        </p:spPr>
        <p:txBody>
          <a:bodyPr wrap="square" rtlCol="0">
            <a:spAutoFit/>
          </a:bodyPr>
          <a:lstStyle/>
          <a:p>
            <a:pPr marL="0" indent="0">
              <a:spcBef>
                <a:spcPts val="0"/>
              </a:spcBef>
              <a:buNone/>
            </a:pPr>
            <a:r>
              <a:rPr lang="en-US" dirty="0">
                <a:cs typeface="Times New Roman" panose="02020603050405020304" pitchFamily="18" charset="0"/>
              </a:rPr>
              <a:t>In rural Oregon, </a:t>
            </a:r>
            <a:r>
              <a:rPr lang="en-US" dirty="0" smtClean="0">
                <a:cs typeface="Times New Roman" panose="02020603050405020304" pitchFamily="18" charset="0"/>
              </a:rPr>
              <a:t>county-level </a:t>
            </a:r>
            <a:r>
              <a:rPr lang="en-US" dirty="0">
                <a:cs typeface="Times New Roman" panose="02020603050405020304" pitchFamily="18" charset="0"/>
              </a:rPr>
              <a:t>completion of the HPV vaccine </a:t>
            </a:r>
          </a:p>
          <a:p>
            <a:pPr marL="0" indent="0">
              <a:spcBef>
                <a:spcPts val="0"/>
              </a:spcBef>
              <a:buNone/>
            </a:pPr>
            <a:r>
              <a:rPr lang="en-US" dirty="0">
                <a:cs typeface="Times New Roman" panose="02020603050405020304" pitchFamily="18" charset="0"/>
              </a:rPr>
              <a:t>series is </a:t>
            </a:r>
            <a:r>
              <a:rPr lang="en-US" b="1" dirty="0">
                <a:effectLst>
                  <a:outerShdw blurRad="38100" dist="38100" dir="2700000" algn="tl">
                    <a:srgbClr val="000000">
                      <a:alpha val="43137"/>
                    </a:srgbClr>
                  </a:outerShdw>
                </a:effectLst>
                <a:cs typeface="Times New Roman" panose="02020603050405020304" pitchFamily="18" charset="0"/>
              </a:rPr>
              <a:t>only 27.8%</a:t>
            </a:r>
            <a:r>
              <a:rPr lang="en-US" dirty="0">
                <a:effectLst>
                  <a:outerShdw blurRad="38100" dist="38100" dir="2700000" algn="tl">
                    <a:srgbClr val="000000">
                      <a:alpha val="43137"/>
                    </a:srgbClr>
                  </a:outerShdw>
                </a:effectLst>
                <a:cs typeface="Times New Roman" panose="02020603050405020304" pitchFamily="18" charset="0"/>
              </a:rPr>
              <a:t>.</a:t>
            </a:r>
          </a:p>
          <a:p>
            <a:pPr marL="0" indent="0">
              <a:spcBef>
                <a:spcPts val="0"/>
              </a:spcBef>
              <a:buNone/>
            </a:pPr>
            <a:endParaRPr lang="en-US" i="1" dirty="0">
              <a:effectLst>
                <a:outerShdw blurRad="38100" dist="38100" dir="2700000" algn="tl">
                  <a:srgbClr val="000000">
                    <a:alpha val="43137"/>
                  </a:srgbClr>
                </a:outerShdw>
              </a:effectLst>
              <a:cs typeface="Times New Roman" panose="02020603050405020304" pitchFamily="18" charset="0"/>
            </a:endParaRPr>
          </a:p>
          <a:p>
            <a:pPr marL="0" indent="0">
              <a:spcBef>
                <a:spcPts val="0"/>
              </a:spcBef>
              <a:buNone/>
            </a:pPr>
            <a:r>
              <a:rPr lang="en-US" dirty="0">
                <a:cs typeface="Times New Roman" panose="02020603050405020304" pitchFamily="18" charset="0"/>
              </a:rPr>
              <a:t>Rural areas have unique challenges </a:t>
            </a:r>
            <a:r>
              <a:rPr lang="en-US" dirty="0" smtClean="0">
                <a:cs typeface="Times New Roman" panose="02020603050405020304" pitchFamily="18" charset="0"/>
              </a:rPr>
              <a:t>regarding </a:t>
            </a:r>
            <a:r>
              <a:rPr lang="en-US" dirty="0">
                <a:cs typeface="Times New Roman" panose="02020603050405020304" pitchFamily="18" charset="0"/>
              </a:rPr>
              <a:t>HPV and are understudied</a:t>
            </a:r>
          </a:p>
          <a:p>
            <a:pPr>
              <a:spcBef>
                <a:spcPts val="0"/>
              </a:spcBef>
              <a:buFont typeface="Wingdings" panose="05000000000000000000" pitchFamily="2" charset="2"/>
              <a:buChar char="Ø"/>
            </a:pPr>
            <a:r>
              <a:rPr lang="en-US" sz="2400" dirty="0">
                <a:cs typeface="Times New Roman" panose="02020603050405020304" pitchFamily="18" charset="0"/>
              </a:rPr>
              <a:t>Less access to pediatricians</a:t>
            </a:r>
          </a:p>
          <a:p>
            <a:pPr>
              <a:spcBef>
                <a:spcPts val="0"/>
              </a:spcBef>
              <a:buFont typeface="Wingdings" panose="05000000000000000000" pitchFamily="2" charset="2"/>
              <a:buChar char="Ø"/>
            </a:pPr>
            <a:r>
              <a:rPr lang="en-US" sz="2400" dirty="0">
                <a:cs typeface="Times New Roman" panose="02020603050405020304" pitchFamily="18" charset="0"/>
              </a:rPr>
              <a:t>Lower health literacy</a:t>
            </a:r>
          </a:p>
          <a:p>
            <a:pPr>
              <a:spcBef>
                <a:spcPts val="0"/>
              </a:spcBef>
              <a:buFont typeface="Wingdings" panose="05000000000000000000" pitchFamily="2" charset="2"/>
              <a:buChar char="Ø"/>
            </a:pPr>
            <a:r>
              <a:rPr lang="en-US" sz="2400" dirty="0">
                <a:cs typeface="Times New Roman" panose="02020603050405020304" pitchFamily="18" charset="0"/>
              </a:rPr>
              <a:t>Belief systems</a:t>
            </a:r>
          </a:p>
          <a:p>
            <a:pPr marL="0" indent="0">
              <a:spcBef>
                <a:spcPts val="0"/>
              </a:spcBef>
              <a:buNone/>
            </a:pPr>
            <a:endParaRPr lang="en-US" i="1" dirty="0" smtClean="0">
              <a:effectLst>
                <a:outerShdw blurRad="38100" dist="38100" dir="2700000" algn="tl">
                  <a:srgbClr val="000000">
                    <a:alpha val="43137"/>
                  </a:srgbClr>
                </a:outerShdw>
              </a:effectLst>
            </a:endParaRPr>
          </a:p>
          <a:p>
            <a:pPr marL="0" indent="0">
              <a:buNone/>
            </a:pPr>
            <a:endParaRPr lang="en-US" sz="1800" i="1" dirty="0"/>
          </a:p>
          <a:p>
            <a:pPr marL="0" indent="0">
              <a:buNone/>
            </a:pPr>
            <a:endParaRPr lang="en-US" sz="1800" i="1" dirty="0"/>
          </a:p>
          <a:p>
            <a:pPr marL="0" indent="0">
              <a:buNone/>
            </a:pPr>
            <a:endParaRPr lang="en-US" sz="1800" i="1" dirty="0"/>
          </a:p>
        </p:txBody>
      </p:sp>
      <p:grpSp>
        <p:nvGrpSpPr>
          <p:cNvPr id="5" name="Group 4"/>
          <p:cNvGrpSpPr/>
          <p:nvPr/>
        </p:nvGrpSpPr>
        <p:grpSpPr>
          <a:xfrm>
            <a:off x="10832035" y="5610808"/>
            <a:ext cx="1043530" cy="931151"/>
            <a:chOff x="4477015" y="538561"/>
            <a:chExt cx="2851150" cy="2491977"/>
          </a:xfrm>
        </p:grpSpPr>
        <p:grpSp>
          <p:nvGrpSpPr>
            <p:cNvPr id="8" name="Group 7"/>
            <p:cNvGrpSpPr>
              <a:grpSpLocks/>
            </p:cNvGrpSpPr>
            <p:nvPr/>
          </p:nvGrpSpPr>
          <p:grpSpPr bwMode="auto">
            <a:xfrm>
              <a:off x="5269441" y="538561"/>
              <a:ext cx="1103313" cy="1103313"/>
              <a:chOff x="0" y="0"/>
              <a:chExt cx="1738" cy="1738"/>
            </a:xfrm>
          </p:grpSpPr>
          <p:sp>
            <p:nvSpPr>
              <p:cNvPr id="16"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4477015" y="1855788"/>
              <a:ext cx="2851150" cy="1174750"/>
              <a:chOff x="519113" y="1671638"/>
              <a:chExt cx="2851150" cy="1174750"/>
            </a:xfrm>
          </p:grpSpPr>
          <p:sp>
            <p:nvSpPr>
              <p:cNvPr id="10"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3"/>
              <p:cNvGrpSpPr>
                <a:grpSpLocks/>
              </p:cNvGrpSpPr>
              <p:nvPr/>
            </p:nvGrpSpPr>
            <p:grpSpPr bwMode="auto">
              <a:xfrm>
                <a:off x="1258888" y="1671638"/>
                <a:ext cx="1446212" cy="841375"/>
                <a:chOff x="1983" y="176"/>
                <a:chExt cx="2277" cy="1324"/>
              </a:xfrm>
            </p:grpSpPr>
            <p:sp>
              <p:nvSpPr>
                <p:cNvPr id="14"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 name="ima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7" name="Oval 16"/>
          <p:cNvSpPr/>
          <p:nvPr/>
        </p:nvSpPr>
        <p:spPr>
          <a:xfrm>
            <a:off x="6760028" y="2852057"/>
            <a:ext cx="642257" cy="354132"/>
          </a:xfrm>
          <a:prstGeom prst="ellipse">
            <a:avLst/>
          </a:prstGeom>
          <a:noFill/>
          <a:ln>
            <a:solidFill>
              <a:srgbClr val="C0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4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5543" y="789668"/>
            <a:ext cx="10515600" cy="7669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2060"/>
                </a:solidFill>
                <a:latin typeface="+mn-lt"/>
              </a:rPr>
              <a:t>Urban Rural Definitions</a:t>
            </a:r>
            <a:endParaRPr lang="en-US" dirty="0">
              <a:solidFill>
                <a:srgbClr val="002060"/>
              </a:solidFill>
              <a:latin typeface="+mn-lt"/>
            </a:endParaRPr>
          </a:p>
        </p:txBody>
      </p:sp>
      <p:sp>
        <p:nvSpPr>
          <p:cNvPr id="4"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Ø"/>
            </a:pPr>
            <a:r>
              <a:rPr lang="en-US" dirty="0" smtClean="0"/>
              <a:t> Rural Urban Commuting Area (RUCA) Codes</a:t>
            </a:r>
          </a:p>
          <a:p>
            <a:pPr lvl="1">
              <a:spcBef>
                <a:spcPts val="0"/>
              </a:spcBef>
            </a:pPr>
            <a:r>
              <a:rPr lang="en-US" dirty="0" smtClean="0"/>
              <a:t>Ranges from 1 – 10 </a:t>
            </a:r>
          </a:p>
          <a:p>
            <a:pPr lvl="2">
              <a:spcBef>
                <a:spcPts val="0"/>
              </a:spcBef>
            </a:pPr>
            <a:r>
              <a:rPr lang="en-US" dirty="0" smtClean="0"/>
              <a:t>Metropolitan Area Core to Rural Areas</a:t>
            </a:r>
          </a:p>
          <a:p>
            <a:pPr marL="914400" lvl="2" indent="0">
              <a:spcBef>
                <a:spcPts val="0"/>
              </a:spcBef>
              <a:buNone/>
            </a:pPr>
            <a:endParaRPr lang="en-US" dirty="0" smtClean="0"/>
          </a:p>
          <a:p>
            <a:pPr>
              <a:spcBef>
                <a:spcPts val="0"/>
              </a:spcBef>
              <a:buFont typeface="Wingdings" panose="05000000000000000000" pitchFamily="2" charset="2"/>
              <a:buChar char="Ø"/>
            </a:pPr>
            <a:r>
              <a:rPr lang="en-US" dirty="0" smtClean="0"/>
              <a:t>Oregon Office of Rural Health (ORH)</a:t>
            </a:r>
          </a:p>
          <a:p>
            <a:pPr lvl="1">
              <a:spcBef>
                <a:spcPts val="0"/>
              </a:spcBef>
            </a:pPr>
            <a:r>
              <a:rPr lang="en-US" dirty="0" smtClean="0"/>
              <a:t>Designate zip codes as Urban/Rural/Frontier</a:t>
            </a:r>
          </a:p>
          <a:p>
            <a:pPr lvl="1">
              <a:spcBef>
                <a:spcPts val="0"/>
              </a:spcBef>
              <a:buFont typeface="Wingdings" panose="05000000000000000000" pitchFamily="2" charset="2"/>
              <a:buChar char="Ø"/>
            </a:pPr>
            <a:endParaRPr lang="en-US" dirty="0"/>
          </a:p>
          <a:p>
            <a:pPr>
              <a:spcBef>
                <a:spcPts val="0"/>
              </a:spcBef>
              <a:buFont typeface="Wingdings" panose="05000000000000000000" pitchFamily="2" charset="2"/>
              <a:buChar char="Ø"/>
            </a:pPr>
            <a:r>
              <a:rPr lang="en-US" dirty="0" smtClean="0"/>
              <a:t>We honed in on RUCA Code of &gt;=4 OR Rural/Frontier</a:t>
            </a:r>
          </a:p>
          <a:p>
            <a:pPr lvl="1">
              <a:spcBef>
                <a:spcPts val="0"/>
              </a:spcBef>
            </a:pPr>
            <a:r>
              <a:rPr lang="en-US" dirty="0" smtClean="0"/>
              <a:t>&gt;= 4 is defined as a </a:t>
            </a:r>
            <a:r>
              <a:rPr lang="en-US" dirty="0" err="1" smtClean="0"/>
              <a:t>Micropolitan</a:t>
            </a:r>
            <a:r>
              <a:rPr lang="en-US" dirty="0" smtClean="0"/>
              <a:t> Area Core (10,000 to 49,999)</a:t>
            </a:r>
          </a:p>
          <a:p>
            <a:pPr lvl="1">
              <a:spcBef>
                <a:spcPts val="0"/>
              </a:spcBef>
              <a:buFont typeface="Wingdings" panose="05000000000000000000" pitchFamily="2" charset="2"/>
              <a:buChar char="Ø"/>
            </a:pPr>
            <a:endParaRPr lang="en-US" dirty="0"/>
          </a:p>
          <a:p>
            <a:pPr>
              <a:spcBef>
                <a:spcPts val="0"/>
              </a:spcBef>
              <a:buFont typeface="Wingdings" panose="05000000000000000000" pitchFamily="2" charset="2"/>
              <a:buChar char="Ø"/>
            </a:pPr>
            <a:r>
              <a:rPr lang="en-US" dirty="0" smtClean="0"/>
              <a:t>Possible exclusion of 43 eligible clinics if strictly using RUCA codes</a:t>
            </a:r>
          </a:p>
          <a:p>
            <a:pPr lvl="2">
              <a:spcBef>
                <a:spcPts val="0"/>
              </a:spcBef>
              <a:buFont typeface="Wingdings" panose="05000000000000000000" pitchFamily="2" charset="2"/>
              <a:buChar char="Ø"/>
            </a:pPr>
            <a:endParaRPr lang="en-US" dirty="0" smtClean="0"/>
          </a:p>
        </p:txBody>
      </p:sp>
      <p:grpSp>
        <p:nvGrpSpPr>
          <p:cNvPr id="5" name="Group 4"/>
          <p:cNvGrpSpPr/>
          <p:nvPr/>
        </p:nvGrpSpPr>
        <p:grpSpPr>
          <a:xfrm>
            <a:off x="10730205" y="5654351"/>
            <a:ext cx="1043530" cy="931151"/>
            <a:chOff x="4477015" y="538561"/>
            <a:chExt cx="2851150" cy="2491977"/>
          </a:xfrm>
        </p:grpSpPr>
        <p:grpSp>
          <p:nvGrpSpPr>
            <p:cNvPr id="6" name="Group 7"/>
            <p:cNvGrpSpPr>
              <a:grpSpLocks/>
            </p:cNvGrpSpPr>
            <p:nvPr/>
          </p:nvGrpSpPr>
          <p:grpSpPr bwMode="auto">
            <a:xfrm>
              <a:off x="5269441" y="538561"/>
              <a:ext cx="1103313" cy="1103313"/>
              <a:chOff x="0" y="0"/>
              <a:chExt cx="1738" cy="1738"/>
            </a:xfrm>
          </p:grpSpPr>
          <p:sp>
            <p:nvSpPr>
              <p:cNvPr id="14"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477015" y="1855788"/>
              <a:ext cx="2851150" cy="1174750"/>
              <a:chOff x="519113" y="1671638"/>
              <a:chExt cx="2851150" cy="1174750"/>
            </a:xfrm>
          </p:grpSpPr>
          <p:sp>
            <p:nvSpPr>
              <p:cNvPr id="8"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 name="Group 3"/>
              <p:cNvGrpSpPr>
                <a:grpSpLocks/>
              </p:cNvGrpSpPr>
              <p:nvPr/>
            </p:nvGrpSpPr>
            <p:grpSpPr bwMode="auto">
              <a:xfrm>
                <a:off x="1258888" y="1671638"/>
                <a:ext cx="1446212" cy="841375"/>
                <a:chOff x="1983" y="176"/>
                <a:chExt cx="2277" cy="1324"/>
              </a:xfrm>
            </p:grpSpPr>
            <p:sp>
              <p:nvSpPr>
                <p:cNvPr id="12"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 name="ima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63467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5543" y="789668"/>
            <a:ext cx="10515600" cy="7669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2060"/>
                </a:solidFill>
                <a:latin typeface="+mn-lt"/>
              </a:rPr>
              <a:t>Distributions of </a:t>
            </a:r>
            <a:r>
              <a:rPr lang="en-US" dirty="0" err="1" smtClean="0">
                <a:solidFill>
                  <a:srgbClr val="002060"/>
                </a:solidFill>
                <a:latin typeface="+mn-lt"/>
              </a:rPr>
              <a:t>Tdap</a:t>
            </a:r>
            <a:r>
              <a:rPr lang="en-US" dirty="0" smtClean="0">
                <a:solidFill>
                  <a:srgbClr val="002060"/>
                </a:solidFill>
                <a:latin typeface="+mn-lt"/>
              </a:rPr>
              <a:t> Rates</a:t>
            </a:r>
            <a:endParaRPr lang="en-US" dirty="0">
              <a:solidFill>
                <a:srgbClr val="002060"/>
              </a:solidFill>
              <a:latin typeface="+mn-lt"/>
            </a:endParaRPr>
          </a:p>
        </p:txBody>
      </p:sp>
      <p:pic>
        <p:nvPicPr>
          <p:cNvPr id="6" name="Picture 5"/>
          <p:cNvPicPr>
            <a:picLocks noChangeAspect="1"/>
          </p:cNvPicPr>
          <p:nvPr/>
        </p:nvPicPr>
        <p:blipFill>
          <a:blip r:embed="rId3"/>
          <a:stretch>
            <a:fillRect/>
          </a:stretch>
        </p:blipFill>
        <p:spPr>
          <a:xfrm>
            <a:off x="-1" y="2262837"/>
            <a:ext cx="6208297" cy="2457110"/>
          </a:xfrm>
          <a:prstGeom prst="rect">
            <a:avLst/>
          </a:prstGeom>
        </p:spPr>
      </p:pic>
      <p:pic>
        <p:nvPicPr>
          <p:cNvPr id="7" name="Picture 6"/>
          <p:cNvPicPr>
            <a:picLocks noChangeAspect="1"/>
          </p:cNvPicPr>
          <p:nvPr/>
        </p:nvPicPr>
        <p:blipFill>
          <a:blip r:embed="rId4"/>
          <a:stretch>
            <a:fillRect/>
          </a:stretch>
        </p:blipFill>
        <p:spPr>
          <a:xfrm>
            <a:off x="6208296" y="2307281"/>
            <a:ext cx="5983704" cy="2368221"/>
          </a:xfrm>
          <a:prstGeom prst="rect">
            <a:avLst/>
          </a:prstGeom>
        </p:spPr>
      </p:pic>
      <p:grpSp>
        <p:nvGrpSpPr>
          <p:cNvPr id="8" name="Group 7"/>
          <p:cNvGrpSpPr/>
          <p:nvPr/>
        </p:nvGrpSpPr>
        <p:grpSpPr>
          <a:xfrm>
            <a:off x="10730205" y="5654351"/>
            <a:ext cx="1043530" cy="931151"/>
            <a:chOff x="4477015" y="538561"/>
            <a:chExt cx="2851150" cy="2491977"/>
          </a:xfrm>
        </p:grpSpPr>
        <p:grpSp>
          <p:nvGrpSpPr>
            <p:cNvPr id="9" name="Group 7"/>
            <p:cNvGrpSpPr>
              <a:grpSpLocks/>
            </p:cNvGrpSpPr>
            <p:nvPr/>
          </p:nvGrpSpPr>
          <p:grpSpPr bwMode="auto">
            <a:xfrm>
              <a:off x="5269441" y="538561"/>
              <a:ext cx="1103313" cy="1103313"/>
              <a:chOff x="0" y="0"/>
              <a:chExt cx="1738" cy="1738"/>
            </a:xfrm>
          </p:grpSpPr>
          <p:sp>
            <p:nvSpPr>
              <p:cNvPr id="17" name="AutoShape 8"/>
              <p:cNvSpPr>
                <a:spLocks/>
              </p:cNvSpPr>
              <p:nvPr/>
            </p:nvSpPr>
            <p:spPr bwMode="auto">
              <a:xfrm>
                <a:off x="0" y="0"/>
                <a:ext cx="1738" cy="1738"/>
              </a:xfrm>
              <a:custGeom>
                <a:avLst/>
                <a:gdLst>
                  <a:gd name="T0" fmla="*/ 721 w 1738"/>
                  <a:gd name="T1" fmla="*/ 13 h 1738"/>
                  <a:gd name="T2" fmla="*/ 515 w 1738"/>
                  <a:gd name="T3" fmla="*/ 76 h 1738"/>
                  <a:gd name="T4" fmla="*/ 334 w 1738"/>
                  <a:gd name="T5" fmla="*/ 185 h 1738"/>
                  <a:gd name="T6" fmla="*/ 185 w 1738"/>
                  <a:gd name="T7" fmla="*/ 334 h 1738"/>
                  <a:gd name="T8" fmla="*/ 76 w 1738"/>
                  <a:gd name="T9" fmla="*/ 515 h 1738"/>
                  <a:gd name="T10" fmla="*/ 13 w 1738"/>
                  <a:gd name="T11" fmla="*/ 721 h 1738"/>
                  <a:gd name="T12" fmla="*/ 3 w 1738"/>
                  <a:gd name="T13" fmla="*/ 944 h 1738"/>
                  <a:gd name="T14" fmla="*/ 49 w 1738"/>
                  <a:gd name="T15" fmla="*/ 1157 h 1738"/>
                  <a:gd name="T16" fmla="*/ 144 w 1738"/>
                  <a:gd name="T17" fmla="*/ 1347 h 1738"/>
                  <a:gd name="T18" fmla="*/ 280 w 1738"/>
                  <a:gd name="T19" fmla="*/ 1508 h 1738"/>
                  <a:gd name="T20" fmla="*/ 451 w 1738"/>
                  <a:gd name="T21" fmla="*/ 1631 h 1738"/>
                  <a:gd name="T22" fmla="*/ 650 w 1738"/>
                  <a:gd name="T23" fmla="*/ 1710 h 1738"/>
                  <a:gd name="T24" fmla="*/ 869 w 1738"/>
                  <a:gd name="T25" fmla="*/ 1738 h 1738"/>
                  <a:gd name="T26" fmla="*/ 1088 w 1738"/>
                  <a:gd name="T27" fmla="*/ 1710 h 1738"/>
                  <a:gd name="T28" fmla="*/ 1287 w 1738"/>
                  <a:gd name="T29" fmla="*/ 1631 h 1738"/>
                  <a:gd name="T30" fmla="*/ 1458 w 1738"/>
                  <a:gd name="T31" fmla="*/ 1508 h 1738"/>
                  <a:gd name="T32" fmla="*/ 1571 w 1738"/>
                  <a:gd name="T33" fmla="*/ 1379 h 1738"/>
                  <a:gd name="T34" fmla="*/ 500 w 1738"/>
                  <a:gd name="T35" fmla="*/ 1373 h 1738"/>
                  <a:gd name="T36" fmla="*/ 399 w 1738"/>
                  <a:gd name="T37" fmla="*/ 1348 h 1738"/>
                  <a:gd name="T38" fmla="*/ 211 w 1738"/>
                  <a:gd name="T39" fmla="*/ 1230 h 1738"/>
                  <a:gd name="T40" fmla="*/ 101 w 1738"/>
                  <a:gd name="T41" fmla="*/ 1022 h 1738"/>
                  <a:gd name="T42" fmla="*/ 87 w 1738"/>
                  <a:gd name="T43" fmla="*/ 908 h 1738"/>
                  <a:gd name="T44" fmla="*/ 90 w 1738"/>
                  <a:gd name="T45" fmla="*/ 786 h 1738"/>
                  <a:gd name="T46" fmla="*/ 363 w 1738"/>
                  <a:gd name="T47" fmla="*/ 502 h 1738"/>
                  <a:gd name="T48" fmla="*/ 1627 w 1738"/>
                  <a:gd name="T49" fmla="*/ 445 h 1738"/>
                  <a:gd name="T50" fmla="*/ 1508 w 1738"/>
                  <a:gd name="T51" fmla="*/ 280 h 1738"/>
                  <a:gd name="T52" fmla="*/ 1347 w 1738"/>
                  <a:gd name="T53" fmla="*/ 144 h 1738"/>
                  <a:gd name="T54" fmla="*/ 1157 w 1738"/>
                  <a:gd name="T55" fmla="*/ 49 h 1738"/>
                  <a:gd name="T56" fmla="*/ 944 w 1738"/>
                  <a:gd name="T57" fmla="*/ 3 h 1738"/>
                  <a:gd name="T58" fmla="*/ 363 w 1738"/>
                  <a:gd name="T59" fmla="*/ 502 h 1738"/>
                  <a:gd name="T60" fmla="*/ 1120 w 1738"/>
                  <a:gd name="T61" fmla="*/ 1183 h 1738"/>
                  <a:gd name="T62" fmla="*/ 1038 w 1738"/>
                  <a:gd name="T63" fmla="*/ 1224 h 1738"/>
                  <a:gd name="T64" fmla="*/ 848 w 1738"/>
                  <a:gd name="T65" fmla="*/ 1325 h 1738"/>
                  <a:gd name="T66" fmla="*/ 589 w 1738"/>
                  <a:gd name="T67" fmla="*/ 1379 h 1738"/>
                  <a:gd name="T68" fmla="*/ 1631 w 1738"/>
                  <a:gd name="T69" fmla="*/ 1287 h 1738"/>
                  <a:gd name="T70" fmla="*/ 1690 w 1738"/>
                  <a:gd name="T71" fmla="*/ 1155 h 1738"/>
                  <a:gd name="T72" fmla="*/ 707 w 1738"/>
                  <a:gd name="T73" fmla="*/ 502 h 1738"/>
                  <a:gd name="T74" fmla="*/ 587 w 1738"/>
                  <a:gd name="T75" fmla="*/ 1373 h 1738"/>
                  <a:gd name="T76" fmla="*/ 399 w 1738"/>
                  <a:gd name="T77" fmla="*/ 1348 h 1738"/>
                  <a:gd name="T78" fmla="*/ 337 w 1738"/>
                  <a:gd name="T79" fmla="*/ 1115 h 1738"/>
                  <a:gd name="T80" fmla="*/ 337 w 1738"/>
                  <a:gd name="T81" fmla="*/ 1115 h 1738"/>
                  <a:gd name="T82" fmla="*/ 1215 w 1738"/>
                  <a:gd name="T83" fmla="*/ 1151 h 1738"/>
                  <a:gd name="T84" fmla="*/ 1690 w 1738"/>
                  <a:gd name="T85" fmla="*/ 1155 h 1738"/>
                  <a:gd name="T86" fmla="*/ 1561 w 1738"/>
                  <a:gd name="T87" fmla="*/ 1140 h 1738"/>
                  <a:gd name="T88" fmla="*/ 1272 w 1738"/>
                  <a:gd name="T89" fmla="*/ 962 h 1738"/>
                  <a:gd name="T90" fmla="*/ 1599 w 1738"/>
                  <a:gd name="T91" fmla="*/ 1152 h 1738"/>
                  <a:gd name="T92" fmla="*/ 1704 w 1738"/>
                  <a:gd name="T93" fmla="*/ 1107 h 1738"/>
                  <a:gd name="T94" fmla="*/ 1268 w 1738"/>
                  <a:gd name="T95" fmla="*/ 494 h 1738"/>
                  <a:gd name="T96" fmla="*/ 1627 w 1738"/>
                  <a:gd name="T97" fmla="*/ 445 h 1738"/>
                  <a:gd name="T98" fmla="*/ 1514 w 1738"/>
                  <a:gd name="T99" fmla="*/ 1131 h 1738"/>
                  <a:gd name="T100" fmla="*/ 1395 w 1738"/>
                  <a:gd name="T101" fmla="*/ 1125 h 1738"/>
                  <a:gd name="T102" fmla="*/ 1268 w 1738"/>
                  <a:gd name="T103" fmla="*/ 494 h 1738"/>
                  <a:gd name="T104" fmla="*/ 1652 w 1738"/>
                  <a:gd name="T105" fmla="*/ 835 h 1738"/>
                  <a:gd name="T106" fmla="*/ 1650 w 1738"/>
                  <a:gd name="T107" fmla="*/ 931 h 1738"/>
                  <a:gd name="T108" fmla="*/ 1615 w 1738"/>
                  <a:gd name="T109" fmla="*/ 1107 h 1738"/>
                  <a:gd name="T110" fmla="*/ 1725 w 1738"/>
                  <a:gd name="T111" fmla="*/ 1017 h 1738"/>
                  <a:gd name="T112" fmla="*/ 1735 w 1738"/>
                  <a:gd name="T113" fmla="*/ 794 h 1738"/>
                  <a:gd name="T114" fmla="*/ 1689 w 1738"/>
                  <a:gd name="T115" fmla="*/ 581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8" h="1738">
                    <a:moveTo>
                      <a:pt x="869" y="0"/>
                    </a:moveTo>
                    <a:lnTo>
                      <a:pt x="794" y="3"/>
                    </a:lnTo>
                    <a:lnTo>
                      <a:pt x="721" y="13"/>
                    </a:lnTo>
                    <a:lnTo>
                      <a:pt x="650" y="28"/>
                    </a:lnTo>
                    <a:lnTo>
                      <a:pt x="581" y="49"/>
                    </a:lnTo>
                    <a:lnTo>
                      <a:pt x="515" y="76"/>
                    </a:lnTo>
                    <a:lnTo>
                      <a:pt x="451" y="107"/>
                    </a:lnTo>
                    <a:lnTo>
                      <a:pt x="391" y="144"/>
                    </a:lnTo>
                    <a:lnTo>
                      <a:pt x="334" y="185"/>
                    </a:lnTo>
                    <a:lnTo>
                      <a:pt x="280" y="230"/>
                    </a:lnTo>
                    <a:lnTo>
                      <a:pt x="230" y="280"/>
                    </a:lnTo>
                    <a:lnTo>
                      <a:pt x="185" y="334"/>
                    </a:lnTo>
                    <a:lnTo>
                      <a:pt x="144" y="391"/>
                    </a:lnTo>
                    <a:lnTo>
                      <a:pt x="107" y="451"/>
                    </a:lnTo>
                    <a:lnTo>
                      <a:pt x="76" y="515"/>
                    </a:lnTo>
                    <a:lnTo>
                      <a:pt x="49" y="581"/>
                    </a:lnTo>
                    <a:lnTo>
                      <a:pt x="28" y="650"/>
                    </a:lnTo>
                    <a:lnTo>
                      <a:pt x="13" y="721"/>
                    </a:lnTo>
                    <a:lnTo>
                      <a:pt x="3" y="794"/>
                    </a:lnTo>
                    <a:lnTo>
                      <a:pt x="0" y="869"/>
                    </a:lnTo>
                    <a:lnTo>
                      <a:pt x="3" y="944"/>
                    </a:lnTo>
                    <a:lnTo>
                      <a:pt x="13" y="1017"/>
                    </a:lnTo>
                    <a:lnTo>
                      <a:pt x="28" y="1088"/>
                    </a:lnTo>
                    <a:lnTo>
                      <a:pt x="49" y="1157"/>
                    </a:lnTo>
                    <a:lnTo>
                      <a:pt x="76" y="1223"/>
                    </a:lnTo>
                    <a:lnTo>
                      <a:pt x="107" y="1287"/>
                    </a:lnTo>
                    <a:lnTo>
                      <a:pt x="144" y="1347"/>
                    </a:lnTo>
                    <a:lnTo>
                      <a:pt x="185" y="1404"/>
                    </a:lnTo>
                    <a:lnTo>
                      <a:pt x="230" y="1458"/>
                    </a:lnTo>
                    <a:lnTo>
                      <a:pt x="280" y="1508"/>
                    </a:lnTo>
                    <a:lnTo>
                      <a:pt x="334" y="1553"/>
                    </a:lnTo>
                    <a:lnTo>
                      <a:pt x="391" y="1594"/>
                    </a:lnTo>
                    <a:lnTo>
                      <a:pt x="451" y="1631"/>
                    </a:lnTo>
                    <a:lnTo>
                      <a:pt x="515" y="1662"/>
                    </a:lnTo>
                    <a:lnTo>
                      <a:pt x="581" y="1689"/>
                    </a:lnTo>
                    <a:lnTo>
                      <a:pt x="650" y="1710"/>
                    </a:lnTo>
                    <a:lnTo>
                      <a:pt x="721" y="1725"/>
                    </a:lnTo>
                    <a:lnTo>
                      <a:pt x="794" y="1735"/>
                    </a:lnTo>
                    <a:lnTo>
                      <a:pt x="869" y="1738"/>
                    </a:lnTo>
                    <a:lnTo>
                      <a:pt x="944" y="1735"/>
                    </a:lnTo>
                    <a:lnTo>
                      <a:pt x="1017" y="1725"/>
                    </a:lnTo>
                    <a:lnTo>
                      <a:pt x="1088" y="1710"/>
                    </a:lnTo>
                    <a:lnTo>
                      <a:pt x="1157" y="1689"/>
                    </a:lnTo>
                    <a:lnTo>
                      <a:pt x="1223" y="1662"/>
                    </a:lnTo>
                    <a:lnTo>
                      <a:pt x="1287" y="1631"/>
                    </a:lnTo>
                    <a:lnTo>
                      <a:pt x="1347" y="1594"/>
                    </a:lnTo>
                    <a:lnTo>
                      <a:pt x="1404" y="1553"/>
                    </a:lnTo>
                    <a:lnTo>
                      <a:pt x="1458" y="1508"/>
                    </a:lnTo>
                    <a:lnTo>
                      <a:pt x="1508" y="1458"/>
                    </a:lnTo>
                    <a:lnTo>
                      <a:pt x="1553" y="1404"/>
                    </a:lnTo>
                    <a:lnTo>
                      <a:pt x="1571" y="1379"/>
                    </a:lnTo>
                    <a:lnTo>
                      <a:pt x="589" y="1379"/>
                    </a:lnTo>
                    <a:lnTo>
                      <a:pt x="587" y="1373"/>
                    </a:lnTo>
                    <a:lnTo>
                      <a:pt x="500" y="1373"/>
                    </a:lnTo>
                    <a:lnTo>
                      <a:pt x="494" y="1372"/>
                    </a:lnTo>
                    <a:lnTo>
                      <a:pt x="487" y="1348"/>
                    </a:lnTo>
                    <a:lnTo>
                      <a:pt x="399" y="1348"/>
                    </a:lnTo>
                    <a:lnTo>
                      <a:pt x="386" y="1299"/>
                    </a:lnTo>
                    <a:lnTo>
                      <a:pt x="288" y="1299"/>
                    </a:lnTo>
                    <a:lnTo>
                      <a:pt x="211" y="1230"/>
                    </a:lnTo>
                    <a:lnTo>
                      <a:pt x="156" y="1155"/>
                    </a:lnTo>
                    <a:lnTo>
                      <a:pt x="121" y="1081"/>
                    </a:lnTo>
                    <a:lnTo>
                      <a:pt x="101" y="1022"/>
                    </a:lnTo>
                    <a:lnTo>
                      <a:pt x="94" y="984"/>
                    </a:lnTo>
                    <a:lnTo>
                      <a:pt x="89" y="946"/>
                    </a:lnTo>
                    <a:lnTo>
                      <a:pt x="87" y="908"/>
                    </a:lnTo>
                    <a:lnTo>
                      <a:pt x="86" y="869"/>
                    </a:lnTo>
                    <a:lnTo>
                      <a:pt x="87" y="827"/>
                    </a:lnTo>
                    <a:lnTo>
                      <a:pt x="90" y="786"/>
                    </a:lnTo>
                    <a:lnTo>
                      <a:pt x="95" y="745"/>
                    </a:lnTo>
                    <a:lnTo>
                      <a:pt x="103" y="706"/>
                    </a:lnTo>
                    <a:lnTo>
                      <a:pt x="363" y="502"/>
                    </a:lnTo>
                    <a:lnTo>
                      <a:pt x="707" y="502"/>
                    </a:lnTo>
                    <a:lnTo>
                      <a:pt x="781" y="445"/>
                    </a:lnTo>
                    <a:lnTo>
                      <a:pt x="1627" y="445"/>
                    </a:lnTo>
                    <a:lnTo>
                      <a:pt x="1594" y="391"/>
                    </a:lnTo>
                    <a:lnTo>
                      <a:pt x="1553" y="334"/>
                    </a:lnTo>
                    <a:lnTo>
                      <a:pt x="1508" y="280"/>
                    </a:lnTo>
                    <a:lnTo>
                      <a:pt x="1458" y="230"/>
                    </a:lnTo>
                    <a:lnTo>
                      <a:pt x="1404" y="185"/>
                    </a:lnTo>
                    <a:lnTo>
                      <a:pt x="1347" y="144"/>
                    </a:lnTo>
                    <a:lnTo>
                      <a:pt x="1287" y="107"/>
                    </a:lnTo>
                    <a:lnTo>
                      <a:pt x="1223" y="76"/>
                    </a:lnTo>
                    <a:lnTo>
                      <a:pt x="1157" y="49"/>
                    </a:lnTo>
                    <a:lnTo>
                      <a:pt x="1088" y="28"/>
                    </a:lnTo>
                    <a:lnTo>
                      <a:pt x="1017" y="13"/>
                    </a:lnTo>
                    <a:lnTo>
                      <a:pt x="944" y="3"/>
                    </a:lnTo>
                    <a:lnTo>
                      <a:pt x="869" y="0"/>
                    </a:lnTo>
                    <a:close/>
                    <a:moveTo>
                      <a:pt x="707" y="502"/>
                    </a:moveTo>
                    <a:lnTo>
                      <a:pt x="363" y="502"/>
                    </a:lnTo>
                    <a:lnTo>
                      <a:pt x="1149" y="1172"/>
                    </a:lnTo>
                    <a:lnTo>
                      <a:pt x="1134" y="1177"/>
                    </a:lnTo>
                    <a:lnTo>
                      <a:pt x="1120" y="1183"/>
                    </a:lnTo>
                    <a:lnTo>
                      <a:pt x="1105" y="1190"/>
                    </a:lnTo>
                    <a:lnTo>
                      <a:pt x="1090" y="1196"/>
                    </a:lnTo>
                    <a:lnTo>
                      <a:pt x="1038" y="1224"/>
                    </a:lnTo>
                    <a:lnTo>
                      <a:pt x="981" y="1257"/>
                    </a:lnTo>
                    <a:lnTo>
                      <a:pt x="918" y="1292"/>
                    </a:lnTo>
                    <a:lnTo>
                      <a:pt x="848" y="1325"/>
                    </a:lnTo>
                    <a:lnTo>
                      <a:pt x="770" y="1353"/>
                    </a:lnTo>
                    <a:lnTo>
                      <a:pt x="684" y="1372"/>
                    </a:lnTo>
                    <a:lnTo>
                      <a:pt x="589" y="1379"/>
                    </a:lnTo>
                    <a:lnTo>
                      <a:pt x="1571" y="1379"/>
                    </a:lnTo>
                    <a:lnTo>
                      <a:pt x="1594" y="1347"/>
                    </a:lnTo>
                    <a:lnTo>
                      <a:pt x="1631" y="1287"/>
                    </a:lnTo>
                    <a:lnTo>
                      <a:pt x="1662" y="1223"/>
                    </a:lnTo>
                    <a:lnTo>
                      <a:pt x="1689" y="1157"/>
                    </a:lnTo>
                    <a:lnTo>
                      <a:pt x="1690" y="1155"/>
                    </a:lnTo>
                    <a:lnTo>
                      <a:pt x="1201" y="1155"/>
                    </a:lnTo>
                    <a:lnTo>
                      <a:pt x="567" y="611"/>
                    </a:lnTo>
                    <a:lnTo>
                      <a:pt x="707" y="502"/>
                    </a:lnTo>
                    <a:close/>
                    <a:moveTo>
                      <a:pt x="544" y="1210"/>
                    </a:moveTo>
                    <a:lnTo>
                      <a:pt x="500" y="1373"/>
                    </a:lnTo>
                    <a:lnTo>
                      <a:pt x="587" y="1373"/>
                    </a:lnTo>
                    <a:lnTo>
                      <a:pt x="544" y="1210"/>
                    </a:lnTo>
                    <a:close/>
                    <a:moveTo>
                      <a:pt x="443" y="1181"/>
                    </a:moveTo>
                    <a:lnTo>
                      <a:pt x="399" y="1348"/>
                    </a:lnTo>
                    <a:lnTo>
                      <a:pt x="487" y="1348"/>
                    </a:lnTo>
                    <a:lnTo>
                      <a:pt x="443" y="1181"/>
                    </a:lnTo>
                    <a:close/>
                    <a:moveTo>
                      <a:pt x="337" y="1115"/>
                    </a:moveTo>
                    <a:lnTo>
                      <a:pt x="288" y="1299"/>
                    </a:lnTo>
                    <a:lnTo>
                      <a:pt x="386" y="1299"/>
                    </a:lnTo>
                    <a:lnTo>
                      <a:pt x="337" y="1115"/>
                    </a:lnTo>
                    <a:close/>
                    <a:moveTo>
                      <a:pt x="1272" y="962"/>
                    </a:moveTo>
                    <a:lnTo>
                      <a:pt x="1223" y="1149"/>
                    </a:lnTo>
                    <a:lnTo>
                      <a:pt x="1215" y="1151"/>
                    </a:lnTo>
                    <a:lnTo>
                      <a:pt x="1208" y="1153"/>
                    </a:lnTo>
                    <a:lnTo>
                      <a:pt x="1201" y="1155"/>
                    </a:lnTo>
                    <a:lnTo>
                      <a:pt x="1690" y="1155"/>
                    </a:lnTo>
                    <a:lnTo>
                      <a:pt x="1691" y="1152"/>
                    </a:lnTo>
                    <a:lnTo>
                      <a:pt x="1599" y="1152"/>
                    </a:lnTo>
                    <a:lnTo>
                      <a:pt x="1561" y="1140"/>
                    </a:lnTo>
                    <a:lnTo>
                      <a:pt x="1514" y="1131"/>
                    </a:lnTo>
                    <a:lnTo>
                      <a:pt x="1317" y="1131"/>
                    </a:lnTo>
                    <a:lnTo>
                      <a:pt x="1272" y="962"/>
                    </a:lnTo>
                    <a:close/>
                    <a:moveTo>
                      <a:pt x="1627" y="445"/>
                    </a:moveTo>
                    <a:lnTo>
                      <a:pt x="781" y="445"/>
                    </a:lnTo>
                    <a:lnTo>
                      <a:pt x="1599" y="1152"/>
                    </a:lnTo>
                    <a:lnTo>
                      <a:pt x="1691" y="1152"/>
                    </a:lnTo>
                    <a:lnTo>
                      <a:pt x="1704" y="1107"/>
                    </a:lnTo>
                    <a:lnTo>
                      <a:pt x="1615" y="1107"/>
                    </a:lnTo>
                    <a:lnTo>
                      <a:pt x="1067" y="634"/>
                    </a:lnTo>
                    <a:lnTo>
                      <a:pt x="1268" y="494"/>
                    </a:lnTo>
                    <a:lnTo>
                      <a:pt x="1652" y="494"/>
                    </a:lnTo>
                    <a:lnTo>
                      <a:pt x="1631" y="451"/>
                    </a:lnTo>
                    <a:lnTo>
                      <a:pt x="1627" y="445"/>
                    </a:lnTo>
                    <a:close/>
                    <a:moveTo>
                      <a:pt x="1357" y="981"/>
                    </a:moveTo>
                    <a:lnTo>
                      <a:pt x="1317" y="1131"/>
                    </a:lnTo>
                    <a:lnTo>
                      <a:pt x="1514" y="1131"/>
                    </a:lnTo>
                    <a:lnTo>
                      <a:pt x="1513" y="1131"/>
                    </a:lnTo>
                    <a:lnTo>
                      <a:pt x="1457" y="1126"/>
                    </a:lnTo>
                    <a:lnTo>
                      <a:pt x="1395" y="1125"/>
                    </a:lnTo>
                    <a:lnTo>
                      <a:pt x="1357" y="981"/>
                    </a:lnTo>
                    <a:close/>
                    <a:moveTo>
                      <a:pt x="1652" y="494"/>
                    </a:moveTo>
                    <a:lnTo>
                      <a:pt x="1268" y="494"/>
                    </a:lnTo>
                    <a:lnTo>
                      <a:pt x="1649" y="802"/>
                    </a:lnTo>
                    <a:lnTo>
                      <a:pt x="1651" y="819"/>
                    </a:lnTo>
                    <a:lnTo>
                      <a:pt x="1652" y="835"/>
                    </a:lnTo>
                    <a:lnTo>
                      <a:pt x="1652" y="852"/>
                    </a:lnTo>
                    <a:lnTo>
                      <a:pt x="1652" y="869"/>
                    </a:lnTo>
                    <a:lnTo>
                      <a:pt x="1650" y="931"/>
                    </a:lnTo>
                    <a:lnTo>
                      <a:pt x="1643" y="991"/>
                    </a:lnTo>
                    <a:lnTo>
                      <a:pt x="1631" y="1049"/>
                    </a:lnTo>
                    <a:lnTo>
                      <a:pt x="1615" y="1107"/>
                    </a:lnTo>
                    <a:lnTo>
                      <a:pt x="1704" y="1107"/>
                    </a:lnTo>
                    <a:lnTo>
                      <a:pt x="1710" y="1088"/>
                    </a:lnTo>
                    <a:lnTo>
                      <a:pt x="1725" y="1017"/>
                    </a:lnTo>
                    <a:lnTo>
                      <a:pt x="1735" y="944"/>
                    </a:lnTo>
                    <a:lnTo>
                      <a:pt x="1738" y="869"/>
                    </a:lnTo>
                    <a:lnTo>
                      <a:pt x="1735" y="794"/>
                    </a:lnTo>
                    <a:lnTo>
                      <a:pt x="1725" y="721"/>
                    </a:lnTo>
                    <a:lnTo>
                      <a:pt x="1710" y="650"/>
                    </a:lnTo>
                    <a:lnTo>
                      <a:pt x="1689" y="581"/>
                    </a:lnTo>
                    <a:lnTo>
                      <a:pt x="1662" y="515"/>
                    </a:lnTo>
                    <a:lnTo>
                      <a:pt x="1652" y="494"/>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4477015" y="1855788"/>
              <a:ext cx="2851150" cy="1174750"/>
              <a:chOff x="519113" y="1671638"/>
              <a:chExt cx="2851150" cy="1174750"/>
            </a:xfrm>
          </p:grpSpPr>
          <p:sp>
            <p:nvSpPr>
              <p:cNvPr id="11" name="AutoShape 6"/>
              <p:cNvSpPr>
                <a:spLocks/>
              </p:cNvSpPr>
              <p:nvPr/>
            </p:nvSpPr>
            <p:spPr bwMode="auto">
              <a:xfrm>
                <a:off x="519113" y="1671638"/>
                <a:ext cx="685800" cy="847725"/>
              </a:xfrm>
              <a:custGeom>
                <a:avLst/>
                <a:gdLst>
                  <a:gd name="T0" fmla="+- 0 1133 817"/>
                  <a:gd name="T1" fmla="*/ T0 w 1080"/>
                  <a:gd name="T2" fmla="+- 0 998 176"/>
                  <a:gd name="T3" fmla="*/ 998 h 1335"/>
                  <a:gd name="T4" fmla="+- 0 1251 817"/>
                  <a:gd name="T5" fmla="*/ T4 w 1080"/>
                  <a:gd name="T6" fmla="+- 0 1010 176"/>
                  <a:gd name="T7" fmla="*/ 1010 h 1335"/>
                  <a:gd name="T8" fmla="+- 0 1346 817"/>
                  <a:gd name="T9" fmla="*/ T8 w 1080"/>
                  <a:gd name="T10" fmla="+- 0 1117 176"/>
                  <a:gd name="T11" fmla="*/ 1117 h 1335"/>
                  <a:gd name="T12" fmla="+- 0 1468 817"/>
                  <a:gd name="T13" fmla="*/ T12 w 1080"/>
                  <a:gd name="T14" fmla="+- 0 1340 176"/>
                  <a:gd name="T15" fmla="*/ 1340 h 1335"/>
                  <a:gd name="T16" fmla="+- 0 1573 817"/>
                  <a:gd name="T17" fmla="*/ T16 w 1080"/>
                  <a:gd name="T18" fmla="+- 0 1463 176"/>
                  <a:gd name="T19" fmla="*/ 1463 h 1335"/>
                  <a:gd name="T20" fmla="+- 0 1680 817"/>
                  <a:gd name="T21" fmla="*/ T20 w 1080"/>
                  <a:gd name="T22" fmla="+- 0 1507 176"/>
                  <a:gd name="T23" fmla="*/ 1507 h 1335"/>
                  <a:gd name="T24" fmla="+- 0 1773 817"/>
                  <a:gd name="T25" fmla="*/ T24 w 1080"/>
                  <a:gd name="T26" fmla="+- 0 1511 176"/>
                  <a:gd name="T27" fmla="*/ 1511 h 1335"/>
                  <a:gd name="T28" fmla="+- 0 1837 817"/>
                  <a:gd name="T29" fmla="*/ T28 w 1080"/>
                  <a:gd name="T30" fmla="+- 0 1502 176"/>
                  <a:gd name="T31" fmla="*/ 1502 h 1335"/>
                  <a:gd name="T32" fmla="+- 0 1880 817"/>
                  <a:gd name="T33" fmla="*/ T32 w 1080"/>
                  <a:gd name="T34" fmla="+- 0 1484 176"/>
                  <a:gd name="T35" fmla="*/ 1484 h 1335"/>
                  <a:gd name="T36" fmla="+- 0 1896 817"/>
                  <a:gd name="T37" fmla="*/ T36 w 1080"/>
                  <a:gd name="T38" fmla="+- 0 1460 176"/>
                  <a:gd name="T39" fmla="*/ 1460 h 1335"/>
                  <a:gd name="T40" fmla="+- 0 1897 817"/>
                  <a:gd name="T41" fmla="*/ T40 w 1080"/>
                  <a:gd name="T42" fmla="+- 0 1330 176"/>
                  <a:gd name="T43" fmla="*/ 1330 h 1335"/>
                  <a:gd name="T44" fmla="+- 0 1888 817"/>
                  <a:gd name="T45" fmla="*/ T44 w 1080"/>
                  <a:gd name="T46" fmla="+- 0 1299 176"/>
                  <a:gd name="T47" fmla="*/ 1299 h 1335"/>
                  <a:gd name="T48" fmla="+- 0 1781 817"/>
                  <a:gd name="T49" fmla="*/ T48 w 1080"/>
                  <a:gd name="T50" fmla="+- 0 1293 176"/>
                  <a:gd name="T51" fmla="*/ 1293 h 1335"/>
                  <a:gd name="T52" fmla="+- 0 1704 817"/>
                  <a:gd name="T53" fmla="*/ T52 w 1080"/>
                  <a:gd name="T54" fmla="+- 0 1220 176"/>
                  <a:gd name="T55" fmla="*/ 1220 h 1335"/>
                  <a:gd name="T56" fmla="+- 0 1616 817"/>
                  <a:gd name="T57" fmla="*/ T56 w 1080"/>
                  <a:gd name="T58" fmla="+- 0 1066 176"/>
                  <a:gd name="T59" fmla="*/ 1066 h 1335"/>
                  <a:gd name="T60" fmla="+- 0 1569 817"/>
                  <a:gd name="T61" fmla="*/ T60 w 1080"/>
                  <a:gd name="T62" fmla="+- 0 998 176"/>
                  <a:gd name="T63" fmla="*/ 998 h 1335"/>
                  <a:gd name="T64" fmla="+- 0 871 817"/>
                  <a:gd name="T65" fmla="*/ T64 w 1080"/>
                  <a:gd name="T66" fmla="+- 0 176 176"/>
                  <a:gd name="T67" fmla="*/ 176 h 1335"/>
                  <a:gd name="T68" fmla="+- 0 829 817"/>
                  <a:gd name="T69" fmla="*/ T68 w 1080"/>
                  <a:gd name="T70" fmla="+- 0 187 176"/>
                  <a:gd name="T71" fmla="*/ 187 h 1335"/>
                  <a:gd name="T72" fmla="+- 0 817 817"/>
                  <a:gd name="T73" fmla="*/ T72 w 1080"/>
                  <a:gd name="T74" fmla="+- 0 230 176"/>
                  <a:gd name="T75" fmla="*/ 230 h 1335"/>
                  <a:gd name="T76" fmla="+- 0 820 817"/>
                  <a:gd name="T77" fmla="*/ T76 w 1080"/>
                  <a:gd name="T78" fmla="+- 0 1474 176"/>
                  <a:gd name="T79" fmla="*/ 1474 h 1335"/>
                  <a:gd name="T80" fmla="+- 0 845 817"/>
                  <a:gd name="T81" fmla="*/ T80 w 1080"/>
                  <a:gd name="T82" fmla="+- 0 1498 176"/>
                  <a:gd name="T83" fmla="*/ 1498 h 1335"/>
                  <a:gd name="T84" fmla="+- 0 1030 817"/>
                  <a:gd name="T85" fmla="*/ T84 w 1080"/>
                  <a:gd name="T86" fmla="+- 0 1500 176"/>
                  <a:gd name="T87" fmla="*/ 1500 h 1335"/>
                  <a:gd name="T88" fmla="+- 0 1071 817"/>
                  <a:gd name="T89" fmla="*/ T88 w 1080"/>
                  <a:gd name="T90" fmla="+- 0 1490 176"/>
                  <a:gd name="T91" fmla="*/ 1490 h 1335"/>
                  <a:gd name="T92" fmla="+- 0 1082 817"/>
                  <a:gd name="T93" fmla="*/ T92 w 1080"/>
                  <a:gd name="T94" fmla="+- 0 1447 176"/>
                  <a:gd name="T95" fmla="*/ 1447 h 1335"/>
                  <a:gd name="T96" fmla="+- 0 1569 817"/>
                  <a:gd name="T97" fmla="*/ T96 w 1080"/>
                  <a:gd name="T98" fmla="+- 0 998 176"/>
                  <a:gd name="T99" fmla="*/ 998 h 1335"/>
                  <a:gd name="T100" fmla="+- 0 1501 817"/>
                  <a:gd name="T101" fmla="*/ T100 w 1080"/>
                  <a:gd name="T102" fmla="+- 0 937 176"/>
                  <a:gd name="T103" fmla="*/ 937 h 1335"/>
                  <a:gd name="T104" fmla="+- 0 1627 817"/>
                  <a:gd name="T105" fmla="*/ T104 w 1080"/>
                  <a:gd name="T106" fmla="+- 0 880 176"/>
                  <a:gd name="T107" fmla="*/ 880 h 1335"/>
                  <a:gd name="T108" fmla="+- 0 1716 817"/>
                  <a:gd name="T109" fmla="*/ T108 w 1080"/>
                  <a:gd name="T110" fmla="+- 0 786 176"/>
                  <a:gd name="T111" fmla="*/ 786 h 1335"/>
                  <a:gd name="T112" fmla="+- 0 1082 817"/>
                  <a:gd name="T113" fmla="*/ T112 w 1080"/>
                  <a:gd name="T114" fmla="+- 0 771 176"/>
                  <a:gd name="T115" fmla="*/ 771 h 1335"/>
                  <a:gd name="T116" fmla="+- 0 1727 817"/>
                  <a:gd name="T117" fmla="*/ T116 w 1080"/>
                  <a:gd name="T118" fmla="+- 0 382 176"/>
                  <a:gd name="T119" fmla="*/ 382 h 1335"/>
                  <a:gd name="T120" fmla="+- 0 1687 817"/>
                  <a:gd name="T121" fmla="*/ T120 w 1080"/>
                  <a:gd name="T122" fmla="+- 0 321 176"/>
                  <a:gd name="T123" fmla="*/ 321 h 1335"/>
                  <a:gd name="T124" fmla="+- 0 1587 817"/>
                  <a:gd name="T125" fmla="*/ T124 w 1080"/>
                  <a:gd name="T126" fmla="+- 0 246 176"/>
                  <a:gd name="T127" fmla="*/ 246 h 1335"/>
                  <a:gd name="T128" fmla="+- 0 1453 817"/>
                  <a:gd name="T129" fmla="*/ T128 w 1080"/>
                  <a:gd name="T130" fmla="+- 0 200 176"/>
                  <a:gd name="T131" fmla="*/ 200 h 1335"/>
                  <a:gd name="T132" fmla="+- 0 1285 817"/>
                  <a:gd name="T133" fmla="*/ T132 w 1080"/>
                  <a:gd name="T134" fmla="+- 0 179 176"/>
                  <a:gd name="T135" fmla="*/ 179 h 1335"/>
                  <a:gd name="T136" fmla="+- 0 1875 817"/>
                  <a:gd name="T137" fmla="*/ T136 w 1080"/>
                  <a:gd name="T138" fmla="+- 0 1294 176"/>
                  <a:gd name="T139" fmla="*/ 1294 h 1335"/>
                  <a:gd name="T140" fmla="+- 0 1846 817"/>
                  <a:gd name="T141" fmla="*/ T140 w 1080"/>
                  <a:gd name="T142" fmla="+- 0 1296 176"/>
                  <a:gd name="T143" fmla="*/ 1296 h 1335"/>
                  <a:gd name="T144" fmla="+- 0 1825 817"/>
                  <a:gd name="T145" fmla="*/ T144 w 1080"/>
                  <a:gd name="T146" fmla="+- 0 1298 176"/>
                  <a:gd name="T147" fmla="*/ 1298 h 1335"/>
                  <a:gd name="T148" fmla="+- 0 1888 817"/>
                  <a:gd name="T149" fmla="*/ T148 w 1080"/>
                  <a:gd name="T150" fmla="+- 0 1299 176"/>
                  <a:gd name="T151" fmla="*/ 1299 h 1335"/>
                  <a:gd name="T152" fmla="+- 0 1727 817"/>
                  <a:gd name="T153" fmla="*/ T152 w 1080"/>
                  <a:gd name="T154" fmla="+- 0 382 176"/>
                  <a:gd name="T155" fmla="*/ 382 h 1335"/>
                  <a:gd name="T156" fmla="+- 0 1290 817"/>
                  <a:gd name="T157" fmla="*/ T156 w 1080"/>
                  <a:gd name="T158" fmla="+- 0 386 176"/>
                  <a:gd name="T159" fmla="*/ 386 h 1335"/>
                  <a:gd name="T160" fmla="+- 0 1418 817"/>
                  <a:gd name="T161" fmla="*/ T160 w 1080"/>
                  <a:gd name="T162" fmla="+- 0 427 176"/>
                  <a:gd name="T163" fmla="*/ 427 h 1335"/>
                  <a:gd name="T164" fmla="+- 0 1482 817"/>
                  <a:gd name="T165" fmla="*/ T164 w 1080"/>
                  <a:gd name="T166" fmla="+- 0 517 176"/>
                  <a:gd name="T167" fmla="*/ 517 h 1335"/>
                  <a:gd name="T168" fmla="+- 0 1480 817"/>
                  <a:gd name="T169" fmla="*/ T168 w 1080"/>
                  <a:gd name="T170" fmla="+- 0 658 176"/>
                  <a:gd name="T171" fmla="*/ 658 h 1335"/>
                  <a:gd name="T172" fmla="+- 0 1392 817"/>
                  <a:gd name="T173" fmla="*/ T172 w 1080"/>
                  <a:gd name="T174" fmla="+- 0 746 176"/>
                  <a:gd name="T175" fmla="*/ 746 h 1335"/>
                  <a:gd name="T176" fmla="+- 0 1208 817"/>
                  <a:gd name="T177" fmla="*/ T176 w 1080"/>
                  <a:gd name="T178" fmla="+- 0 771 176"/>
                  <a:gd name="T179" fmla="*/ 771 h 1335"/>
                  <a:gd name="T180" fmla="+- 0 1745 817"/>
                  <a:gd name="T181" fmla="*/ T180 w 1080"/>
                  <a:gd name="T182" fmla="+- 0 725 176"/>
                  <a:gd name="T183" fmla="*/ 725 h 1335"/>
                  <a:gd name="T184" fmla="+- 0 1769 817"/>
                  <a:gd name="T185" fmla="*/ T184 w 1080"/>
                  <a:gd name="T186" fmla="+- 0 571 176"/>
                  <a:gd name="T187" fmla="*/ 571 h 1335"/>
                  <a:gd name="T188" fmla="+- 0 1748 817"/>
                  <a:gd name="T189" fmla="*/ T188 w 1080"/>
                  <a:gd name="T190" fmla="+- 0 428 176"/>
                  <a:gd name="T191" fmla="*/ 428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080" h="1335">
                    <a:moveTo>
                      <a:pt x="752" y="822"/>
                    </a:moveTo>
                    <a:lnTo>
                      <a:pt x="316" y="822"/>
                    </a:lnTo>
                    <a:lnTo>
                      <a:pt x="383" y="823"/>
                    </a:lnTo>
                    <a:lnTo>
                      <a:pt x="434" y="834"/>
                    </a:lnTo>
                    <a:lnTo>
                      <a:pt x="479" y="869"/>
                    </a:lnTo>
                    <a:lnTo>
                      <a:pt x="529" y="941"/>
                    </a:lnTo>
                    <a:lnTo>
                      <a:pt x="595" y="1062"/>
                    </a:lnTo>
                    <a:lnTo>
                      <a:pt x="651" y="1164"/>
                    </a:lnTo>
                    <a:lnTo>
                      <a:pt x="705" y="1238"/>
                    </a:lnTo>
                    <a:lnTo>
                      <a:pt x="756" y="1287"/>
                    </a:lnTo>
                    <a:lnTo>
                      <a:pt x="808" y="1317"/>
                    </a:lnTo>
                    <a:lnTo>
                      <a:pt x="863" y="1331"/>
                    </a:lnTo>
                    <a:lnTo>
                      <a:pt x="923" y="1335"/>
                    </a:lnTo>
                    <a:lnTo>
                      <a:pt x="956" y="1335"/>
                    </a:lnTo>
                    <a:lnTo>
                      <a:pt x="989" y="1332"/>
                    </a:lnTo>
                    <a:lnTo>
                      <a:pt x="1020" y="1326"/>
                    </a:lnTo>
                    <a:lnTo>
                      <a:pt x="1046" y="1317"/>
                    </a:lnTo>
                    <a:lnTo>
                      <a:pt x="1063" y="1308"/>
                    </a:lnTo>
                    <a:lnTo>
                      <a:pt x="1073" y="1297"/>
                    </a:lnTo>
                    <a:lnTo>
                      <a:pt x="1079" y="1284"/>
                    </a:lnTo>
                    <a:lnTo>
                      <a:pt x="1080" y="1267"/>
                    </a:lnTo>
                    <a:lnTo>
                      <a:pt x="1080" y="1154"/>
                    </a:lnTo>
                    <a:lnTo>
                      <a:pt x="1078" y="1134"/>
                    </a:lnTo>
                    <a:lnTo>
                      <a:pt x="1071" y="1123"/>
                    </a:lnTo>
                    <a:lnTo>
                      <a:pt x="994" y="1123"/>
                    </a:lnTo>
                    <a:lnTo>
                      <a:pt x="964" y="1117"/>
                    </a:lnTo>
                    <a:lnTo>
                      <a:pt x="929" y="1094"/>
                    </a:lnTo>
                    <a:lnTo>
                      <a:pt x="887" y="1044"/>
                    </a:lnTo>
                    <a:lnTo>
                      <a:pt x="835" y="956"/>
                    </a:lnTo>
                    <a:lnTo>
                      <a:pt x="799" y="890"/>
                    </a:lnTo>
                    <a:lnTo>
                      <a:pt x="765" y="837"/>
                    </a:lnTo>
                    <a:lnTo>
                      <a:pt x="752" y="822"/>
                    </a:lnTo>
                    <a:close/>
                    <a:moveTo>
                      <a:pt x="373" y="0"/>
                    </a:moveTo>
                    <a:lnTo>
                      <a:pt x="54" y="0"/>
                    </a:lnTo>
                    <a:lnTo>
                      <a:pt x="28" y="3"/>
                    </a:lnTo>
                    <a:lnTo>
                      <a:pt x="12" y="11"/>
                    </a:lnTo>
                    <a:lnTo>
                      <a:pt x="3" y="27"/>
                    </a:lnTo>
                    <a:lnTo>
                      <a:pt x="0" y="54"/>
                    </a:lnTo>
                    <a:lnTo>
                      <a:pt x="0" y="1271"/>
                    </a:lnTo>
                    <a:lnTo>
                      <a:pt x="3" y="1298"/>
                    </a:lnTo>
                    <a:lnTo>
                      <a:pt x="12" y="1314"/>
                    </a:lnTo>
                    <a:lnTo>
                      <a:pt x="28" y="1322"/>
                    </a:lnTo>
                    <a:lnTo>
                      <a:pt x="54" y="1324"/>
                    </a:lnTo>
                    <a:lnTo>
                      <a:pt x="213" y="1324"/>
                    </a:lnTo>
                    <a:lnTo>
                      <a:pt x="238" y="1322"/>
                    </a:lnTo>
                    <a:lnTo>
                      <a:pt x="254" y="1314"/>
                    </a:lnTo>
                    <a:lnTo>
                      <a:pt x="262" y="1298"/>
                    </a:lnTo>
                    <a:lnTo>
                      <a:pt x="265" y="1271"/>
                    </a:lnTo>
                    <a:lnTo>
                      <a:pt x="265" y="822"/>
                    </a:lnTo>
                    <a:lnTo>
                      <a:pt x="752" y="822"/>
                    </a:lnTo>
                    <a:lnTo>
                      <a:pt x="729" y="794"/>
                    </a:lnTo>
                    <a:lnTo>
                      <a:pt x="684" y="761"/>
                    </a:lnTo>
                    <a:lnTo>
                      <a:pt x="752" y="737"/>
                    </a:lnTo>
                    <a:lnTo>
                      <a:pt x="810" y="704"/>
                    </a:lnTo>
                    <a:lnTo>
                      <a:pt x="860" y="662"/>
                    </a:lnTo>
                    <a:lnTo>
                      <a:pt x="899" y="610"/>
                    </a:lnTo>
                    <a:lnTo>
                      <a:pt x="907" y="595"/>
                    </a:lnTo>
                    <a:lnTo>
                      <a:pt x="265" y="595"/>
                    </a:lnTo>
                    <a:lnTo>
                      <a:pt x="265" y="206"/>
                    </a:lnTo>
                    <a:lnTo>
                      <a:pt x="910" y="206"/>
                    </a:lnTo>
                    <a:lnTo>
                      <a:pt x="905" y="194"/>
                    </a:lnTo>
                    <a:lnTo>
                      <a:pt x="870" y="145"/>
                    </a:lnTo>
                    <a:lnTo>
                      <a:pt x="825" y="104"/>
                    </a:lnTo>
                    <a:lnTo>
                      <a:pt x="770" y="70"/>
                    </a:lnTo>
                    <a:lnTo>
                      <a:pt x="707" y="44"/>
                    </a:lnTo>
                    <a:lnTo>
                      <a:pt x="636" y="24"/>
                    </a:lnTo>
                    <a:lnTo>
                      <a:pt x="556" y="11"/>
                    </a:lnTo>
                    <a:lnTo>
                      <a:pt x="468" y="3"/>
                    </a:lnTo>
                    <a:lnTo>
                      <a:pt x="373" y="0"/>
                    </a:lnTo>
                    <a:close/>
                    <a:moveTo>
                      <a:pt x="1058" y="1118"/>
                    </a:moveTo>
                    <a:lnTo>
                      <a:pt x="1038" y="1119"/>
                    </a:lnTo>
                    <a:lnTo>
                      <a:pt x="1029" y="1120"/>
                    </a:lnTo>
                    <a:lnTo>
                      <a:pt x="1019" y="1121"/>
                    </a:lnTo>
                    <a:lnTo>
                      <a:pt x="1008" y="1122"/>
                    </a:lnTo>
                    <a:lnTo>
                      <a:pt x="994" y="1123"/>
                    </a:lnTo>
                    <a:lnTo>
                      <a:pt x="1071" y="1123"/>
                    </a:lnTo>
                    <a:lnTo>
                      <a:pt x="1058" y="1118"/>
                    </a:lnTo>
                    <a:close/>
                    <a:moveTo>
                      <a:pt x="910" y="206"/>
                    </a:moveTo>
                    <a:lnTo>
                      <a:pt x="386" y="206"/>
                    </a:lnTo>
                    <a:lnTo>
                      <a:pt x="473" y="210"/>
                    </a:lnTo>
                    <a:lnTo>
                      <a:pt x="545" y="225"/>
                    </a:lnTo>
                    <a:lnTo>
                      <a:pt x="601" y="251"/>
                    </a:lnTo>
                    <a:lnTo>
                      <a:pt x="641" y="289"/>
                    </a:lnTo>
                    <a:lnTo>
                      <a:pt x="665" y="341"/>
                    </a:lnTo>
                    <a:lnTo>
                      <a:pt x="673" y="408"/>
                    </a:lnTo>
                    <a:lnTo>
                      <a:pt x="663" y="482"/>
                    </a:lnTo>
                    <a:lnTo>
                      <a:pt x="631" y="535"/>
                    </a:lnTo>
                    <a:lnTo>
                      <a:pt x="575" y="570"/>
                    </a:lnTo>
                    <a:lnTo>
                      <a:pt x="496" y="589"/>
                    </a:lnTo>
                    <a:lnTo>
                      <a:pt x="391" y="595"/>
                    </a:lnTo>
                    <a:lnTo>
                      <a:pt x="907" y="595"/>
                    </a:lnTo>
                    <a:lnTo>
                      <a:pt x="928" y="549"/>
                    </a:lnTo>
                    <a:lnTo>
                      <a:pt x="946" y="477"/>
                    </a:lnTo>
                    <a:lnTo>
                      <a:pt x="952" y="395"/>
                    </a:lnTo>
                    <a:lnTo>
                      <a:pt x="947" y="319"/>
                    </a:lnTo>
                    <a:lnTo>
                      <a:pt x="931" y="252"/>
                    </a:lnTo>
                    <a:lnTo>
                      <a:pt x="910" y="20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3"/>
              <p:cNvGrpSpPr>
                <a:grpSpLocks/>
              </p:cNvGrpSpPr>
              <p:nvPr/>
            </p:nvGrpSpPr>
            <p:grpSpPr bwMode="auto">
              <a:xfrm>
                <a:off x="1258888" y="1671638"/>
                <a:ext cx="1446212" cy="841375"/>
                <a:chOff x="1983" y="176"/>
                <a:chExt cx="2277" cy="1324"/>
              </a:xfrm>
            </p:grpSpPr>
            <p:sp>
              <p:nvSpPr>
                <p:cNvPr id="15" name="AutoShape 5"/>
                <p:cNvSpPr>
                  <a:spLocks/>
                </p:cNvSpPr>
                <p:nvPr/>
              </p:nvSpPr>
              <p:spPr bwMode="auto">
                <a:xfrm>
                  <a:off x="3190" y="176"/>
                  <a:ext cx="1070" cy="1324"/>
                </a:xfrm>
                <a:custGeom>
                  <a:avLst/>
                  <a:gdLst>
                    <a:gd name="T0" fmla="+- 0 3401 3190"/>
                    <a:gd name="T1" fmla="*/ T0 w 1070"/>
                    <a:gd name="T2" fmla="+- 0 176 176"/>
                    <a:gd name="T3" fmla="*/ 176 h 1324"/>
                    <a:gd name="T4" fmla="+- 0 3223 3190"/>
                    <a:gd name="T5" fmla="*/ T4 w 1070"/>
                    <a:gd name="T6" fmla="+- 0 176 176"/>
                    <a:gd name="T7" fmla="*/ 176 h 1324"/>
                    <a:gd name="T8" fmla="+- 0 3206 3190"/>
                    <a:gd name="T9" fmla="*/ T8 w 1070"/>
                    <a:gd name="T10" fmla="+- 0 179 176"/>
                    <a:gd name="T11" fmla="*/ 179 h 1324"/>
                    <a:gd name="T12" fmla="+- 0 3194 3190"/>
                    <a:gd name="T13" fmla="*/ T12 w 1070"/>
                    <a:gd name="T14" fmla="+- 0 187 176"/>
                    <a:gd name="T15" fmla="*/ 187 h 1324"/>
                    <a:gd name="T16" fmla="+- 0 3190 3190"/>
                    <a:gd name="T17" fmla="*/ T16 w 1070"/>
                    <a:gd name="T18" fmla="+- 0 206 176"/>
                    <a:gd name="T19" fmla="*/ 206 h 1324"/>
                    <a:gd name="T20" fmla="+- 0 3196 3190"/>
                    <a:gd name="T21" fmla="*/ T20 w 1070"/>
                    <a:gd name="T22" fmla="+- 0 237 176"/>
                    <a:gd name="T23" fmla="*/ 237 h 1324"/>
                    <a:gd name="T24" fmla="+- 0 3572 3190"/>
                    <a:gd name="T25" fmla="*/ T24 w 1070"/>
                    <a:gd name="T26" fmla="+- 0 1460 176"/>
                    <a:gd name="T27" fmla="*/ 1460 h 1324"/>
                    <a:gd name="T28" fmla="+- 0 3580 3190"/>
                    <a:gd name="T29" fmla="*/ T28 w 1070"/>
                    <a:gd name="T30" fmla="+- 0 1482 176"/>
                    <a:gd name="T31" fmla="*/ 1482 h 1324"/>
                    <a:gd name="T32" fmla="+- 0 3591 3190"/>
                    <a:gd name="T33" fmla="*/ T32 w 1070"/>
                    <a:gd name="T34" fmla="+- 0 1494 176"/>
                    <a:gd name="T35" fmla="*/ 1494 h 1324"/>
                    <a:gd name="T36" fmla="+- 0 3606 3190"/>
                    <a:gd name="T37" fmla="*/ T36 w 1070"/>
                    <a:gd name="T38" fmla="+- 0 1499 176"/>
                    <a:gd name="T39" fmla="*/ 1499 h 1324"/>
                    <a:gd name="T40" fmla="+- 0 3627 3190"/>
                    <a:gd name="T41" fmla="*/ T40 w 1070"/>
                    <a:gd name="T42" fmla="+- 0 1500 176"/>
                    <a:gd name="T43" fmla="*/ 1500 h 1324"/>
                    <a:gd name="T44" fmla="+- 0 3823 3190"/>
                    <a:gd name="T45" fmla="*/ T44 w 1070"/>
                    <a:gd name="T46" fmla="+- 0 1500 176"/>
                    <a:gd name="T47" fmla="*/ 1500 h 1324"/>
                    <a:gd name="T48" fmla="+- 0 3845 3190"/>
                    <a:gd name="T49" fmla="*/ T48 w 1070"/>
                    <a:gd name="T50" fmla="+- 0 1499 176"/>
                    <a:gd name="T51" fmla="*/ 1499 h 1324"/>
                    <a:gd name="T52" fmla="+- 0 3860 3190"/>
                    <a:gd name="T53" fmla="*/ T52 w 1070"/>
                    <a:gd name="T54" fmla="+- 0 1494 176"/>
                    <a:gd name="T55" fmla="*/ 1494 h 1324"/>
                    <a:gd name="T56" fmla="+- 0 3871 3190"/>
                    <a:gd name="T57" fmla="*/ T56 w 1070"/>
                    <a:gd name="T58" fmla="+- 0 1482 176"/>
                    <a:gd name="T59" fmla="*/ 1482 h 1324"/>
                    <a:gd name="T60" fmla="+- 0 3880 3190"/>
                    <a:gd name="T61" fmla="*/ T60 w 1070"/>
                    <a:gd name="T62" fmla="+- 0 1460 176"/>
                    <a:gd name="T63" fmla="*/ 1460 h 1324"/>
                    <a:gd name="T64" fmla="+- 0 3974 3190"/>
                    <a:gd name="T65" fmla="*/ T64 w 1070"/>
                    <a:gd name="T66" fmla="+- 0 1150 176"/>
                    <a:gd name="T67" fmla="*/ 1150 h 1324"/>
                    <a:gd name="T68" fmla="+- 0 3726 3190"/>
                    <a:gd name="T69" fmla="*/ T68 w 1070"/>
                    <a:gd name="T70" fmla="+- 0 1150 176"/>
                    <a:gd name="T71" fmla="*/ 1150 h 1324"/>
                    <a:gd name="T72" fmla="+- 0 3458 3190"/>
                    <a:gd name="T73" fmla="*/ T72 w 1070"/>
                    <a:gd name="T74" fmla="+- 0 215 176"/>
                    <a:gd name="T75" fmla="*/ 215 h 1324"/>
                    <a:gd name="T76" fmla="+- 0 3449 3190"/>
                    <a:gd name="T77" fmla="*/ T76 w 1070"/>
                    <a:gd name="T78" fmla="+- 0 194 176"/>
                    <a:gd name="T79" fmla="*/ 194 h 1324"/>
                    <a:gd name="T80" fmla="+- 0 3436 3190"/>
                    <a:gd name="T81" fmla="*/ T80 w 1070"/>
                    <a:gd name="T82" fmla="+- 0 183 176"/>
                    <a:gd name="T83" fmla="*/ 183 h 1324"/>
                    <a:gd name="T84" fmla="+- 0 3420 3190"/>
                    <a:gd name="T85" fmla="*/ T84 w 1070"/>
                    <a:gd name="T86" fmla="+- 0 178 176"/>
                    <a:gd name="T87" fmla="*/ 178 h 1324"/>
                    <a:gd name="T88" fmla="+- 0 3401 3190"/>
                    <a:gd name="T89" fmla="*/ T88 w 1070"/>
                    <a:gd name="T90" fmla="+- 0 176 176"/>
                    <a:gd name="T91" fmla="*/ 176 h 1324"/>
                    <a:gd name="T92" fmla="+- 0 4228 3190"/>
                    <a:gd name="T93" fmla="*/ T92 w 1070"/>
                    <a:gd name="T94" fmla="+- 0 176 176"/>
                    <a:gd name="T95" fmla="*/ 176 h 1324"/>
                    <a:gd name="T96" fmla="+- 0 4048 3190"/>
                    <a:gd name="T97" fmla="*/ T96 w 1070"/>
                    <a:gd name="T98" fmla="+- 0 176 176"/>
                    <a:gd name="T99" fmla="*/ 176 h 1324"/>
                    <a:gd name="T100" fmla="+- 0 4030 3190"/>
                    <a:gd name="T101" fmla="*/ T100 w 1070"/>
                    <a:gd name="T102" fmla="+- 0 178 176"/>
                    <a:gd name="T103" fmla="*/ 178 h 1324"/>
                    <a:gd name="T104" fmla="+- 0 4014 3190"/>
                    <a:gd name="T105" fmla="*/ T104 w 1070"/>
                    <a:gd name="T106" fmla="+- 0 183 176"/>
                    <a:gd name="T107" fmla="*/ 183 h 1324"/>
                    <a:gd name="T108" fmla="+- 0 4002 3190"/>
                    <a:gd name="T109" fmla="*/ T108 w 1070"/>
                    <a:gd name="T110" fmla="+- 0 194 176"/>
                    <a:gd name="T111" fmla="*/ 194 h 1324"/>
                    <a:gd name="T112" fmla="+- 0 3991 3190"/>
                    <a:gd name="T113" fmla="*/ T112 w 1070"/>
                    <a:gd name="T114" fmla="+- 0 215 176"/>
                    <a:gd name="T115" fmla="*/ 215 h 1324"/>
                    <a:gd name="T116" fmla="+- 0 3726 3190"/>
                    <a:gd name="T117" fmla="*/ T116 w 1070"/>
                    <a:gd name="T118" fmla="+- 0 1150 176"/>
                    <a:gd name="T119" fmla="*/ 1150 h 1324"/>
                    <a:gd name="T120" fmla="+- 0 3974 3190"/>
                    <a:gd name="T121" fmla="*/ T120 w 1070"/>
                    <a:gd name="T122" fmla="+- 0 1150 176"/>
                    <a:gd name="T123" fmla="*/ 1150 h 1324"/>
                    <a:gd name="T124" fmla="+- 0 4254 3190"/>
                    <a:gd name="T125" fmla="*/ T124 w 1070"/>
                    <a:gd name="T126" fmla="+- 0 237 176"/>
                    <a:gd name="T127" fmla="*/ 237 h 1324"/>
                    <a:gd name="T128" fmla="+- 0 4259 3190"/>
                    <a:gd name="T129" fmla="*/ T128 w 1070"/>
                    <a:gd name="T130" fmla="+- 0 206 176"/>
                    <a:gd name="T131" fmla="*/ 206 h 1324"/>
                    <a:gd name="T132" fmla="+- 0 4256 3190"/>
                    <a:gd name="T133" fmla="*/ T132 w 1070"/>
                    <a:gd name="T134" fmla="+- 0 187 176"/>
                    <a:gd name="T135" fmla="*/ 187 h 1324"/>
                    <a:gd name="T136" fmla="+- 0 4245 3190"/>
                    <a:gd name="T137" fmla="*/ T136 w 1070"/>
                    <a:gd name="T138" fmla="+- 0 179 176"/>
                    <a:gd name="T139" fmla="*/ 179 h 1324"/>
                    <a:gd name="T140" fmla="+- 0 4228 3190"/>
                    <a:gd name="T141" fmla="*/ T140 w 1070"/>
                    <a:gd name="T142" fmla="+- 0 176 176"/>
                    <a:gd name="T143"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70" h="1324">
                      <a:moveTo>
                        <a:pt x="211" y="0"/>
                      </a:moveTo>
                      <a:lnTo>
                        <a:pt x="33" y="0"/>
                      </a:lnTo>
                      <a:lnTo>
                        <a:pt x="16" y="3"/>
                      </a:lnTo>
                      <a:lnTo>
                        <a:pt x="4" y="11"/>
                      </a:lnTo>
                      <a:lnTo>
                        <a:pt x="0" y="30"/>
                      </a:lnTo>
                      <a:lnTo>
                        <a:pt x="6" y="61"/>
                      </a:lnTo>
                      <a:lnTo>
                        <a:pt x="382" y="1284"/>
                      </a:lnTo>
                      <a:lnTo>
                        <a:pt x="390" y="1306"/>
                      </a:lnTo>
                      <a:lnTo>
                        <a:pt x="401" y="1318"/>
                      </a:lnTo>
                      <a:lnTo>
                        <a:pt x="416" y="1323"/>
                      </a:lnTo>
                      <a:lnTo>
                        <a:pt x="437" y="1324"/>
                      </a:lnTo>
                      <a:lnTo>
                        <a:pt x="633" y="1324"/>
                      </a:lnTo>
                      <a:lnTo>
                        <a:pt x="655" y="1323"/>
                      </a:lnTo>
                      <a:lnTo>
                        <a:pt x="670" y="1318"/>
                      </a:lnTo>
                      <a:lnTo>
                        <a:pt x="681" y="1306"/>
                      </a:lnTo>
                      <a:lnTo>
                        <a:pt x="690" y="1284"/>
                      </a:lnTo>
                      <a:lnTo>
                        <a:pt x="784" y="974"/>
                      </a:lnTo>
                      <a:lnTo>
                        <a:pt x="536" y="974"/>
                      </a:lnTo>
                      <a:lnTo>
                        <a:pt x="268" y="39"/>
                      </a:lnTo>
                      <a:lnTo>
                        <a:pt x="259" y="18"/>
                      </a:lnTo>
                      <a:lnTo>
                        <a:pt x="246" y="7"/>
                      </a:lnTo>
                      <a:lnTo>
                        <a:pt x="230" y="2"/>
                      </a:lnTo>
                      <a:lnTo>
                        <a:pt x="211" y="0"/>
                      </a:lnTo>
                      <a:close/>
                      <a:moveTo>
                        <a:pt x="1038" y="0"/>
                      </a:moveTo>
                      <a:lnTo>
                        <a:pt x="858" y="0"/>
                      </a:lnTo>
                      <a:lnTo>
                        <a:pt x="840" y="2"/>
                      </a:lnTo>
                      <a:lnTo>
                        <a:pt x="824" y="7"/>
                      </a:lnTo>
                      <a:lnTo>
                        <a:pt x="812" y="18"/>
                      </a:lnTo>
                      <a:lnTo>
                        <a:pt x="801" y="39"/>
                      </a:lnTo>
                      <a:lnTo>
                        <a:pt x="536" y="974"/>
                      </a:lnTo>
                      <a:lnTo>
                        <a:pt x="784" y="974"/>
                      </a:lnTo>
                      <a:lnTo>
                        <a:pt x="1064" y="61"/>
                      </a:lnTo>
                      <a:lnTo>
                        <a:pt x="1069" y="30"/>
                      </a:lnTo>
                      <a:lnTo>
                        <a:pt x="1066" y="11"/>
                      </a:lnTo>
                      <a:lnTo>
                        <a:pt x="1055" y="3"/>
                      </a:lnTo>
                      <a:lnTo>
                        <a:pt x="1038"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p:cNvSpPr>
                  <a:spLocks/>
                </p:cNvSpPr>
                <p:nvPr/>
              </p:nvSpPr>
              <p:spPr bwMode="auto">
                <a:xfrm>
                  <a:off x="1982" y="176"/>
                  <a:ext cx="1249" cy="1324"/>
                </a:xfrm>
                <a:custGeom>
                  <a:avLst/>
                  <a:gdLst>
                    <a:gd name="T0" fmla="+- 0 2728 1983"/>
                    <a:gd name="T1" fmla="*/ T0 w 1249"/>
                    <a:gd name="T2" fmla="+- 0 176 176"/>
                    <a:gd name="T3" fmla="*/ 176 h 1324"/>
                    <a:gd name="T4" fmla="+- 0 2486 1983"/>
                    <a:gd name="T5" fmla="*/ T4 w 1249"/>
                    <a:gd name="T6" fmla="+- 0 176 176"/>
                    <a:gd name="T7" fmla="*/ 176 h 1324"/>
                    <a:gd name="T8" fmla="+- 0 2465 1983"/>
                    <a:gd name="T9" fmla="*/ T8 w 1249"/>
                    <a:gd name="T10" fmla="+- 0 178 176"/>
                    <a:gd name="T11" fmla="*/ 178 h 1324"/>
                    <a:gd name="T12" fmla="+- 0 2451 1983"/>
                    <a:gd name="T13" fmla="*/ T12 w 1249"/>
                    <a:gd name="T14" fmla="+- 0 184 176"/>
                    <a:gd name="T15" fmla="*/ 184 h 1324"/>
                    <a:gd name="T16" fmla="+- 0 2440 1983"/>
                    <a:gd name="T17" fmla="*/ T16 w 1249"/>
                    <a:gd name="T18" fmla="+- 0 199 176"/>
                    <a:gd name="T19" fmla="*/ 199 h 1324"/>
                    <a:gd name="T20" fmla="+- 0 2429 1983"/>
                    <a:gd name="T21" fmla="*/ T20 w 1249"/>
                    <a:gd name="T22" fmla="+- 0 224 176"/>
                    <a:gd name="T23" fmla="*/ 224 h 1324"/>
                    <a:gd name="T24" fmla="+- 0 1989 1983"/>
                    <a:gd name="T25" fmla="*/ T24 w 1249"/>
                    <a:gd name="T26" fmla="+- 0 1442 176"/>
                    <a:gd name="T27" fmla="*/ 1442 h 1324"/>
                    <a:gd name="T28" fmla="+- 0 1983 1983"/>
                    <a:gd name="T29" fmla="*/ T28 w 1249"/>
                    <a:gd name="T30" fmla="+- 0 1472 176"/>
                    <a:gd name="T31" fmla="*/ 1472 h 1324"/>
                    <a:gd name="T32" fmla="+- 0 1988 1983"/>
                    <a:gd name="T33" fmla="*/ T32 w 1249"/>
                    <a:gd name="T34" fmla="+- 0 1490 176"/>
                    <a:gd name="T35" fmla="*/ 1490 h 1324"/>
                    <a:gd name="T36" fmla="+- 0 2001 1983"/>
                    <a:gd name="T37" fmla="*/ T36 w 1249"/>
                    <a:gd name="T38" fmla="+- 0 1498 176"/>
                    <a:gd name="T39" fmla="*/ 1498 h 1324"/>
                    <a:gd name="T40" fmla="+- 0 2020 1983"/>
                    <a:gd name="T41" fmla="*/ T40 w 1249"/>
                    <a:gd name="T42" fmla="+- 0 1500 176"/>
                    <a:gd name="T43" fmla="*/ 1500 h 1324"/>
                    <a:gd name="T44" fmla="+- 0 2189 1983"/>
                    <a:gd name="T45" fmla="*/ T44 w 1249"/>
                    <a:gd name="T46" fmla="+- 0 1500 176"/>
                    <a:gd name="T47" fmla="*/ 1500 h 1324"/>
                    <a:gd name="T48" fmla="+- 0 2210 1983"/>
                    <a:gd name="T49" fmla="*/ T48 w 1249"/>
                    <a:gd name="T50" fmla="+- 0 1499 176"/>
                    <a:gd name="T51" fmla="*/ 1499 h 1324"/>
                    <a:gd name="T52" fmla="+- 0 2227 1983"/>
                    <a:gd name="T53" fmla="*/ T52 w 1249"/>
                    <a:gd name="T54" fmla="+- 0 1494 176"/>
                    <a:gd name="T55" fmla="*/ 1494 h 1324"/>
                    <a:gd name="T56" fmla="+- 0 2241 1983"/>
                    <a:gd name="T57" fmla="*/ T56 w 1249"/>
                    <a:gd name="T58" fmla="+- 0 1483 176"/>
                    <a:gd name="T59" fmla="*/ 1483 h 1324"/>
                    <a:gd name="T60" fmla="+- 0 2251 1983"/>
                    <a:gd name="T61" fmla="*/ T60 w 1249"/>
                    <a:gd name="T62" fmla="+- 0 1462 176"/>
                    <a:gd name="T63" fmla="*/ 1462 h 1324"/>
                    <a:gd name="T64" fmla="+- 0 2343 1983"/>
                    <a:gd name="T65" fmla="*/ T64 w 1249"/>
                    <a:gd name="T66" fmla="+- 0 1187 176"/>
                    <a:gd name="T67" fmla="*/ 1187 h 1324"/>
                    <a:gd name="T68" fmla="+- 0 3133 1983"/>
                    <a:gd name="T69" fmla="*/ T68 w 1249"/>
                    <a:gd name="T70" fmla="+- 0 1187 176"/>
                    <a:gd name="T71" fmla="*/ 1187 h 1324"/>
                    <a:gd name="T72" fmla="+- 0 3057 1983"/>
                    <a:gd name="T73" fmla="*/ T72 w 1249"/>
                    <a:gd name="T74" fmla="+- 0 975 176"/>
                    <a:gd name="T75" fmla="*/ 975 h 1324"/>
                    <a:gd name="T76" fmla="+- 0 2411 1983"/>
                    <a:gd name="T77" fmla="*/ T76 w 1249"/>
                    <a:gd name="T78" fmla="+- 0 975 176"/>
                    <a:gd name="T79" fmla="*/ 975 h 1324"/>
                    <a:gd name="T80" fmla="+- 0 2605 1983"/>
                    <a:gd name="T81" fmla="*/ T80 w 1249"/>
                    <a:gd name="T82" fmla="+- 0 402 176"/>
                    <a:gd name="T83" fmla="*/ 402 h 1324"/>
                    <a:gd name="T84" fmla="+- 0 2851 1983"/>
                    <a:gd name="T85" fmla="*/ T84 w 1249"/>
                    <a:gd name="T86" fmla="+- 0 402 176"/>
                    <a:gd name="T87" fmla="*/ 402 h 1324"/>
                    <a:gd name="T88" fmla="+- 0 2787 1983"/>
                    <a:gd name="T89" fmla="*/ T88 w 1249"/>
                    <a:gd name="T90" fmla="+- 0 224 176"/>
                    <a:gd name="T91" fmla="*/ 224 h 1324"/>
                    <a:gd name="T92" fmla="+- 0 2775 1983"/>
                    <a:gd name="T93" fmla="*/ T92 w 1249"/>
                    <a:gd name="T94" fmla="+- 0 199 176"/>
                    <a:gd name="T95" fmla="*/ 199 h 1324"/>
                    <a:gd name="T96" fmla="+- 0 2763 1983"/>
                    <a:gd name="T97" fmla="*/ T96 w 1249"/>
                    <a:gd name="T98" fmla="+- 0 184 176"/>
                    <a:gd name="T99" fmla="*/ 184 h 1324"/>
                    <a:gd name="T100" fmla="+- 0 2748 1983"/>
                    <a:gd name="T101" fmla="*/ T100 w 1249"/>
                    <a:gd name="T102" fmla="+- 0 178 176"/>
                    <a:gd name="T103" fmla="*/ 178 h 1324"/>
                    <a:gd name="T104" fmla="+- 0 2728 1983"/>
                    <a:gd name="T105" fmla="*/ T104 w 1249"/>
                    <a:gd name="T106" fmla="+- 0 176 176"/>
                    <a:gd name="T107" fmla="*/ 176 h 1324"/>
                    <a:gd name="T108" fmla="+- 0 3133 1983"/>
                    <a:gd name="T109" fmla="*/ T108 w 1249"/>
                    <a:gd name="T110" fmla="+- 0 1187 176"/>
                    <a:gd name="T111" fmla="*/ 1187 h 1324"/>
                    <a:gd name="T112" fmla="+- 0 2869 1983"/>
                    <a:gd name="T113" fmla="*/ T112 w 1249"/>
                    <a:gd name="T114" fmla="+- 0 1187 176"/>
                    <a:gd name="T115" fmla="*/ 1187 h 1324"/>
                    <a:gd name="T116" fmla="+- 0 2963 1983"/>
                    <a:gd name="T117" fmla="*/ T116 w 1249"/>
                    <a:gd name="T118" fmla="+- 0 1462 176"/>
                    <a:gd name="T119" fmla="*/ 1462 h 1324"/>
                    <a:gd name="T120" fmla="+- 0 2973 1983"/>
                    <a:gd name="T121" fmla="*/ T120 w 1249"/>
                    <a:gd name="T122" fmla="+- 0 1483 176"/>
                    <a:gd name="T123" fmla="*/ 1483 h 1324"/>
                    <a:gd name="T124" fmla="+- 0 2986 1983"/>
                    <a:gd name="T125" fmla="*/ T124 w 1249"/>
                    <a:gd name="T126" fmla="+- 0 1494 176"/>
                    <a:gd name="T127" fmla="*/ 1494 h 1324"/>
                    <a:gd name="T128" fmla="+- 0 3003 1983"/>
                    <a:gd name="T129" fmla="*/ T128 w 1249"/>
                    <a:gd name="T130" fmla="+- 0 1499 176"/>
                    <a:gd name="T131" fmla="*/ 1499 h 1324"/>
                    <a:gd name="T132" fmla="+- 0 3023 1983"/>
                    <a:gd name="T133" fmla="*/ T132 w 1249"/>
                    <a:gd name="T134" fmla="+- 0 1500 176"/>
                    <a:gd name="T135" fmla="*/ 1500 h 1324"/>
                    <a:gd name="T136" fmla="+- 0 3194 1983"/>
                    <a:gd name="T137" fmla="*/ T136 w 1249"/>
                    <a:gd name="T138" fmla="+- 0 1500 176"/>
                    <a:gd name="T139" fmla="*/ 1500 h 1324"/>
                    <a:gd name="T140" fmla="+- 0 3213 1983"/>
                    <a:gd name="T141" fmla="*/ T140 w 1249"/>
                    <a:gd name="T142" fmla="+- 0 1498 176"/>
                    <a:gd name="T143" fmla="*/ 1498 h 1324"/>
                    <a:gd name="T144" fmla="+- 0 3227 1983"/>
                    <a:gd name="T145" fmla="*/ T144 w 1249"/>
                    <a:gd name="T146" fmla="+- 0 1490 176"/>
                    <a:gd name="T147" fmla="*/ 1490 h 1324"/>
                    <a:gd name="T148" fmla="+- 0 3231 1983"/>
                    <a:gd name="T149" fmla="*/ T148 w 1249"/>
                    <a:gd name="T150" fmla="+- 0 1472 176"/>
                    <a:gd name="T151" fmla="*/ 1472 h 1324"/>
                    <a:gd name="T152" fmla="+- 0 3225 1983"/>
                    <a:gd name="T153" fmla="*/ T152 w 1249"/>
                    <a:gd name="T154" fmla="+- 0 1442 176"/>
                    <a:gd name="T155" fmla="*/ 1442 h 1324"/>
                    <a:gd name="T156" fmla="+- 0 3133 1983"/>
                    <a:gd name="T157" fmla="*/ T156 w 1249"/>
                    <a:gd name="T158" fmla="+- 0 1187 176"/>
                    <a:gd name="T159" fmla="*/ 1187 h 1324"/>
                    <a:gd name="T160" fmla="+- 0 2851 1983"/>
                    <a:gd name="T161" fmla="*/ T160 w 1249"/>
                    <a:gd name="T162" fmla="+- 0 402 176"/>
                    <a:gd name="T163" fmla="*/ 402 h 1324"/>
                    <a:gd name="T164" fmla="+- 0 2605 1983"/>
                    <a:gd name="T165" fmla="*/ T164 w 1249"/>
                    <a:gd name="T166" fmla="+- 0 402 176"/>
                    <a:gd name="T167" fmla="*/ 402 h 1324"/>
                    <a:gd name="T168" fmla="+- 0 2801 1983"/>
                    <a:gd name="T169" fmla="*/ T168 w 1249"/>
                    <a:gd name="T170" fmla="+- 0 975 176"/>
                    <a:gd name="T171" fmla="*/ 975 h 1324"/>
                    <a:gd name="T172" fmla="+- 0 3057 1983"/>
                    <a:gd name="T173" fmla="*/ T172 w 1249"/>
                    <a:gd name="T174" fmla="+- 0 975 176"/>
                    <a:gd name="T175" fmla="*/ 975 h 1324"/>
                    <a:gd name="T176" fmla="+- 0 2851 1983"/>
                    <a:gd name="T177" fmla="*/ T176 w 1249"/>
                    <a:gd name="T178" fmla="+- 0 402 176"/>
                    <a:gd name="T179" fmla="*/ 402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49" h="1324">
                      <a:moveTo>
                        <a:pt x="745" y="0"/>
                      </a:moveTo>
                      <a:lnTo>
                        <a:pt x="503" y="0"/>
                      </a:lnTo>
                      <a:lnTo>
                        <a:pt x="482" y="2"/>
                      </a:lnTo>
                      <a:lnTo>
                        <a:pt x="468" y="8"/>
                      </a:lnTo>
                      <a:lnTo>
                        <a:pt x="457" y="23"/>
                      </a:lnTo>
                      <a:lnTo>
                        <a:pt x="446" y="48"/>
                      </a:lnTo>
                      <a:lnTo>
                        <a:pt x="6" y="1266"/>
                      </a:lnTo>
                      <a:lnTo>
                        <a:pt x="0" y="1296"/>
                      </a:lnTo>
                      <a:lnTo>
                        <a:pt x="5" y="1314"/>
                      </a:lnTo>
                      <a:lnTo>
                        <a:pt x="18" y="1322"/>
                      </a:lnTo>
                      <a:lnTo>
                        <a:pt x="37" y="1324"/>
                      </a:lnTo>
                      <a:lnTo>
                        <a:pt x="206" y="1324"/>
                      </a:lnTo>
                      <a:lnTo>
                        <a:pt x="227" y="1323"/>
                      </a:lnTo>
                      <a:lnTo>
                        <a:pt x="244" y="1318"/>
                      </a:lnTo>
                      <a:lnTo>
                        <a:pt x="258" y="1307"/>
                      </a:lnTo>
                      <a:lnTo>
                        <a:pt x="268" y="1286"/>
                      </a:lnTo>
                      <a:lnTo>
                        <a:pt x="360" y="1011"/>
                      </a:lnTo>
                      <a:lnTo>
                        <a:pt x="1150" y="1011"/>
                      </a:lnTo>
                      <a:lnTo>
                        <a:pt x="1074" y="799"/>
                      </a:lnTo>
                      <a:lnTo>
                        <a:pt x="428" y="799"/>
                      </a:lnTo>
                      <a:lnTo>
                        <a:pt x="622" y="226"/>
                      </a:lnTo>
                      <a:lnTo>
                        <a:pt x="868" y="226"/>
                      </a:lnTo>
                      <a:lnTo>
                        <a:pt x="804" y="48"/>
                      </a:lnTo>
                      <a:lnTo>
                        <a:pt x="792" y="23"/>
                      </a:lnTo>
                      <a:lnTo>
                        <a:pt x="780" y="8"/>
                      </a:lnTo>
                      <a:lnTo>
                        <a:pt x="765" y="2"/>
                      </a:lnTo>
                      <a:lnTo>
                        <a:pt x="745" y="0"/>
                      </a:lnTo>
                      <a:close/>
                      <a:moveTo>
                        <a:pt x="1150" y="1011"/>
                      </a:moveTo>
                      <a:lnTo>
                        <a:pt x="886" y="1011"/>
                      </a:lnTo>
                      <a:lnTo>
                        <a:pt x="980" y="1286"/>
                      </a:lnTo>
                      <a:lnTo>
                        <a:pt x="990" y="1307"/>
                      </a:lnTo>
                      <a:lnTo>
                        <a:pt x="1003" y="1318"/>
                      </a:lnTo>
                      <a:lnTo>
                        <a:pt x="1020" y="1323"/>
                      </a:lnTo>
                      <a:lnTo>
                        <a:pt x="1040" y="1324"/>
                      </a:lnTo>
                      <a:lnTo>
                        <a:pt x="1211" y="1324"/>
                      </a:lnTo>
                      <a:lnTo>
                        <a:pt x="1230" y="1322"/>
                      </a:lnTo>
                      <a:lnTo>
                        <a:pt x="1244" y="1314"/>
                      </a:lnTo>
                      <a:lnTo>
                        <a:pt x="1248" y="1296"/>
                      </a:lnTo>
                      <a:lnTo>
                        <a:pt x="1242" y="1266"/>
                      </a:lnTo>
                      <a:lnTo>
                        <a:pt x="1150" y="1011"/>
                      </a:lnTo>
                      <a:close/>
                      <a:moveTo>
                        <a:pt x="868" y="226"/>
                      </a:moveTo>
                      <a:lnTo>
                        <a:pt x="622" y="226"/>
                      </a:lnTo>
                      <a:lnTo>
                        <a:pt x="818" y="799"/>
                      </a:lnTo>
                      <a:lnTo>
                        <a:pt x="1074" y="799"/>
                      </a:lnTo>
                      <a:lnTo>
                        <a:pt x="868" y="226"/>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Freeform 2"/>
              <p:cNvSpPr>
                <a:spLocks/>
              </p:cNvSpPr>
              <p:nvPr/>
            </p:nvSpPr>
            <p:spPr bwMode="auto">
              <a:xfrm>
                <a:off x="2817813" y="1671638"/>
                <a:ext cx="552450" cy="841375"/>
              </a:xfrm>
              <a:custGeom>
                <a:avLst/>
                <a:gdLst>
                  <a:gd name="T0" fmla="+- 0 5238 4437"/>
                  <a:gd name="T1" fmla="*/ T0 w 871"/>
                  <a:gd name="T2" fmla="+- 0 176 176"/>
                  <a:gd name="T3" fmla="*/ 176 h 1324"/>
                  <a:gd name="T4" fmla="+- 0 4488 4437"/>
                  <a:gd name="T5" fmla="*/ T4 w 871"/>
                  <a:gd name="T6" fmla="+- 0 176 176"/>
                  <a:gd name="T7" fmla="*/ 176 h 1324"/>
                  <a:gd name="T8" fmla="+- 0 4463 4437"/>
                  <a:gd name="T9" fmla="*/ T8 w 871"/>
                  <a:gd name="T10" fmla="+- 0 179 176"/>
                  <a:gd name="T11" fmla="*/ 179 h 1324"/>
                  <a:gd name="T12" fmla="+- 0 4447 4437"/>
                  <a:gd name="T13" fmla="*/ T12 w 871"/>
                  <a:gd name="T14" fmla="+- 0 187 176"/>
                  <a:gd name="T15" fmla="*/ 187 h 1324"/>
                  <a:gd name="T16" fmla="+- 0 4439 4437"/>
                  <a:gd name="T17" fmla="*/ T16 w 871"/>
                  <a:gd name="T18" fmla="+- 0 203 176"/>
                  <a:gd name="T19" fmla="*/ 203 h 1324"/>
                  <a:gd name="T20" fmla="+- 0 4437 4437"/>
                  <a:gd name="T21" fmla="*/ T20 w 871"/>
                  <a:gd name="T22" fmla="+- 0 228 176"/>
                  <a:gd name="T23" fmla="*/ 228 h 1324"/>
                  <a:gd name="T24" fmla="+- 0 4437 4437"/>
                  <a:gd name="T25" fmla="*/ T24 w 871"/>
                  <a:gd name="T26" fmla="+- 0 1449 176"/>
                  <a:gd name="T27" fmla="*/ 1449 h 1324"/>
                  <a:gd name="T28" fmla="+- 0 4439 4437"/>
                  <a:gd name="T29" fmla="*/ T28 w 871"/>
                  <a:gd name="T30" fmla="+- 0 1474 176"/>
                  <a:gd name="T31" fmla="*/ 1474 h 1324"/>
                  <a:gd name="T32" fmla="+- 0 4447 4437"/>
                  <a:gd name="T33" fmla="*/ T32 w 871"/>
                  <a:gd name="T34" fmla="+- 0 1490 176"/>
                  <a:gd name="T35" fmla="*/ 1490 h 1324"/>
                  <a:gd name="T36" fmla="+- 0 4463 4437"/>
                  <a:gd name="T37" fmla="*/ T36 w 871"/>
                  <a:gd name="T38" fmla="+- 0 1498 176"/>
                  <a:gd name="T39" fmla="*/ 1498 h 1324"/>
                  <a:gd name="T40" fmla="+- 0 4488 4437"/>
                  <a:gd name="T41" fmla="*/ T40 w 871"/>
                  <a:gd name="T42" fmla="+- 0 1500 176"/>
                  <a:gd name="T43" fmla="*/ 1500 h 1324"/>
                  <a:gd name="T44" fmla="+- 0 5255 4437"/>
                  <a:gd name="T45" fmla="*/ T44 w 871"/>
                  <a:gd name="T46" fmla="+- 0 1500 176"/>
                  <a:gd name="T47" fmla="*/ 1500 h 1324"/>
                  <a:gd name="T48" fmla="+- 0 5282 4437"/>
                  <a:gd name="T49" fmla="*/ T48 w 871"/>
                  <a:gd name="T50" fmla="+- 0 1498 176"/>
                  <a:gd name="T51" fmla="*/ 1498 h 1324"/>
                  <a:gd name="T52" fmla="+- 0 5298 4437"/>
                  <a:gd name="T53" fmla="*/ T52 w 871"/>
                  <a:gd name="T54" fmla="+- 0 1490 176"/>
                  <a:gd name="T55" fmla="*/ 1490 h 1324"/>
                  <a:gd name="T56" fmla="+- 0 5306 4437"/>
                  <a:gd name="T57" fmla="*/ T56 w 871"/>
                  <a:gd name="T58" fmla="+- 0 1474 176"/>
                  <a:gd name="T59" fmla="*/ 1474 h 1324"/>
                  <a:gd name="T60" fmla="+- 0 5308 4437"/>
                  <a:gd name="T61" fmla="*/ T60 w 871"/>
                  <a:gd name="T62" fmla="+- 0 1449 176"/>
                  <a:gd name="T63" fmla="*/ 1449 h 1324"/>
                  <a:gd name="T64" fmla="+- 0 5308 4437"/>
                  <a:gd name="T65" fmla="*/ T64 w 871"/>
                  <a:gd name="T66" fmla="+- 0 1348 176"/>
                  <a:gd name="T67" fmla="*/ 1348 h 1324"/>
                  <a:gd name="T68" fmla="+- 0 5255 4437"/>
                  <a:gd name="T69" fmla="*/ T68 w 871"/>
                  <a:gd name="T70" fmla="+- 0 1295 176"/>
                  <a:gd name="T71" fmla="*/ 1295 h 1324"/>
                  <a:gd name="T72" fmla="+- 0 4701 4437"/>
                  <a:gd name="T73" fmla="*/ T72 w 871"/>
                  <a:gd name="T74" fmla="+- 0 1295 176"/>
                  <a:gd name="T75" fmla="*/ 1295 h 1324"/>
                  <a:gd name="T76" fmla="+- 0 4701 4437"/>
                  <a:gd name="T77" fmla="*/ T76 w 871"/>
                  <a:gd name="T78" fmla="+- 0 928 176"/>
                  <a:gd name="T79" fmla="*/ 928 h 1324"/>
                  <a:gd name="T80" fmla="+- 0 5141 4437"/>
                  <a:gd name="T81" fmla="*/ T80 w 871"/>
                  <a:gd name="T82" fmla="+- 0 928 176"/>
                  <a:gd name="T83" fmla="*/ 928 h 1324"/>
                  <a:gd name="T84" fmla="+- 0 5168 4437"/>
                  <a:gd name="T85" fmla="*/ T84 w 871"/>
                  <a:gd name="T86" fmla="+- 0 926 176"/>
                  <a:gd name="T87" fmla="*/ 926 h 1324"/>
                  <a:gd name="T88" fmla="+- 0 5184 4437"/>
                  <a:gd name="T89" fmla="*/ T88 w 871"/>
                  <a:gd name="T90" fmla="+- 0 918 176"/>
                  <a:gd name="T91" fmla="*/ 918 h 1324"/>
                  <a:gd name="T92" fmla="+- 0 5192 4437"/>
                  <a:gd name="T93" fmla="*/ T92 w 871"/>
                  <a:gd name="T94" fmla="+- 0 902 176"/>
                  <a:gd name="T95" fmla="*/ 902 h 1324"/>
                  <a:gd name="T96" fmla="+- 0 5194 4437"/>
                  <a:gd name="T97" fmla="*/ T96 w 871"/>
                  <a:gd name="T98" fmla="+- 0 877 176"/>
                  <a:gd name="T99" fmla="*/ 877 h 1324"/>
                  <a:gd name="T100" fmla="+- 0 5194 4437"/>
                  <a:gd name="T101" fmla="*/ T100 w 871"/>
                  <a:gd name="T102" fmla="+- 0 776 176"/>
                  <a:gd name="T103" fmla="*/ 776 h 1324"/>
                  <a:gd name="T104" fmla="+- 0 5192 4437"/>
                  <a:gd name="T105" fmla="*/ T104 w 871"/>
                  <a:gd name="T106" fmla="+- 0 751 176"/>
                  <a:gd name="T107" fmla="*/ 751 h 1324"/>
                  <a:gd name="T108" fmla="+- 0 5184 4437"/>
                  <a:gd name="T109" fmla="*/ T108 w 871"/>
                  <a:gd name="T110" fmla="+- 0 735 176"/>
                  <a:gd name="T111" fmla="*/ 735 h 1324"/>
                  <a:gd name="T112" fmla="+- 0 5168 4437"/>
                  <a:gd name="T113" fmla="*/ T112 w 871"/>
                  <a:gd name="T114" fmla="+- 0 727 176"/>
                  <a:gd name="T115" fmla="*/ 727 h 1324"/>
                  <a:gd name="T116" fmla="+- 0 5141 4437"/>
                  <a:gd name="T117" fmla="*/ T116 w 871"/>
                  <a:gd name="T118" fmla="+- 0 725 176"/>
                  <a:gd name="T119" fmla="*/ 725 h 1324"/>
                  <a:gd name="T120" fmla="+- 0 4701 4437"/>
                  <a:gd name="T121" fmla="*/ T120 w 871"/>
                  <a:gd name="T122" fmla="+- 0 725 176"/>
                  <a:gd name="T123" fmla="*/ 725 h 1324"/>
                  <a:gd name="T124" fmla="+- 0 4701 4437"/>
                  <a:gd name="T125" fmla="*/ T124 w 871"/>
                  <a:gd name="T126" fmla="+- 0 382 176"/>
                  <a:gd name="T127" fmla="*/ 382 h 1324"/>
                  <a:gd name="T128" fmla="+- 0 5238 4437"/>
                  <a:gd name="T129" fmla="*/ T128 w 871"/>
                  <a:gd name="T130" fmla="+- 0 382 176"/>
                  <a:gd name="T131" fmla="*/ 382 h 1324"/>
                  <a:gd name="T132" fmla="+- 0 5265 4437"/>
                  <a:gd name="T133" fmla="*/ T132 w 871"/>
                  <a:gd name="T134" fmla="+- 0 379 176"/>
                  <a:gd name="T135" fmla="*/ 379 h 1324"/>
                  <a:gd name="T136" fmla="+- 0 5281 4437"/>
                  <a:gd name="T137" fmla="*/ T136 w 871"/>
                  <a:gd name="T138" fmla="+- 0 370 176"/>
                  <a:gd name="T139" fmla="*/ 370 h 1324"/>
                  <a:gd name="T140" fmla="+- 0 5289 4437"/>
                  <a:gd name="T141" fmla="*/ T140 w 871"/>
                  <a:gd name="T142" fmla="+- 0 354 176"/>
                  <a:gd name="T143" fmla="*/ 354 h 1324"/>
                  <a:gd name="T144" fmla="+- 0 5291 4437"/>
                  <a:gd name="T145" fmla="*/ T144 w 871"/>
                  <a:gd name="T146" fmla="+- 0 329 176"/>
                  <a:gd name="T147" fmla="*/ 329 h 1324"/>
                  <a:gd name="T148" fmla="+- 0 5291 4437"/>
                  <a:gd name="T149" fmla="*/ T148 w 871"/>
                  <a:gd name="T150" fmla="+- 0 228 176"/>
                  <a:gd name="T151" fmla="*/ 228 h 1324"/>
                  <a:gd name="T152" fmla="+- 0 5289 4437"/>
                  <a:gd name="T153" fmla="*/ T152 w 871"/>
                  <a:gd name="T154" fmla="+- 0 203 176"/>
                  <a:gd name="T155" fmla="*/ 203 h 1324"/>
                  <a:gd name="T156" fmla="+- 0 5281 4437"/>
                  <a:gd name="T157" fmla="*/ T156 w 871"/>
                  <a:gd name="T158" fmla="+- 0 187 176"/>
                  <a:gd name="T159" fmla="*/ 187 h 1324"/>
                  <a:gd name="T160" fmla="+- 0 5265 4437"/>
                  <a:gd name="T161" fmla="*/ T160 w 871"/>
                  <a:gd name="T162" fmla="+- 0 179 176"/>
                  <a:gd name="T163" fmla="*/ 179 h 1324"/>
                  <a:gd name="T164" fmla="+- 0 5238 4437"/>
                  <a:gd name="T165" fmla="*/ T164 w 871"/>
                  <a:gd name="T166" fmla="+- 0 176 176"/>
                  <a:gd name="T167" fmla="*/ 176 h 1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871" h="1324">
                    <a:moveTo>
                      <a:pt x="801" y="0"/>
                    </a:moveTo>
                    <a:lnTo>
                      <a:pt x="51" y="0"/>
                    </a:lnTo>
                    <a:lnTo>
                      <a:pt x="26" y="3"/>
                    </a:lnTo>
                    <a:lnTo>
                      <a:pt x="10" y="11"/>
                    </a:lnTo>
                    <a:lnTo>
                      <a:pt x="2" y="27"/>
                    </a:lnTo>
                    <a:lnTo>
                      <a:pt x="0" y="52"/>
                    </a:lnTo>
                    <a:lnTo>
                      <a:pt x="0" y="1273"/>
                    </a:lnTo>
                    <a:lnTo>
                      <a:pt x="2" y="1298"/>
                    </a:lnTo>
                    <a:lnTo>
                      <a:pt x="10" y="1314"/>
                    </a:lnTo>
                    <a:lnTo>
                      <a:pt x="26" y="1322"/>
                    </a:lnTo>
                    <a:lnTo>
                      <a:pt x="51" y="1324"/>
                    </a:lnTo>
                    <a:lnTo>
                      <a:pt x="818" y="1324"/>
                    </a:lnTo>
                    <a:lnTo>
                      <a:pt x="845" y="1322"/>
                    </a:lnTo>
                    <a:lnTo>
                      <a:pt x="861" y="1314"/>
                    </a:lnTo>
                    <a:lnTo>
                      <a:pt x="869" y="1298"/>
                    </a:lnTo>
                    <a:lnTo>
                      <a:pt x="871" y="1273"/>
                    </a:lnTo>
                    <a:lnTo>
                      <a:pt x="871" y="1172"/>
                    </a:lnTo>
                    <a:lnTo>
                      <a:pt x="818" y="1119"/>
                    </a:lnTo>
                    <a:lnTo>
                      <a:pt x="264" y="1119"/>
                    </a:lnTo>
                    <a:lnTo>
                      <a:pt x="264" y="752"/>
                    </a:lnTo>
                    <a:lnTo>
                      <a:pt x="704" y="752"/>
                    </a:lnTo>
                    <a:lnTo>
                      <a:pt x="731" y="750"/>
                    </a:lnTo>
                    <a:lnTo>
                      <a:pt x="747" y="742"/>
                    </a:lnTo>
                    <a:lnTo>
                      <a:pt x="755" y="726"/>
                    </a:lnTo>
                    <a:lnTo>
                      <a:pt x="757" y="701"/>
                    </a:lnTo>
                    <a:lnTo>
                      <a:pt x="757" y="600"/>
                    </a:lnTo>
                    <a:lnTo>
                      <a:pt x="755" y="575"/>
                    </a:lnTo>
                    <a:lnTo>
                      <a:pt x="747" y="559"/>
                    </a:lnTo>
                    <a:lnTo>
                      <a:pt x="731" y="551"/>
                    </a:lnTo>
                    <a:lnTo>
                      <a:pt x="704" y="549"/>
                    </a:lnTo>
                    <a:lnTo>
                      <a:pt x="264" y="549"/>
                    </a:lnTo>
                    <a:lnTo>
                      <a:pt x="264" y="206"/>
                    </a:lnTo>
                    <a:lnTo>
                      <a:pt x="801" y="206"/>
                    </a:lnTo>
                    <a:lnTo>
                      <a:pt x="828" y="203"/>
                    </a:lnTo>
                    <a:lnTo>
                      <a:pt x="844" y="194"/>
                    </a:lnTo>
                    <a:lnTo>
                      <a:pt x="852" y="178"/>
                    </a:lnTo>
                    <a:lnTo>
                      <a:pt x="854" y="153"/>
                    </a:lnTo>
                    <a:lnTo>
                      <a:pt x="854" y="52"/>
                    </a:lnTo>
                    <a:lnTo>
                      <a:pt x="852" y="27"/>
                    </a:lnTo>
                    <a:lnTo>
                      <a:pt x="844" y="11"/>
                    </a:lnTo>
                    <a:lnTo>
                      <a:pt x="828" y="3"/>
                    </a:lnTo>
                    <a:lnTo>
                      <a:pt x="801" y="0"/>
                    </a:lnTo>
                    <a:close/>
                  </a:path>
                </a:pathLst>
              </a:custGeom>
              <a:solidFill>
                <a:srgbClr val="50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4" name="ima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13" y="2668588"/>
                <a:ext cx="2806700" cy="177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66185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6337</TotalTime>
  <Words>1897</Words>
  <Application>Microsoft Office PowerPoint</Application>
  <PresentationFormat>Widescreen</PresentationFormat>
  <Paragraphs>216</Paragraphs>
  <Slides>18</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Calibri Light</vt:lpstr>
      <vt:lpstr>Lato Regular</vt:lpstr>
      <vt:lpstr>Times New Roman</vt:lpstr>
      <vt:lpstr>Wingdings</vt:lpstr>
      <vt:lpstr>Office Theme</vt:lpstr>
      <vt:lpstr>Worksheet</vt:lpstr>
      <vt:lpstr>RAVE: The Rural Adolescent  Vaccine Enterprise</vt:lpstr>
      <vt:lpstr>Speaking today:</vt:lpstr>
      <vt:lpstr>Project Partners</vt:lpstr>
      <vt:lpstr>Study Design</vt:lpstr>
      <vt:lpstr> Stepped-Wedge Intervention Design </vt:lpstr>
      <vt:lpstr> Improving Health Outcomes for Oregonians </vt:lpstr>
      <vt:lpstr>Making the Case for RAVE</vt:lpstr>
      <vt:lpstr>PowerPoint Presentation</vt:lpstr>
      <vt:lpstr>PowerPoint Presentation</vt:lpstr>
      <vt:lpstr>PowerPoint Presentation</vt:lpstr>
      <vt:lpstr>PowerPoint Presentation</vt:lpstr>
      <vt:lpstr>PowerPoint Presentation</vt:lpstr>
      <vt:lpstr>Aim 1 Design</vt:lpstr>
      <vt:lpstr>Aim 1: Early Findings  High Performing Clinics</vt:lpstr>
      <vt:lpstr> Aim 1: Early Findings  Improvements…</vt:lpstr>
      <vt:lpstr>Aim 1: Early Findings  Improvements…</vt:lpstr>
      <vt:lpstr>Next Steps</vt:lpstr>
      <vt:lpstr>Thank you! </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Ferrara</dc:creator>
  <cp:lastModifiedBy>Laura Ferrara</cp:lastModifiedBy>
  <cp:revision>64</cp:revision>
  <dcterms:created xsi:type="dcterms:W3CDTF">2019-05-07T16:37:54Z</dcterms:created>
  <dcterms:modified xsi:type="dcterms:W3CDTF">2019-06-05T23:54:41Z</dcterms:modified>
</cp:coreProperties>
</file>