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690" r:id="rId2"/>
    <p:sldMasterId id="2147483727" r:id="rId3"/>
    <p:sldMasterId id="2147483739" r:id="rId4"/>
    <p:sldMasterId id="2147483751" r:id="rId5"/>
    <p:sldMasterId id="2147483764" r:id="rId6"/>
  </p:sldMasterIdLst>
  <p:notesMasterIdLst>
    <p:notesMasterId r:id="rId33"/>
  </p:notesMasterIdLst>
  <p:handoutMasterIdLst>
    <p:handoutMasterId r:id="rId34"/>
  </p:handoutMasterIdLst>
  <p:sldIdLst>
    <p:sldId id="381" r:id="rId7"/>
    <p:sldId id="858" r:id="rId8"/>
    <p:sldId id="693" r:id="rId9"/>
    <p:sldId id="859" r:id="rId10"/>
    <p:sldId id="687" r:id="rId11"/>
    <p:sldId id="866" r:id="rId12"/>
    <p:sldId id="697" r:id="rId13"/>
    <p:sldId id="864" r:id="rId14"/>
    <p:sldId id="863" r:id="rId15"/>
    <p:sldId id="699" r:id="rId16"/>
    <p:sldId id="856" r:id="rId17"/>
    <p:sldId id="706" r:id="rId18"/>
    <p:sldId id="857" r:id="rId19"/>
    <p:sldId id="713" r:id="rId20"/>
    <p:sldId id="835" r:id="rId21"/>
    <p:sldId id="839" r:id="rId22"/>
    <p:sldId id="703" r:id="rId23"/>
    <p:sldId id="790" r:id="rId24"/>
    <p:sldId id="717" r:id="rId25"/>
    <p:sldId id="792" r:id="rId26"/>
    <p:sldId id="815" r:id="rId27"/>
    <p:sldId id="823" r:id="rId28"/>
    <p:sldId id="725" r:id="rId29"/>
    <p:sldId id="813" r:id="rId30"/>
    <p:sldId id="862" r:id="rId31"/>
    <p:sldId id="814" r:id="rId3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89DB0D-D0A4-4188-B73B-747662093020}">
          <p14:sldIdLst>
            <p14:sldId id="381"/>
            <p14:sldId id="858"/>
          </p14:sldIdLst>
        </p14:section>
        <p14:section name="Surveillance Desc" id="{F8F49F7D-4437-490F-995F-CDFC9CDBA753}">
          <p14:sldIdLst>
            <p14:sldId id="693"/>
            <p14:sldId id="859"/>
            <p14:sldId id="687"/>
            <p14:sldId id="866"/>
            <p14:sldId id="697"/>
            <p14:sldId id="864"/>
            <p14:sldId id="863"/>
          </p14:sldIdLst>
        </p14:section>
        <p14:section name="Data" id="{98411DA7-8DE5-40BF-A7D3-54DB8CFDF8CB}">
          <p14:sldIdLst>
            <p14:sldId id="699"/>
            <p14:sldId id="856"/>
            <p14:sldId id="706"/>
            <p14:sldId id="857"/>
            <p14:sldId id="713"/>
            <p14:sldId id="835"/>
            <p14:sldId id="839"/>
            <p14:sldId id="703"/>
            <p14:sldId id="790"/>
          </p14:sldIdLst>
        </p14:section>
        <p14:section name="Data Results - HPV Typing" id="{6A4AD814-2B65-4636-B969-682E1F904193}">
          <p14:sldIdLst>
            <p14:sldId id="717"/>
            <p14:sldId id="792"/>
            <p14:sldId id="815"/>
            <p14:sldId id="823"/>
            <p14:sldId id="725"/>
            <p14:sldId id="813"/>
            <p14:sldId id="862"/>
            <p14:sldId id="814"/>
          </p14:sldIdLst>
        </p14:section>
        <p14:section name="Extra slides" id="{FA5E573F-16BF-4884-A4F6-BBC07ABFAFD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well Melissa E" initials="PME" lastIdx="14" clrIdx="0">
    <p:extLst>
      <p:ext uri="{19B8F6BF-5375-455C-9EA6-DF929625EA0E}">
        <p15:presenceInfo xmlns:p15="http://schemas.microsoft.com/office/powerpoint/2012/main" userId="S-1-5-21-982684679-592840582-1966211492-2686" providerId="AD"/>
      </p:ext>
    </p:extLst>
  </p:cmAuthor>
  <p:cmAuthor id="2" name="Ehlers Sara J" initials="ESJ" lastIdx="27" clrIdx="1">
    <p:extLst>
      <p:ext uri="{19B8F6BF-5375-455C-9EA6-DF929625EA0E}">
        <p15:presenceInfo xmlns:p15="http://schemas.microsoft.com/office/powerpoint/2012/main" userId="S-1-5-21-982684679-592840582-1966211492-1917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FF99"/>
    <a:srgbClr val="FFFFCC"/>
    <a:srgbClr val="D05B5B"/>
    <a:srgbClr val="66A5A0"/>
    <a:srgbClr val="99CCFF"/>
    <a:srgbClr val="3399FF"/>
    <a:srgbClr val="A9865B"/>
    <a:srgbClr val="6F7EB3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31" autoAdjust="0"/>
    <p:restoredTop sz="61644" autoAdjust="0"/>
  </p:normalViewPr>
  <p:slideViewPr>
    <p:cSldViewPr snapToGrid="0">
      <p:cViewPr varScale="1">
        <p:scale>
          <a:sx n="70" d="100"/>
          <a:sy n="70" d="100"/>
        </p:scale>
        <p:origin x="2382" y="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6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18-39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351.68195718654437</c:v>
                </c:pt>
                <c:pt idx="1">
                  <c:v>370.2283074562647</c:v>
                </c:pt>
                <c:pt idx="2">
                  <c:v>329.22561491383743</c:v>
                </c:pt>
                <c:pt idx="3">
                  <c:v>345.42030248949345</c:v>
                </c:pt>
                <c:pt idx="4">
                  <c:v>336.36819379982859</c:v>
                </c:pt>
                <c:pt idx="5">
                  <c:v>342.01652945768251</c:v>
                </c:pt>
                <c:pt idx="6">
                  <c:v>299.69476997042591</c:v>
                </c:pt>
                <c:pt idx="7">
                  <c:v>310.63980762407851</c:v>
                </c:pt>
                <c:pt idx="8">
                  <c:v>332.89692170136669</c:v>
                </c:pt>
                <c:pt idx="9">
                  <c:v>332.57121639187676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9C-4996-AD96-A4424B9CC28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18-20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204.4118899582659</c:v>
                </c:pt>
                <c:pt idx="1">
                  <c:v>166.11295681063123</c:v>
                </c:pt>
                <c:pt idx="2">
                  <c:v>81.779522407589141</c:v>
                </c:pt>
                <c:pt idx="3">
                  <c:v>33.397344911079571</c:v>
                </c:pt>
                <c:pt idx="4">
                  <c:v>33.405712376816439</c:v>
                </c:pt>
                <c:pt idx="5">
                  <c:v>8.5565157867716266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9C-4996-AD96-A4424B9CC28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21-24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534.38193184109696</c:v>
                </c:pt>
                <c:pt idx="1">
                  <c:v>451.47846794999009</c:v>
                </c:pt>
                <c:pt idx="2">
                  <c:v>361.19193338015447</c:v>
                </c:pt>
                <c:pt idx="3">
                  <c:v>415.20760380190092</c:v>
                </c:pt>
                <c:pt idx="4">
                  <c:v>493.76680518210708</c:v>
                </c:pt>
                <c:pt idx="5">
                  <c:v>287.37055938165781</c:v>
                </c:pt>
                <c:pt idx="6">
                  <c:v>223.31624625691518</c:v>
                </c:pt>
                <c:pt idx="7">
                  <c:v>178.94736842105263</c:v>
                </c:pt>
                <c:pt idx="8">
                  <c:v>159.06680805938495</c:v>
                </c:pt>
                <c:pt idx="9">
                  <c:v>135.58026287624742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FE-4995-A594-2519C1AF2F8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25-29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451.62521468099993</c:v>
                </c:pt>
                <c:pt idx="1">
                  <c:v>487.71337460138813</c:v>
                </c:pt>
                <c:pt idx="2">
                  <c:v>489.78054064236602</c:v>
                </c:pt>
                <c:pt idx="3">
                  <c:v>475.05938242280286</c:v>
                </c:pt>
                <c:pt idx="4">
                  <c:v>473.77115606395904</c:v>
                </c:pt>
                <c:pt idx="5">
                  <c:v>534.34642945391647</c:v>
                </c:pt>
                <c:pt idx="6">
                  <c:v>395.77836411609502</c:v>
                </c:pt>
                <c:pt idx="7">
                  <c:v>418.42228464419475</c:v>
                </c:pt>
                <c:pt idx="8">
                  <c:v>480.19565736101174</c:v>
                </c:pt>
                <c:pt idx="9">
                  <c:v>455.86799730006777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FE-4995-A594-2519C1AF2F8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30-34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346.68176029432573</c:v>
                </c:pt>
                <c:pt idx="1">
                  <c:v>399.08585462359724</c:v>
                </c:pt>
                <c:pt idx="2">
                  <c:v>318.28128108215634</c:v>
                </c:pt>
                <c:pt idx="3">
                  <c:v>398.39357429718871</c:v>
                </c:pt>
                <c:pt idx="4">
                  <c:v>286.61417322834649</c:v>
                </c:pt>
                <c:pt idx="5">
                  <c:v>366.77522370126786</c:v>
                </c:pt>
                <c:pt idx="6">
                  <c:v>412.63340779349716</c:v>
                </c:pt>
                <c:pt idx="7">
                  <c:v>402.01944652206436</c:v>
                </c:pt>
                <c:pt idx="8">
                  <c:v>433.46613545816729</c:v>
                </c:pt>
                <c:pt idx="9">
                  <c:v>499.63782817571882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FE-4995-A594-2519C1AF2F8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35-39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Sheet1!$G$2:$G$11</c:f>
              <c:numCache>
                <c:formatCode>General</c:formatCode>
                <c:ptCount val="10"/>
                <c:pt idx="0">
                  <c:v>166.47118913397145</c:v>
                </c:pt>
                <c:pt idx="1">
                  <c:v>227.04052673402202</c:v>
                </c:pt>
                <c:pt idx="2">
                  <c:v>238.52794184461607</c:v>
                </c:pt>
                <c:pt idx="3">
                  <c:v>215.06187745246004</c:v>
                </c:pt>
                <c:pt idx="4">
                  <c:v>248.06654020137165</c:v>
                </c:pt>
                <c:pt idx="5">
                  <c:v>271.22226135963365</c:v>
                </c:pt>
                <c:pt idx="6">
                  <c:v>235.12024721214561</c:v>
                </c:pt>
                <c:pt idx="7">
                  <c:v>285.20499108734401</c:v>
                </c:pt>
                <c:pt idx="8">
                  <c:v>297.42233972240581</c:v>
                </c:pt>
                <c:pt idx="9">
                  <c:v>272.49920616346736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62-4613-A42A-23D424E4F6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0850056"/>
        <c:axId val="600846120"/>
      </c:lineChart>
      <c:catAx>
        <c:axId val="600850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46120"/>
        <c:crosses val="autoZero"/>
        <c:auto val="1"/>
        <c:lblAlgn val="ctr"/>
        <c:lblOffset val="100"/>
        <c:noMultiLvlLbl val="0"/>
      </c:catAx>
      <c:valAx>
        <c:axId val="600846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Incident</a:t>
                </a:r>
                <a:r>
                  <a:rPr lang="en-US" baseline="0" dirty="0"/>
                  <a:t> 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0850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2550330514241281"/>
          <c:y val="1.3011139195940137E-2"/>
          <c:w val="0.29877345192961985"/>
          <c:h val="0.1790175209621192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 to 20 years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16.3</c:v>
                </c:pt>
                <c:pt idx="1">
                  <c:v>21.9</c:v>
                </c:pt>
                <c:pt idx="2">
                  <c:v>13.2</c:v>
                </c:pt>
                <c:pt idx="3">
                  <c:v>8.8000000000000007</c:v>
                </c:pt>
                <c:pt idx="4">
                  <c:v>4.4000000000000004</c:v>
                </c:pt>
                <c:pt idx="5">
                  <c:v>2.4</c:v>
                </c:pt>
                <c:pt idx="6">
                  <c:v>1.5</c:v>
                </c:pt>
                <c:pt idx="7">
                  <c:v>1.1000000000000001</c:v>
                </c:pt>
                <c:pt idx="8">
                  <c:v>0.8</c:v>
                </c:pt>
                <c:pt idx="9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3C-4502-8BC9-DFFB020453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 to 24 years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30</c:v>
                </c:pt>
                <c:pt idx="1">
                  <c:v>32.200000000000003</c:v>
                </c:pt>
                <c:pt idx="2">
                  <c:v>30.2</c:v>
                </c:pt>
                <c:pt idx="3">
                  <c:v>29.7</c:v>
                </c:pt>
                <c:pt idx="4">
                  <c:v>24</c:v>
                </c:pt>
                <c:pt idx="5">
                  <c:v>21.3</c:v>
                </c:pt>
                <c:pt idx="6">
                  <c:v>16.899999999999999</c:v>
                </c:pt>
                <c:pt idx="7">
                  <c:v>15.4</c:v>
                </c:pt>
                <c:pt idx="8">
                  <c:v>15.2</c:v>
                </c:pt>
                <c:pt idx="9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F4-48B5-A809-5C9E565419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 to 29 years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33.299999999999997</c:v>
                </c:pt>
                <c:pt idx="1">
                  <c:v>35.1</c:v>
                </c:pt>
                <c:pt idx="2">
                  <c:v>32.5</c:v>
                </c:pt>
                <c:pt idx="3">
                  <c:v>31.9</c:v>
                </c:pt>
                <c:pt idx="4">
                  <c:v>25.7</c:v>
                </c:pt>
                <c:pt idx="5">
                  <c:v>22.2</c:v>
                </c:pt>
                <c:pt idx="6">
                  <c:v>19.7</c:v>
                </c:pt>
                <c:pt idx="7">
                  <c:v>18.5</c:v>
                </c:pt>
                <c:pt idx="8">
                  <c:v>18.600000000000001</c:v>
                </c:pt>
                <c:pt idx="9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F4-48B5-A809-5C9E565419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30 to 34 years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34.5</c:v>
                </c:pt>
                <c:pt idx="1">
                  <c:v>34.9</c:v>
                </c:pt>
                <c:pt idx="2">
                  <c:v>31.6</c:v>
                </c:pt>
                <c:pt idx="3">
                  <c:v>30.2</c:v>
                </c:pt>
                <c:pt idx="4">
                  <c:v>26.3</c:v>
                </c:pt>
                <c:pt idx="5">
                  <c:v>23.8</c:v>
                </c:pt>
                <c:pt idx="6">
                  <c:v>21.7</c:v>
                </c:pt>
                <c:pt idx="7">
                  <c:v>20.3</c:v>
                </c:pt>
                <c:pt idx="8">
                  <c:v>19.7</c:v>
                </c:pt>
                <c:pt idx="9">
                  <c:v>19.600000000000001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F4-48B5-A809-5C9E565419E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35 to 39 years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35.4</c:v>
                </c:pt>
                <c:pt idx="1">
                  <c:v>37.1</c:v>
                </c:pt>
                <c:pt idx="2">
                  <c:v>33.5</c:v>
                </c:pt>
                <c:pt idx="3">
                  <c:v>30.8</c:v>
                </c:pt>
                <c:pt idx="4">
                  <c:v>26.4</c:v>
                </c:pt>
                <c:pt idx="5">
                  <c:v>24.5</c:v>
                </c:pt>
                <c:pt idx="6">
                  <c:v>20.3</c:v>
                </c:pt>
                <c:pt idx="7">
                  <c:v>19.600000000000001</c:v>
                </c:pt>
                <c:pt idx="8">
                  <c:v>18.7</c:v>
                </c:pt>
                <c:pt idx="9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F4-48B5-A809-5C9E56541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1721680"/>
        <c:axId val="631722008"/>
      </c:lineChart>
      <c:catAx>
        <c:axId val="63172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22008"/>
        <c:crosses val="autoZero"/>
        <c:auto val="1"/>
        <c:lblAlgn val="ctr"/>
        <c:lblOffset val="100"/>
        <c:noMultiLvlLbl val="0"/>
      </c:catAx>
      <c:valAx>
        <c:axId val="631722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172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2942782138362359"/>
          <c:y val="1.7276427833277482E-2"/>
          <c:w val="0.16142135576285679"/>
          <c:h val="0.3201376491452249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18-20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1254.0606745905884</c:v>
                </c:pt>
                <c:pt idx="1">
                  <c:v>758.50665210333898</c:v>
                </c:pt>
                <c:pt idx="2">
                  <c:v>619.5418364211298</c:v>
                </c:pt>
                <c:pt idx="3">
                  <c:v>379.51528308044965</c:v>
                </c:pt>
                <c:pt idx="4">
                  <c:v>759.22073583673716</c:v>
                </c:pt>
                <c:pt idx="5">
                  <c:v>356.52149111548448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21-24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1781.2731060000001</c:v>
                </c:pt>
                <c:pt idx="1">
                  <c:v>1402.107043</c:v>
                </c:pt>
                <c:pt idx="2">
                  <c:v>1195.999779</c:v>
                </c:pt>
                <c:pt idx="3">
                  <c:v>1398.0054</c:v>
                </c:pt>
                <c:pt idx="4">
                  <c:v>2057.361688</c:v>
                </c:pt>
                <c:pt idx="5">
                  <c:v>1349.1575560000001</c:v>
                </c:pt>
                <c:pt idx="6">
                  <c:v>1321.397907</c:v>
                </c:pt>
                <c:pt idx="7">
                  <c:v>1161.995899</c:v>
                </c:pt>
                <c:pt idx="8">
                  <c:v>1046.492158</c:v>
                </c:pt>
                <c:pt idx="9">
                  <c:v>941.54298559999995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EF-4AA0-ADF3-72A26749B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females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50793551672129"/>
          <c:y val="2.586239239137578E-2"/>
          <c:w val="0.87076984599717544"/>
          <c:h val="0.883957362013134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25-29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</c:formatCode>
                <c:ptCount val="10"/>
                <c:pt idx="0">
                  <c:v>1356.2318759189188</c:v>
                </c:pt>
                <c:pt idx="1">
                  <c:v>1389.4967937361484</c:v>
                </c:pt>
                <c:pt idx="2">
                  <c:v>1507.0170481303571</c:v>
                </c:pt>
                <c:pt idx="3">
                  <c:v>1489.2143649617647</c:v>
                </c:pt>
                <c:pt idx="4">
                  <c:v>1843.4675333227979</c:v>
                </c:pt>
                <c:pt idx="5">
                  <c:v>2406.9658984410653</c:v>
                </c:pt>
                <c:pt idx="6">
                  <c:v>2009.0272290157109</c:v>
                </c:pt>
                <c:pt idx="7">
                  <c:v>2261.7420791578093</c:v>
                </c:pt>
                <c:pt idx="8">
                  <c:v>2581.6970825860844</c:v>
                </c:pt>
                <c:pt idx="9">
                  <c:v>2590.1858703837133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1F-49CB-843E-54CFAA8C07B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30-34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</c:formatCode>
                <c:ptCount val="10"/>
                <c:pt idx="0">
                  <c:v>872</c:v>
                </c:pt>
                <c:pt idx="1">
                  <c:v>1056</c:v>
                </c:pt>
                <c:pt idx="2">
                  <c:v>955</c:v>
                </c:pt>
                <c:pt idx="3">
                  <c:v>1053</c:v>
                </c:pt>
                <c:pt idx="4">
                  <c:v>970</c:v>
                </c:pt>
                <c:pt idx="5">
                  <c:v>1528</c:v>
                </c:pt>
                <c:pt idx="6">
                  <c:v>1701</c:v>
                </c:pt>
                <c:pt idx="7">
                  <c:v>1873</c:v>
                </c:pt>
                <c:pt idx="8">
                  <c:v>2055</c:v>
                </c:pt>
                <c:pt idx="9">
                  <c:v>2343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A3-47D3-B816-19DF9527673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35-39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470</c:v>
                </c:pt>
                <c:pt idx="1">
                  <c:v>612</c:v>
                </c:pt>
                <c:pt idx="2">
                  <c:v>712</c:v>
                </c:pt>
                <c:pt idx="3">
                  <c:v>698</c:v>
                </c:pt>
                <c:pt idx="4">
                  <c:v>940</c:v>
                </c:pt>
                <c:pt idx="5">
                  <c:v>1107</c:v>
                </c:pt>
                <c:pt idx="6">
                  <c:v>1158</c:v>
                </c:pt>
                <c:pt idx="7">
                  <c:v>1455</c:v>
                </c:pt>
                <c:pt idx="8">
                  <c:v>1590</c:v>
                </c:pt>
                <c:pt idx="9">
                  <c:v>1584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A3-47D3-B816-19DF952767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818456"/>
        <c:axId val="568823376"/>
      </c:lineChart>
      <c:catAx>
        <c:axId val="56881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23376"/>
        <c:crosses val="autoZero"/>
        <c:auto val="1"/>
        <c:lblAlgn val="ctr"/>
        <c:lblOffset val="100"/>
        <c:noMultiLvlLbl val="0"/>
      </c:catAx>
      <c:valAx>
        <c:axId val="56882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Rate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81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9841794041637446"/>
          <c:y val="0.56144669004534353"/>
          <c:w val="9.2431236730105962E-2"/>
          <c:h val="0.2722534933597786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201.0943272693261</c:v>
                </c:pt>
                <c:pt idx="1">
                  <c:v>227.07034728406055</c:v>
                </c:pt>
                <c:pt idx="2">
                  <c:v>170.62662628503179</c:v>
                </c:pt>
                <c:pt idx="3">
                  <c:v>198.39629660246342</c:v>
                </c:pt>
                <c:pt idx="4">
                  <c:v>155.61407708881973</c:v>
                </c:pt>
                <c:pt idx="5">
                  <c:v>228.87733726433393</c:v>
                </c:pt>
                <c:pt idx="6">
                  <c:v>187.53281824319257</c:v>
                </c:pt>
                <c:pt idx="7">
                  <c:v>185.22553933318807</c:v>
                </c:pt>
                <c:pt idx="8">
                  <c:v>200.94732309458877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18-45DE-BD68-496BE399492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107.05000764642911</c:v>
                </c:pt>
                <c:pt idx="1">
                  <c:v>83.752093802345058</c:v>
                </c:pt>
                <c:pt idx="2">
                  <c:v>105.0370016710432</c:v>
                </c:pt>
                <c:pt idx="3">
                  <c:v>87.096034838413942</c:v>
                </c:pt>
                <c:pt idx="4">
                  <c:v>140.2463075776833</c:v>
                </c:pt>
                <c:pt idx="5">
                  <c:v>114.53296004072283</c:v>
                </c:pt>
                <c:pt idx="6">
                  <c:v>133.29563355818556</c:v>
                </c:pt>
                <c:pt idx="7">
                  <c:v>108.30045640906629</c:v>
                </c:pt>
                <c:pt idx="8">
                  <c:v>106.21751830355448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18-45DE-BD68-496BE399492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206.41940342392184</c:v>
                </c:pt>
                <c:pt idx="1">
                  <c:v>208.4572397670461</c:v>
                </c:pt>
                <c:pt idx="2">
                  <c:v>190.12843844664485</c:v>
                </c:pt>
                <c:pt idx="3">
                  <c:v>211.11651457504937</c:v>
                </c:pt>
                <c:pt idx="4">
                  <c:v>203.47834933841276</c:v>
                </c:pt>
                <c:pt idx="5">
                  <c:v>210.50611765768204</c:v>
                </c:pt>
                <c:pt idx="6">
                  <c:v>192.27329636916471</c:v>
                </c:pt>
                <c:pt idx="7">
                  <c:v>197.91033224611644</c:v>
                </c:pt>
                <c:pt idx="8">
                  <c:v>223.24315509494861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18-45DE-BD68-496BE3994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7780640"/>
        <c:axId val="734775296"/>
      </c:lineChart>
      <c:catAx>
        <c:axId val="69778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775296"/>
        <c:crosses val="autoZero"/>
        <c:auto val="1"/>
        <c:lblAlgn val="ctr"/>
        <c:lblOffset val="100"/>
        <c:noMultiLvlLbl val="0"/>
      </c:catAx>
      <c:valAx>
        <c:axId val="73477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Incident rate per 100,000</a:t>
                </a:r>
                <a:r>
                  <a:rPr lang="en-US" baseline="0" dirty="0"/>
                  <a:t> population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7780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3657370953630783"/>
          <c:y val="0.65740740740740744"/>
          <c:w val="0.11712999416739575"/>
          <c:h val="0.178114610673665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520078D-4D0A-40F6-836D-FFE80CEB9ABD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2A58A68-F87E-4ADE-95D5-A56A61F2415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49A7-466E-93FF-D0FFED46E0B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1991698-D1DF-48BD-958A-A935D7A65652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C5B8403-B9CC-4D60-B3F2-7AE89AC9668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49A7-466E-93FF-D0FFED46E0B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4B15A65-8F34-4CBB-809C-216001E2A3A3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D1C2C2B-787C-49AD-9F59-A1BDCCB491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49A7-466E-93FF-D0FFED46E0B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60077E43-8D97-4A00-BA3D-19EE7E286DB1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AFB8BAC-095A-4CA7-999B-88A66D9DBCB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49A7-466E-93FF-D0FFED46E0B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C6290FD-4CBB-4925-9A9B-F1BA1C38879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2DD259A8-C03D-4F08-A0C5-E81FE274E02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49A7-466E-93FF-D0FFED46E0B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0766559-406E-400E-9459-5F6B766C5D57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58A7CD71-E69F-405A-A355-BF68AA03487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49A7-466E-93FF-D0FFED46E0B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AC0E374-7591-40D6-B33D-4E1E0053BF88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FAB86E79-BC93-417A-8637-CB197E67AE1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49A7-466E-93FF-D0FFED46E0B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9F19D84-F5B8-48F2-8C16-757D9EF6FFE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125CF44-2931-4169-A35E-9C2DFE54BA0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49A7-466E-93FF-D0FFED46E0B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09CCBE9-B10E-4B43-9F02-0DEBBA13A84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EE7F-4D86-BAC0-BB76912C1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Sheet1!$A$11:$A$19</c:f>
              <c:strCache>
                <c:ptCount val="8"/>
                <c:pt idx="0">
                  <c:v>Hispanic</c:v>
                </c:pt>
                <c:pt idx="1">
                  <c:v>AI/AN</c:v>
                </c:pt>
                <c:pt idx="2">
                  <c:v>Asian</c:v>
                </c:pt>
                <c:pt idx="3">
                  <c:v>Black</c:v>
                </c:pt>
                <c:pt idx="4">
                  <c:v>Pacific Is.</c:v>
                </c:pt>
                <c:pt idx="5">
                  <c:v>White</c:v>
                </c:pt>
                <c:pt idx="6">
                  <c:v>Other</c:v>
                </c:pt>
                <c:pt idx="7">
                  <c:v>Unknown</c:v>
                </c:pt>
              </c:strCache>
            </c:strRef>
          </c:cat>
          <c:val>
            <c:numRef>
              <c:f>Sheet1!$B$11:$B$19</c:f>
              <c:numCache>
                <c:formatCode>General</c:formatCode>
                <c:ptCount val="9"/>
                <c:pt idx="0">
                  <c:v>250</c:v>
                </c:pt>
                <c:pt idx="1">
                  <c:v>9</c:v>
                </c:pt>
                <c:pt idx="2">
                  <c:v>107</c:v>
                </c:pt>
                <c:pt idx="3">
                  <c:v>101</c:v>
                </c:pt>
                <c:pt idx="4">
                  <c:v>4</c:v>
                </c:pt>
                <c:pt idx="5">
                  <c:v>1706</c:v>
                </c:pt>
                <c:pt idx="6">
                  <c:v>78</c:v>
                </c:pt>
                <c:pt idx="7">
                  <c:v>182</c:v>
                </c:pt>
                <c:pt idx="8">
                  <c:v>2437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Sheet1!$F$2:$F$9</c15:f>
                <c15:dlblRangeCache>
                  <c:ptCount val="8"/>
                  <c:pt idx="0">
                    <c:v>50%</c:v>
                  </c:pt>
                  <c:pt idx="1">
                    <c:v>26%</c:v>
                  </c:pt>
                  <c:pt idx="2">
                    <c:v>41%</c:v>
                  </c:pt>
                  <c:pt idx="3">
                    <c:v>54%</c:v>
                  </c:pt>
                  <c:pt idx="4">
                    <c:v>21%</c:v>
                  </c:pt>
                  <c:pt idx="5">
                    <c:v>47%</c:v>
                  </c:pt>
                  <c:pt idx="6">
                    <c:v>50%</c:v>
                  </c:pt>
                  <c:pt idx="7">
                    <c:v>50%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573-4F43-B0F1-9846CA266CD1}"/>
            </c:ext>
          </c:extLst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Severe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FECA5A-5A2A-4AB9-B043-1C6E1F5C57E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C2A5E54B-CE09-45DE-9501-83F76E0D615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8D2-49B2-929F-337165CAE4E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39B38AA-A8E7-466C-9C48-D696776D37C6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676C1E25-BAE3-452E-9DC0-75F822D3E52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8D2-49B2-929F-337165CAE4E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395DAD7-6180-4343-8094-4BF276A620DA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DCC0C39A-1C35-450E-B1CC-5D6452E2503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8D2-49B2-929F-337165CAE4E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AC1213E-2167-403E-84E7-4746E55A433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3E8C797-E7C7-4EF6-A926-8F420DF393B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8D2-49B2-929F-337165CAE4E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840AC0E-53B2-42BD-A328-56A82BA0E7DC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92D2BD38-4A42-41B3-A190-237C81807A3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F8D2-49B2-929F-337165CAE4E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E6E75BD-8EDA-4024-B14B-4768728F03BB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BEADEFAD-7E49-4C8F-A970-A7EAE066E4B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F8D2-49B2-929F-337165CAE4E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F75C86C-8225-4517-80A3-1EC59648F725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869B429A-3714-4A00-A171-211A84EFB1D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8D2-49B2-929F-337165CAE4E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760C333-050F-48A0-88E1-F631DCC09ADE}" type="CELLRANGE">
                      <a:rPr lang="en-US"/>
                      <a:pPr/>
                      <a:t>[CELLRANGE]</a:t>
                    </a:fld>
                    <a:endParaRPr lang="en-US" baseline="0"/>
                  </a:p>
                  <a:p>
                    <a:fld id="{EDD9CADC-DD12-43ED-A7BA-A4EDAEE0BB1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D2-49B2-929F-337165CAE4E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7B6219A-F0F7-4C07-8C57-941FF30668C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E7F-4D86-BAC0-BB76912C1A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Sheet1!$A$11:$A$19</c:f>
              <c:strCache>
                <c:ptCount val="8"/>
                <c:pt idx="0">
                  <c:v>Hispanic</c:v>
                </c:pt>
                <c:pt idx="1">
                  <c:v>AI/AN</c:v>
                </c:pt>
                <c:pt idx="2">
                  <c:v>Asian</c:v>
                </c:pt>
                <c:pt idx="3">
                  <c:v>Black</c:v>
                </c:pt>
                <c:pt idx="4">
                  <c:v>Pacific Is.</c:v>
                </c:pt>
                <c:pt idx="5">
                  <c:v>White</c:v>
                </c:pt>
                <c:pt idx="6">
                  <c:v>Other</c:v>
                </c:pt>
                <c:pt idx="7">
                  <c:v>Unknown</c:v>
                </c:pt>
              </c:strCache>
            </c:strRef>
          </c:cat>
          <c:val>
            <c:numRef>
              <c:f>Sheet1!$C$11:$C$19</c:f>
              <c:numCache>
                <c:formatCode>General</c:formatCode>
                <c:ptCount val="9"/>
                <c:pt idx="0">
                  <c:v>247</c:v>
                </c:pt>
                <c:pt idx="1">
                  <c:v>26</c:v>
                </c:pt>
                <c:pt idx="2">
                  <c:v>156</c:v>
                </c:pt>
                <c:pt idx="3">
                  <c:v>85</c:v>
                </c:pt>
                <c:pt idx="4">
                  <c:v>15</c:v>
                </c:pt>
                <c:pt idx="5">
                  <c:v>1937</c:v>
                </c:pt>
                <c:pt idx="6">
                  <c:v>79</c:v>
                </c:pt>
                <c:pt idx="7">
                  <c:v>182</c:v>
                </c:pt>
                <c:pt idx="8">
                  <c:v>2727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Sheet1!$G$2:$G$9</c15:f>
                <c15:dlblRangeCache>
                  <c:ptCount val="8"/>
                  <c:pt idx="0">
                    <c:v>50%</c:v>
                  </c:pt>
                  <c:pt idx="1">
                    <c:v>74%</c:v>
                  </c:pt>
                  <c:pt idx="2">
                    <c:v>59%</c:v>
                  </c:pt>
                  <c:pt idx="3">
                    <c:v>46%</c:v>
                  </c:pt>
                  <c:pt idx="4">
                    <c:v>79%</c:v>
                  </c:pt>
                  <c:pt idx="5">
                    <c:v>53%</c:v>
                  </c:pt>
                  <c:pt idx="6">
                    <c:v>50%</c:v>
                  </c:pt>
                  <c:pt idx="7">
                    <c:v>50%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573-4F43-B0F1-9846CA266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100"/>
        <c:axId val="495196728"/>
        <c:axId val="495196072"/>
      </c:barChart>
      <c:catAx>
        <c:axId val="495196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6072"/>
        <c:crosses val="autoZero"/>
        <c:auto val="1"/>
        <c:lblAlgn val="ctr"/>
        <c:lblOffset val="100"/>
        <c:noMultiLvlLbl val="0"/>
      </c:catAx>
      <c:valAx>
        <c:axId val="49519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196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No/Unknown HPV Vaccine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18-20 years</c:v>
                </c:pt>
                <c:pt idx="1">
                  <c:v>21-24 years</c:v>
                </c:pt>
                <c:pt idx="2">
                  <c:v>25-29 years</c:v>
                </c:pt>
                <c:pt idx="3">
                  <c:v>30-39 years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272</c:v>
                </c:pt>
                <c:pt idx="2">
                  <c:v>641</c:v>
                </c:pt>
                <c:pt idx="3">
                  <c:v>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E7-4C7B-B05B-1EC9152A4D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&gt;=1 HPV Vaccine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18-20 years</c:v>
                </c:pt>
                <c:pt idx="1">
                  <c:v>21-24 years</c:v>
                </c:pt>
                <c:pt idx="2">
                  <c:v>25-29 years</c:v>
                </c:pt>
                <c:pt idx="3">
                  <c:v>30-39 years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</c:v>
                </c:pt>
                <c:pt idx="1">
                  <c:v>92</c:v>
                </c:pt>
                <c:pt idx="2">
                  <c:v>100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E7-4C7B-B05B-1EC9152A4D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2840512"/>
        <c:axId val="482837232"/>
      </c:barChart>
      <c:catAx>
        <c:axId val="48284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37232"/>
        <c:crosses val="autoZero"/>
        <c:auto val="1"/>
        <c:lblAlgn val="ctr"/>
        <c:lblOffset val="100"/>
        <c:noMultiLvlLbl val="0"/>
      </c:catAx>
      <c:valAx>
        <c:axId val="48283723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284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9.7972926995236742E-2"/>
          <c:y val="9.2110069627940175E-2"/>
          <c:w val="0.2862863322640225"/>
          <c:h val="0.229169268231768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235904539710315E-2"/>
          <c:y val="3.9692258634959982E-2"/>
          <c:w val="0.88678878681831441"/>
          <c:h val="0.7719862431743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No/Unknown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16/18</c:v>
                </c:pt>
                <c:pt idx="1">
                  <c:v>6/11</c:v>
                </c:pt>
                <c:pt idx="2">
                  <c:v>31/33/45/52/58</c:v>
                </c:pt>
                <c:pt idx="3">
                  <c:v>All other types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51.839089999999999</c:v>
                </c:pt>
                <c:pt idx="1">
                  <c:v>1.36266</c:v>
                </c:pt>
                <c:pt idx="2">
                  <c:v>28.917839999999998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9-4E10-9455-9C8BA8249E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16/18</c:v>
                </c:pt>
                <c:pt idx="1">
                  <c:v>6/11</c:v>
                </c:pt>
                <c:pt idx="2">
                  <c:v>31/33/45/52/58</c:v>
                </c:pt>
                <c:pt idx="3">
                  <c:v>All other types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39</c:v>
                </c:pt>
                <c:pt idx="1">
                  <c:v>0.39035000000000003</c:v>
                </c:pt>
                <c:pt idx="2">
                  <c:v>29.46903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9-4E10-9455-9C8BA8249E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4971760"/>
        <c:axId val="494966184"/>
      </c:barChart>
      <c:catAx>
        <c:axId val="494971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HPV Type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66184"/>
        <c:crosses val="autoZero"/>
        <c:auto val="1"/>
        <c:lblAlgn val="ctr"/>
        <c:lblOffset val="100"/>
        <c:noMultiLvlLbl val="0"/>
      </c:catAx>
      <c:valAx>
        <c:axId val="494966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971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538045591523275"/>
          <c:y val="4.3209876543209874E-2"/>
          <c:w val="0.17545931758530184"/>
          <c:h val="0.1349679411785151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65106445027705"/>
          <c:y val="3.2690724161220784E-2"/>
          <c:w val="0.87237362690774767"/>
          <c:h val="0.778779622664452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16, 18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Other/Unknown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53.043999999999997</c:v>
                </c:pt>
                <c:pt idx="1">
                  <c:v>31.584599999999998</c:v>
                </c:pt>
                <c:pt idx="2">
                  <c:v>41.389699999999998</c:v>
                </c:pt>
                <c:pt idx="3">
                  <c:v>36.990900000000003</c:v>
                </c:pt>
                <c:pt idx="4">
                  <c:v>50.732700000000001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D-4DB0-90E5-691D0E1067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6, 11, 33, 31, 45, 52, 58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Other/Unknown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27.569600000000001</c:v>
                </c:pt>
                <c:pt idx="1">
                  <c:v>39.8127</c:v>
                </c:pt>
                <c:pt idx="2">
                  <c:v>31.3308</c:v>
                </c:pt>
                <c:pt idx="3">
                  <c:v>38.271700000000003</c:v>
                </c:pt>
                <c:pt idx="4">
                  <c:v>26.641500000000001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D-4DB0-90E5-691D0E1067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All other types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Other/Unknown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17.392399999999999</c:v>
                </c:pt>
                <c:pt idx="1">
                  <c:v>22.838999999999999</c:v>
                </c:pt>
                <c:pt idx="2">
                  <c:v>25.677499999999998</c:v>
                </c:pt>
                <c:pt idx="3">
                  <c:v>23.1813</c:v>
                </c:pt>
                <c:pt idx="4">
                  <c:v>20.781700000000001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2D-4DB0-90E5-691D0E106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45208712"/>
        <c:axId val="645209368"/>
      </c:barChart>
      <c:catAx>
        <c:axId val="645208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9368"/>
        <c:crosses val="autoZero"/>
        <c:auto val="1"/>
        <c:lblAlgn val="ctr"/>
        <c:lblOffset val="100"/>
        <c:noMultiLvlLbl val="0"/>
      </c:catAx>
      <c:valAx>
        <c:axId val="64520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208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0.33021</cdr:x>
      <cdr:y>0</cdr:y>
    </cdr:from>
    <cdr:to>
      <cdr:x>0.66979</cdr:x>
      <cdr:y>0.19056</cdr:y>
    </cdr:to>
    <cdr:sp macro="" textlink="">
      <cdr:nvSpPr>
        <cdr:cNvPr id="2" name="Callout: Down Arrow 1"/>
        <cdr:cNvSpPr/>
      </cdr:nvSpPr>
      <cdr:spPr bwMode="auto">
        <a:xfrm xmlns:a="http://schemas.openxmlformats.org/drawingml/2006/main">
          <a:off x="2749698" y="0"/>
          <a:ext cx="2827723" cy="840475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FFCC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Times" panose="02020603050405020304" pitchFamily="18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In 2012, ACS pap</a:t>
          </a:r>
          <a:r>
            <a:rPr kumimoji="0" lang="en-US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screening recommendations changed</a:t>
          </a:r>
          <a:endParaRPr kumimoji="0" lang="en-US" sz="16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0.33506</cdr:x>
      <cdr:y>0</cdr:y>
    </cdr:from>
    <cdr:to>
      <cdr:x>0.66494</cdr:x>
      <cdr:y>0.16775</cdr:y>
    </cdr:to>
    <cdr:sp macro="" textlink="">
      <cdr:nvSpPr>
        <cdr:cNvPr id="2" name="Callout: Down Arrow 1"/>
        <cdr:cNvSpPr/>
      </cdr:nvSpPr>
      <cdr:spPr bwMode="auto">
        <a:xfrm xmlns:a="http://schemas.openxmlformats.org/drawingml/2006/main">
          <a:off x="2825010" y="0"/>
          <a:ext cx="2781286" cy="774577"/>
        </a:xfrm>
        <a:prstGeom xmlns:a="http://schemas.openxmlformats.org/drawingml/2006/main" prst="downArrowCallout">
          <a:avLst/>
        </a:prstGeom>
        <a:solidFill xmlns:a="http://schemas.openxmlformats.org/drawingml/2006/main">
          <a:srgbClr val="FFFF99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In 2012, ACS pap</a:t>
          </a:r>
          <a:r>
            <a:rPr kumimoji="0" lang="en-US" sz="1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screening recommendations changed</a:t>
          </a:r>
          <a:endParaRPr kumimoji="0" lang="en-US" sz="1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0.37226</cdr:x>
      <cdr:y>0.68565</cdr:y>
    </cdr:from>
    <cdr:to>
      <cdr:x>0.62774</cdr:x>
      <cdr:y>0.84253</cdr:y>
    </cdr:to>
    <cdr:sp macro="" textlink="">
      <cdr:nvSpPr>
        <cdr:cNvPr id="2" name="Callout: Up Arrow 1">
          <a:extLst xmlns:a="http://schemas.openxmlformats.org/drawingml/2006/main">
            <a:ext uri="{FF2B5EF4-FFF2-40B4-BE49-F238E27FC236}">
              <a16:creationId xmlns:a16="http://schemas.microsoft.com/office/drawing/2014/main" id="{5C8BBB62-3504-47F7-82A0-087B3F52A1A4}"/>
            </a:ext>
          </a:extLst>
        </cdr:cNvPr>
        <cdr:cNvSpPr/>
      </cdr:nvSpPr>
      <cdr:spPr bwMode="auto">
        <a:xfrm xmlns:a="http://schemas.openxmlformats.org/drawingml/2006/main">
          <a:off x="3099838" y="2869259"/>
          <a:ext cx="2127444" cy="656491"/>
        </a:xfrm>
        <a:prstGeom xmlns:a="http://schemas.openxmlformats.org/drawingml/2006/main" prst="upArrowCallout">
          <a:avLst/>
        </a:prstGeom>
        <a:solidFill xmlns:a="http://schemas.openxmlformats.org/drawingml/2006/main">
          <a:srgbClr val="FFFF99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68580" tIns="34290" rIns="68580" bIns="3429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dirty="0">
              <a:latin typeface="Calibri" panose="020F0502020204030204" pitchFamily="34" charset="0"/>
              <a:cs typeface="Calibri" panose="020F0502020204030204" pitchFamily="34" charset="0"/>
            </a:rPr>
            <a:t>In 2012, ACS pap screening recommendations changed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0.13472</cdr:x>
      <cdr:y>0.36794</cdr:y>
    </cdr:from>
    <cdr:to>
      <cdr:x>0.31591</cdr:x>
      <cdr:y>0.45598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26FC5B1-A55F-41FA-94C7-175911C50719}"/>
            </a:ext>
          </a:extLst>
        </cdr:cNvPr>
        <cdr:cNvSpPr txBox="1"/>
      </cdr:nvSpPr>
      <cdr:spPr>
        <a:xfrm xmlns:a="http://schemas.openxmlformats.org/drawingml/2006/main">
          <a:off x="1093883" y="1367160"/>
          <a:ext cx="1471178" cy="327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Total N=1974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066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6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/>
            </a:lvl1pPr>
          </a:lstStyle>
          <a:p>
            <a:pPr>
              <a:defRPr/>
            </a:pPr>
            <a:fld id="{F6234D74-B2DC-46F2-A484-9AF147EF3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43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6.973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08T15:43:47.701"/>
    </inkml:context>
    <inkml:brush xml:id="br0">
      <inkml:brushProperty name="width" value="0.05" units="cm"/>
      <inkml:brushProperty name="height" value="0.05" units="cm"/>
      <inkml:brushProperty name="color" value="#1CADE4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3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16101"/>
            <a:ext cx="5607711" cy="418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66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61"/>
            <a:ext cx="3038145" cy="46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/>
            </a:lvl1pPr>
          </a:lstStyle>
          <a:p>
            <a:pPr>
              <a:defRPr/>
            </a:pPr>
            <a:fld id="{5D6CFC96-4FAE-4DEA-943D-ED403D8222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3831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6130" indent="-275434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38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2433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3128" indent="-220348" defTabSz="93188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382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6451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05213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45908" indent="-220348" defTabSz="9318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B3A64-2C0E-4363-B313-14EFF44D9C4F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 dirty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6101"/>
            <a:ext cx="5142177" cy="4182457"/>
          </a:xfrm>
          <a:noFill/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465678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4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20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84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44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523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168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988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0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855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6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265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88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CFC96-4FAE-4DEA-943D-ED403D82222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8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05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36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6341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66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8661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11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87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124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13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6F2E-36F4-4084-8925-6CEAEF3FA2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0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317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160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940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CFC96-4FAE-4DEA-943D-ED403D82222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71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6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0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7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124200" y="63246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US" altLang="en-US" sz="1200" dirty="0">
              <a:solidFill>
                <a:srgbClr val="005595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1066800" y="5583238"/>
            <a:ext cx="320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US" altLang="en-US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792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 baseline="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30284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0046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3EF5-7312-4425-A53C-1CEA3B68E1B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99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E2EB-4DA9-9C5E-B2BB5823B7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4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48EE-FF33-4ED4-835B-01A3B05F102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4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CAFB-F195-4775-A60B-4607BE8AE5B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78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E45D-C27D-450A-9113-948A5E8F8CE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CEF7-1BF9-45B3-942D-1CCB07C93B0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8E1E-D873-4614-A66A-2F6E219C2A0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4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4A4E-8811-4FCA-8050-BA5A02F0C7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11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534150"/>
            <a:ext cx="2133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1877-D45B-47A7-8AEE-540B7211F40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34150"/>
            <a:ext cx="28956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3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9150-DD3F-4056-8CEC-AFFE02305E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609600" y="6248400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4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45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19150-DD3F-4056-8CEC-AFFE02305E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83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A1AE-6E4E-4360-9ED1-FE04A0CD406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1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F4E43-F9D2-4B47-9000-6B558DF2F7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82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F4E7A-2BA7-4445-A252-D7A37B2A65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50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FBCAE-A421-4082-959B-CE3A178F9D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0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03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7F101-68A7-446B-A519-BEF46E8172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85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7FC4E-317C-4124-9906-C7591D51C1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367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D7092-FDAB-446D-BCA8-5DABB7FD40A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30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EBA8C-B892-4993-A9E4-BF84230C785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90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741F-E8F8-4FA2-AE88-524C18A3E56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2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486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11DDF-40C6-4121-B548-465121590D3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16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FD3A-00F4-46DD-B109-762B4AAAF9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44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4C2A-0C2E-4C18-91CE-1CC570FECFE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51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9D67-77DE-4B5B-BA73-9AB73022EB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54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7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7AB09-EF60-4E94-BE4D-9901375C18A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5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62FF9-224F-4588-86A9-C378903F5C4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01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6235C-734B-4DD4-BD25-07C1AB359D1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85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AA1EA-6045-4D62-A88A-E2BDE99F8A4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1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BA24-C5E4-4963-9E1A-0D4C063E540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38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E0758-5CF3-4AC9-AEE5-405717C755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60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1066800" y="5583238"/>
            <a:ext cx="32004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8050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8513"/>
            <a:ext cx="8229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51332-72B6-46A0-A4CA-0EA10C2672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736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E3EF5-7312-4425-A53C-1CEA3B68E1B2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267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77969-E2EB-4DA9-9C5E-B2BB5823B73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55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48EE-FF33-4ED4-835B-01A3B05F102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53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CAFB-F195-4775-A60B-4607BE8AE5BD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0491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7E45D-C27D-450A-9113-948A5E8F8CEE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873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CEF7-1BF9-45B3-942D-1CCB07C93B0F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6318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68E1E-D873-4614-A66A-2F6E219C2A01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33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4A4E-8811-4FCA-8050-BA5A02F0C7FA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59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21877-D45B-47A7-8AEE-540B7211F407}" type="slidenum">
              <a:rPr lang="en-US" alt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4140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05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90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9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2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2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10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33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77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4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0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86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76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6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4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0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49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9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94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1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(Enter) DEPARTMENT (ALL CAPS)</a:t>
            </a:r>
            <a:br>
              <a:rPr lang="en-US" altLang="en-US"/>
            </a:br>
            <a:r>
              <a:rPr lang="en-US" altLang="en-US"/>
              <a:t>(Enter) Division or Office (Mixed Case)</a:t>
            </a:r>
          </a:p>
          <a:p>
            <a:pPr>
              <a:defRPr/>
            </a:pPr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fld id="{68E64258-E275-4F77-A49F-6437ADA846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9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23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fld id="{69A751ED-F17A-4F1E-95F3-1B9506A78ECA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88E7AC37-9B39-48A3-AD35-165AC3DDA002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8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rgbClr val="00559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kern="1200">
          <a:solidFill>
            <a:srgbClr val="005595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rgbClr val="005595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rgbClr val="0055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ower Point Template PG 2 new s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fld id="{64793343-820E-4C53-B7FD-2DFDFE2B5F41}" type="datetimeFigureOut">
              <a:rPr lang="en-US" smtClean="0"/>
              <a:t>6/5/2019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smtClean="0">
                <a:solidFill>
                  <a:srgbClr val="005595"/>
                </a:solidFill>
                <a:latin typeface="+mn-lt"/>
              </a:defRPr>
            </a:lvl1pPr>
          </a:lstStyle>
          <a:p>
            <a:fld id="{4852B80E-6DA8-4CB9-8F57-B2FC384EF361}" type="slidenum">
              <a:rPr lang="en-US" smtClean="0"/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900">
                <a:solidFill>
                  <a:srgbClr val="005595"/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13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55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5595"/>
          </a:solidFill>
          <a:latin typeface="Arial" panose="020B0604020202020204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500" kern="1200">
          <a:solidFill>
            <a:srgbClr val="005595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rgbClr val="005595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200" kern="1200">
          <a:solidFill>
            <a:srgbClr val="005595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050" kern="1200">
          <a:solidFill>
            <a:srgbClr val="005595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050" kern="1200">
          <a:solidFill>
            <a:srgbClr val="00559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asreen.abdullah@state.or.u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5" Type="http://schemas.openxmlformats.org/officeDocument/2006/relationships/hyperlink" Target="mailto:melissa.e.powell@state.or.us" TargetMode="External"/><Relationship Id="rId4" Type="http://schemas.openxmlformats.org/officeDocument/2006/relationships/hyperlink" Target="mailto:ara.j.ehlers@state.or.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437" y="708076"/>
            <a:ext cx="8408963" cy="1905000"/>
          </a:xfrm>
        </p:spPr>
        <p:txBody>
          <a:bodyPr/>
          <a:lstStyle/>
          <a:p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Surveillance of HPV-related cervical pre-cancers (CIN2+) in Oregon </a:t>
            </a:r>
            <a:b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2008-2017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5693" y="3029170"/>
            <a:ext cx="7990449" cy="158056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Oregon HPV Summit - June 2019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Nasreen Abdullah, MD, MPH</a:t>
            </a:r>
          </a:p>
          <a:p>
            <a:pPr>
              <a:lnSpc>
                <a:spcPct val="80000"/>
              </a:lnSpc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Sara Ehlers, MPH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14" y="5478340"/>
            <a:ext cx="1328224" cy="996168"/>
          </a:xfrm>
          <a:prstGeom prst="rect">
            <a:avLst/>
          </a:prstGeom>
        </p:spPr>
      </p:pic>
      <p:pic>
        <p:nvPicPr>
          <p:cNvPr id="7" name="Picture 2" descr="C:\Documents and Settings\kme27\Desktop\HPV-Impact Design Element_transparent.JPG_files\view.j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6" r="11516" b="16296"/>
          <a:stretch>
            <a:fillRect/>
          </a:stretch>
        </p:blipFill>
        <p:spPr bwMode="auto">
          <a:xfrm>
            <a:off x="506437" y="5436283"/>
            <a:ext cx="10668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20DD-B3F8-4518-BDF2-D38417B9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99107-9E5B-405F-A7B6-F8A242BBEA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Incidence of cervical precancers</a:t>
            </a:r>
          </a:p>
        </p:txBody>
      </p:sp>
    </p:spTree>
    <p:extLst>
      <p:ext uri="{BB962C8B-B14F-4D97-AF65-F5344CB8AC3E}">
        <p14:creationId xmlns:p14="http://schemas.microsoft.com/office/powerpoint/2010/main" val="363404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681" y="274638"/>
            <a:ext cx="8327120" cy="11430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Incidence Rate of CIN 2+ Cases, by Age Group, 18-39 Years, Portland Area, 2008-2017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9992845"/>
              </p:ext>
            </p:extLst>
          </p:nvPr>
        </p:nvGraphicFramePr>
        <p:xfrm>
          <a:off x="457200" y="1417638"/>
          <a:ext cx="8229600" cy="4499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55324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Percentage of Women who Received a Pap Screening, by Age Group, 18-39 Years, Portland Area, 2008-2017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118714"/>
              </p:ext>
            </p:extLst>
          </p:nvPr>
        </p:nvGraphicFramePr>
        <p:xfrm>
          <a:off x="359680" y="1527587"/>
          <a:ext cx="8327120" cy="441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6431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CIN2+ Incidence Rate among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Screened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Women Aged 18-24 Years, Portland Area, 2008-2017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548288"/>
              </p:ext>
            </p:extLst>
          </p:nvPr>
        </p:nvGraphicFramePr>
        <p:xfrm>
          <a:off x="255494" y="1417638"/>
          <a:ext cx="8431306" cy="4617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89752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Incidence Rate of CIN 2+ Among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Screened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Women Aged 25-39 Years, Portland Area, 2008-2017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705747"/>
              </p:ext>
            </p:extLst>
          </p:nvPr>
        </p:nvGraphicFramePr>
        <p:xfrm>
          <a:off x="359680" y="1417638"/>
          <a:ext cx="8327120" cy="456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35692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F15A-97CC-4F83-9CEE-CB327E7E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Incidence Rate of CIN 2+, Women Aged 20-64 Years, by Race/Ethnicity, 2008-2016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18643B-60BC-42E3-90C7-5090449B2A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643828"/>
              </p:ext>
            </p:extLst>
          </p:nvPr>
        </p:nvGraphicFramePr>
        <p:xfrm>
          <a:off x="457200" y="1600200"/>
          <a:ext cx="8229600" cy="4230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8826595-7E2E-4EC7-96A1-7D2CB881300A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3557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1E6A-2A4E-48D3-8D74-72F4363E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2545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Asian vs. Other Groups - Median Age at Incident CIN 2+ Diagnosis, 20-64 years, 2008-2016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A10220-A779-48EB-8D89-1DCB788993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636586"/>
              </p:ext>
            </p:extLst>
          </p:nvPr>
        </p:nvGraphicFramePr>
        <p:xfrm>
          <a:off x="679939" y="2373924"/>
          <a:ext cx="6588367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1751">
                  <a:extLst>
                    <a:ext uri="{9D8B030D-6E8A-4147-A177-3AD203B41FA5}">
                      <a16:colId xmlns:a16="http://schemas.microsoft.com/office/drawing/2014/main" val="975646385"/>
                    </a:ext>
                  </a:extLst>
                </a:gridCol>
                <a:gridCol w="1987870">
                  <a:extLst>
                    <a:ext uri="{9D8B030D-6E8A-4147-A177-3AD203B41FA5}">
                      <a16:colId xmlns:a16="http://schemas.microsoft.com/office/drawing/2014/main" val="3879315580"/>
                    </a:ext>
                  </a:extLst>
                </a:gridCol>
                <a:gridCol w="1438840">
                  <a:extLst>
                    <a:ext uri="{9D8B030D-6E8A-4147-A177-3AD203B41FA5}">
                      <a16:colId xmlns:a16="http://schemas.microsoft.com/office/drawing/2014/main" val="827807447"/>
                    </a:ext>
                  </a:extLst>
                </a:gridCol>
                <a:gridCol w="1419906">
                  <a:extLst>
                    <a:ext uri="{9D8B030D-6E8A-4147-A177-3AD203B41FA5}">
                      <a16:colId xmlns:a16="http://schemas.microsoft.com/office/drawing/2014/main" val="2770259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Race/ethnicity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5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962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64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45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6234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3DFD21-5E47-4E4D-9159-B10204F78579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34039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3776" cy="11430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Relative Percentage of CIN 2+ Grades by Race/Ethnicity, Portland Area, 2008-2017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766252"/>
              </p:ext>
            </p:extLst>
          </p:nvPr>
        </p:nvGraphicFramePr>
        <p:xfrm>
          <a:off x="457200" y="1592131"/>
          <a:ext cx="8229600" cy="4281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F63B283-D54F-460D-BCC9-4ED1F340E38A}"/>
              </a:ext>
            </a:extLst>
          </p:cNvPr>
          <p:cNvSpPr/>
          <p:nvPr/>
        </p:nvSpPr>
        <p:spPr bwMode="auto">
          <a:xfrm>
            <a:off x="2017486" y="3860800"/>
            <a:ext cx="566057" cy="97245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4B41C0-19A7-4E87-A2CB-ACA933F816E9}"/>
              </a:ext>
            </a:extLst>
          </p:cNvPr>
          <p:cNvSpPr/>
          <p:nvPr/>
        </p:nvSpPr>
        <p:spPr bwMode="auto">
          <a:xfrm>
            <a:off x="2830480" y="3304729"/>
            <a:ext cx="566057" cy="97245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3FD00E-EA7C-4DF5-B9F9-F7EB6A462877}"/>
              </a:ext>
            </a:extLst>
          </p:cNvPr>
          <p:cNvSpPr/>
          <p:nvPr/>
        </p:nvSpPr>
        <p:spPr bwMode="auto">
          <a:xfrm>
            <a:off x="4492316" y="3976912"/>
            <a:ext cx="566057" cy="972457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 w="76200">
                <a:solidFill>
                  <a:schemeClr val="tx1"/>
                </a:solidFill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9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CA9F-1024-4679-ABE0-CF4F047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83FD-C844-4126-98BF-9F18D0030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5626"/>
            <a:ext cx="8229600" cy="4857902"/>
          </a:xfrm>
        </p:spPr>
        <p:txBody>
          <a:bodyPr/>
          <a:lstStyle/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 percentage of women receiving Pap smears declined</a:t>
            </a:r>
          </a:p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women aged 18-24 years: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 2+ rate declined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 2+ rate for screened women declined</a:t>
            </a:r>
          </a:p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For women 25-39 years: 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 2+ rate remained same or increased</a:t>
            </a:r>
          </a:p>
          <a:p>
            <a:pPr marL="571500" lvl="1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CIN 2+ rate for screened women increased</a:t>
            </a:r>
          </a:p>
          <a:p>
            <a:pPr marL="171450" indent="-171450" eaLnBrk="0" hangingPunct="0">
              <a:spcBef>
                <a:spcPct val="3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There are differences by race/ethnicity groups</a:t>
            </a:r>
          </a:p>
          <a:p>
            <a:pPr marL="0" indent="0" eaLnBrk="0" hangingPunct="0">
              <a:spcBef>
                <a:spcPct val="30000"/>
              </a:spcBef>
              <a:buNone/>
              <a:defRPr/>
            </a:pPr>
            <a:endParaRPr lang="en-US" alt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CONCLUSION: CIN 2+ incidence has decreased in the cohorts of women that include vaccine recipients.</a:t>
            </a: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57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6D1A1E-FFFA-4EA8-B9AB-FB5AEF9E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Results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5EB51B-3C25-4134-94DC-C12BD269A4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Prevalence &amp; distribution of HPV Types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23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83" y="395891"/>
            <a:ext cx="8229600" cy="11430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Outline of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217" y="1538891"/>
            <a:ext cx="8384583" cy="4424082"/>
          </a:xfrm>
        </p:spPr>
        <p:txBody>
          <a:bodyPr/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Describe Surveillance System of cervical precancers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Preliminary findings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HPV-related cervical disease in Oregon, 2008-2017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Pap screening estimates</a:t>
            </a:r>
          </a:p>
          <a:p>
            <a:pPr lvl="1"/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Prevalence and distribution of HPV types</a:t>
            </a:r>
          </a:p>
        </p:txBody>
      </p:sp>
    </p:spTree>
    <p:extLst>
      <p:ext uri="{BB962C8B-B14F-4D97-AF65-F5344CB8AC3E}">
        <p14:creationId xmlns:p14="http://schemas.microsoft.com/office/powerpoint/2010/main" val="4280544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D443-B1B0-4B63-B76C-2C454C642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3487"/>
            <a:ext cx="8559800" cy="164542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women Aged 18-39 Years with HPV typed CIN 2+, by Age Group and HPV Vaccination Status, Portland Area, 2008–2016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79E761-E514-4128-806A-BBE16C279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674854"/>
              </p:ext>
            </p:extLst>
          </p:nvPr>
        </p:nvGraphicFramePr>
        <p:xfrm>
          <a:off x="440267" y="1767840"/>
          <a:ext cx="8119533" cy="4181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E68FA-0EB7-4BE3-8FC4-B9EDD4A6A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51332-72B6-46A0-A4CA-0EA10C26723F}" type="slidenum">
              <a:rPr lang="en-US" altLang="en-US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en-US">
              <a:latin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29018-73F1-49D3-9EB2-6C28AFDFF9E0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222757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AEF12-238A-421A-9C0D-4A8489ABE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04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 of HPV Types by Vaccination Status for Women Aged 18-39 Years with CIN 2+, Portland Area, 2008–2016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79D302-DCE1-4D2E-A645-69081C9737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810065"/>
              </p:ext>
            </p:extLst>
          </p:nvPr>
        </p:nvGraphicFramePr>
        <p:xfrm>
          <a:off x="267286" y="1674055"/>
          <a:ext cx="8609428" cy="453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5511F6-7640-4DAD-9874-7963D1B2FB3D}"/>
              </a:ext>
            </a:extLst>
          </p:cNvPr>
          <p:cNvSpPr txBox="1"/>
          <p:nvPr/>
        </p:nvSpPr>
        <p:spPr>
          <a:xfrm>
            <a:off x="5345724" y="1969478"/>
            <a:ext cx="1378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Vaccinated: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938FDA-2B45-4D57-B67C-F69519DDD549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1229708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D6B1-EE41-4A8A-87B5-2D49792DC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74637"/>
            <a:ext cx="8628185" cy="142755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HPV Types by Race/Ethnicity, CIN2+ Cases in Women Aged 18-39 years, Portland Area, 2008–2016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6326F30-BC95-490E-A1BD-B158612FA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568866"/>
              </p:ext>
            </p:extLst>
          </p:nvPr>
        </p:nvGraphicFramePr>
        <p:xfrm>
          <a:off x="457200" y="1734677"/>
          <a:ext cx="8229600" cy="453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E050C-BB09-4FC7-B87A-3C01696BA8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FE51332-72B6-46A0-A4CA-0EA10C26723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65B0A-6DE5-4BCF-9804-095B4A8D96BE}"/>
              </a:ext>
            </a:extLst>
          </p:cNvPr>
          <p:cNvSpPr txBox="1"/>
          <p:nvPr/>
        </p:nvSpPr>
        <p:spPr>
          <a:xfrm>
            <a:off x="359680" y="6213681"/>
            <a:ext cx="60156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+mn-lt"/>
              </a:rPr>
              <a:t>*Data are provisional and not for publication.</a:t>
            </a:r>
          </a:p>
        </p:txBody>
      </p:sp>
    </p:spTree>
    <p:extLst>
      <p:ext uri="{BB962C8B-B14F-4D97-AF65-F5344CB8AC3E}">
        <p14:creationId xmlns:p14="http://schemas.microsoft.com/office/powerpoint/2010/main" val="996637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A7F-CD22-46BC-AE67-863B5DB65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Summary of Oregon HPV Typing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D8C6-D702-4291-9473-BF34EAA1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759"/>
            <a:ext cx="8229600" cy="4387241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HPV Type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50% - 16/18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25-30% - 6/11/31/33/45/52/58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These pre-cancers are preventable!</a:t>
            </a:r>
          </a:p>
          <a:p>
            <a:pPr marL="457200" lvl="1" indent="0">
              <a:buNone/>
            </a:pPr>
            <a:endParaRPr lang="en-US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HPV Type Distribution by vaccination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Vaccinated women less likely to have type 16/18 than unvaccinated women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Vaccinated women more likely to have types not covered by vaccines than unvaccinated women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Data to come for types covered by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nanovalent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vaccine (widely in use in 2016)</a:t>
            </a:r>
          </a:p>
        </p:txBody>
      </p:sp>
    </p:spTree>
    <p:extLst>
      <p:ext uri="{BB962C8B-B14F-4D97-AF65-F5344CB8AC3E}">
        <p14:creationId xmlns:p14="http://schemas.microsoft.com/office/powerpoint/2010/main" val="2676507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6832B-525D-4394-95C8-9E45618D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F3497-CEA0-4EFB-8363-9A0C3CA29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Next Steps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3194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AA7F-CD22-46BC-AE67-863B5DB6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042" y="301933"/>
            <a:ext cx="8229600" cy="1143000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8D8C6-D702-4291-9473-BF34EAA10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370" y="1444933"/>
            <a:ext cx="8229600" cy="4114800"/>
          </a:xfrm>
        </p:spPr>
        <p:txBody>
          <a:bodyPr/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Data are confusing, but vaccine appears to be having a positive impact on CIN 2+ rates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Oregon’s data are similar to national HPV Impact 2008-2017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CIN 2+ rates declined in 18-24 year old women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percent of women screened for cervical cancer decreased across all age groups and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CIN 2+ rates declined among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screened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women 18-24 years old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CIN 2+ rates increased among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screened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women aged 25-39</a:t>
            </a:r>
          </a:p>
        </p:txBody>
      </p:sp>
    </p:spTree>
    <p:extLst>
      <p:ext uri="{BB962C8B-B14F-4D97-AF65-F5344CB8AC3E}">
        <p14:creationId xmlns:p14="http://schemas.microsoft.com/office/powerpoint/2010/main" val="193906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E162-8CC3-481D-822A-E3BC643D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81"/>
            <a:ext cx="82296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422AB-6A17-4BDF-9EC5-7B88758F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Project Coordinator and Epidemiologist: 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Nasreen Abdullah, MD, MPH: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nasreen.abdullah@state.or.us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Research Analyst: 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Sara Ehlers, MPH: 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ara.j.ehlers@state.or.us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PSET, Informatics &amp; HPV Manager:</a:t>
            </a:r>
          </a:p>
          <a:p>
            <a:pPr marL="0" indent="0">
              <a:buNone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     Melissa Powell, MPH: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melissa.e.powell@state.or.us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D897E-C4EE-49F2-BA90-43A5D99D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C8CB2-486D-4B80-AE19-1B93134AC6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Surveillance System</a:t>
            </a: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91770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E892B-9E84-4F0A-A939-8A060F69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15582"/>
            <a:ext cx="8229600" cy="1143000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Surveillance</a:t>
            </a:r>
            <a:r>
              <a:rPr lang="en-US" sz="4000" dirty="0"/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BEFA9-1A8B-42F9-ACDC-2363E9BF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Estimate incidence of high-grade cervical dysplasia and monitor trends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Monitor prevalence and distribution of HPV types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Describe CIN 2+ patient characteristics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Estimate cervical cancer screening</a:t>
            </a:r>
          </a:p>
          <a:p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Estimate vaccine effectiveness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3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590507" y="2305772"/>
              <a:ext cx="270" cy="27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" name="Ink 16"/>
              <p14:cNvContentPartPr/>
              <p14:nvPr/>
            </p14:nvContentPartPr>
            <p14:xfrm>
              <a:off x="6214017" y="2067632"/>
              <a:ext cx="270" cy="27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/>
            <p:spPr/>
          </p:pic>
        </mc:Fallback>
      </mc:AlternateContent>
      <p:pic>
        <p:nvPicPr>
          <p:cNvPr id="2050" name="Picture 2" descr="HPV-IMPACT Surveillance Areas within the Untied St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07" y="448836"/>
            <a:ext cx="7118251" cy="549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8C4BF7B-A59F-432E-AC50-2136F36EB1A4}"/>
              </a:ext>
            </a:extLst>
          </p:cNvPr>
          <p:cNvSpPr/>
          <p:nvPr/>
        </p:nvSpPr>
        <p:spPr>
          <a:xfrm>
            <a:off x="6104965" y="2067632"/>
            <a:ext cx="969261" cy="917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7B2BB-1C9F-49AF-9CDF-E534601CF324}"/>
              </a:ext>
            </a:extLst>
          </p:cNvPr>
          <p:cNvSpPr/>
          <p:nvPr/>
        </p:nvSpPr>
        <p:spPr>
          <a:xfrm>
            <a:off x="7074226" y="2739986"/>
            <a:ext cx="913327" cy="9176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7E4A50-9CE1-4C53-9287-5F9093C467DC}"/>
              </a:ext>
            </a:extLst>
          </p:cNvPr>
          <p:cNvSpPr/>
          <p:nvPr/>
        </p:nvSpPr>
        <p:spPr>
          <a:xfrm>
            <a:off x="5356412" y="3693022"/>
            <a:ext cx="857605" cy="78484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3ADFC1-5FA7-45DB-A226-C3EFCBCF9F3B}"/>
              </a:ext>
            </a:extLst>
          </p:cNvPr>
          <p:cNvSpPr/>
          <p:nvPr/>
        </p:nvSpPr>
        <p:spPr>
          <a:xfrm>
            <a:off x="1210235" y="3161109"/>
            <a:ext cx="820271" cy="7116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eart 2">
            <a:extLst>
              <a:ext uri="{FF2B5EF4-FFF2-40B4-BE49-F238E27FC236}">
                <a16:creationId xmlns:a16="http://schemas.microsoft.com/office/drawing/2014/main" id="{C9FFBA54-C860-48AD-B35B-D1531EC853FA}"/>
              </a:ext>
            </a:extLst>
          </p:cNvPr>
          <p:cNvSpPr/>
          <p:nvPr/>
        </p:nvSpPr>
        <p:spPr>
          <a:xfrm rot="18915283">
            <a:off x="1071580" y="1990053"/>
            <a:ext cx="946460" cy="830504"/>
          </a:xfrm>
          <a:prstGeom prst="hear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A0F183-99FE-41AF-BC87-CFB9C5A2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Surveillance Methods – Case Definition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8C2178-B87A-4310-B5C6-48DBD2308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colorTemperature colorTemp="6078"/>
                    </a14:imgEffect>
                    <a14:imgEffect>
                      <a14:saturation sat="400000"/>
                    </a14:imgEffect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20" t="15077" r="13039"/>
          <a:stretch/>
        </p:blipFill>
        <p:spPr>
          <a:xfrm>
            <a:off x="530843" y="1731876"/>
            <a:ext cx="5205660" cy="3394247"/>
          </a:xfrm>
          <a:prstGeom prst="rect">
            <a:avLst/>
          </a:prstGeom>
          <a:ln w="76200"/>
          <a:effectLst>
            <a:glow rad="635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chemeClr val="bg1"/>
            </a:outerShdw>
            <a:softEdge rad="0"/>
          </a:effectLst>
          <a:scene3d>
            <a:camera prst="orthographicFront"/>
            <a:lightRig rig="threePt" dir="t"/>
          </a:scene3d>
          <a:sp3d>
            <a:bevelT h="0"/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24B352-672F-4962-A5E9-4AB482DA6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0146" y="1524000"/>
            <a:ext cx="2876653" cy="463099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Woman </a:t>
            </a: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18 years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Resident of 28 zip code area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Biopsy confirmed diagnosis of CIN 2+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Incident diagnosis on or after January 1, 2008</a:t>
            </a:r>
          </a:p>
        </p:txBody>
      </p:sp>
    </p:spTree>
    <p:extLst>
      <p:ext uri="{BB962C8B-B14F-4D97-AF65-F5344CB8AC3E}">
        <p14:creationId xmlns:p14="http://schemas.microsoft.com/office/powerpoint/2010/main" val="2738483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60C6B-0E4A-4EC7-923D-0CFDEE959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Surveillance Methods –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961A6-1D08-4369-B17C-E23EB0DF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0541"/>
            <a:ext cx="82296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Data Sources</a:t>
            </a:r>
          </a:p>
          <a:p>
            <a:pPr marL="457200" lvl="1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- Pathology reports from the labs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Providers and electronic medical records </a:t>
            </a:r>
          </a:p>
          <a:p>
            <a:pPr lvl="1">
              <a:buFontTx/>
              <a:buChar char="-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Immunization registry (ALERT) </a:t>
            </a:r>
          </a:p>
          <a:p>
            <a:pPr marL="457200" lvl="1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Specimens – HPV Typing</a:t>
            </a:r>
          </a:p>
          <a:p>
            <a:endParaRPr lang="en-US" dirty="0"/>
          </a:p>
        </p:txBody>
      </p:sp>
      <p:graphicFrame>
        <p:nvGraphicFramePr>
          <p:cNvPr id="4" name="Object 17">
            <a:extLst>
              <a:ext uri="{FF2B5EF4-FFF2-40B4-BE49-F238E27FC236}">
                <a16:creationId xmlns:a16="http://schemas.microsoft.com/office/drawing/2014/main" id="{DD0E7DAA-0CAD-454F-8B9D-EAFBACDDD9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7743"/>
              </p:ext>
            </p:extLst>
          </p:nvPr>
        </p:nvGraphicFramePr>
        <p:xfrm>
          <a:off x="6594873" y="3985619"/>
          <a:ext cx="1884988" cy="1769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Document" r:id="rId4" imgW="3621024" imgH="3617976" progId="Word.Document.8">
                  <p:embed/>
                </p:oleObj>
              </mc:Choice>
              <mc:Fallback>
                <p:oleObj name="Document" r:id="rId4" imgW="3621024" imgH="3617976" progId="Word.Document.8">
                  <p:embed/>
                  <p:pic>
                    <p:nvPicPr>
                      <p:cNvPr id="165905" name="Object 17">
                        <a:extLst>
                          <a:ext uri="{FF2B5EF4-FFF2-40B4-BE49-F238E27FC236}">
                            <a16:creationId xmlns:a16="http://schemas.microsoft.com/office/drawing/2014/main" id="{4CCE8B39-32A4-444F-A6D5-282DA1B3F3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873" y="3985619"/>
                        <a:ext cx="1884988" cy="1769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62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0521-3931-4604-A3A9-FD594DD38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Methods: HPV Type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41CC33B-B8D2-4872-8873-115D4E7CE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022431"/>
              </p:ext>
            </p:extLst>
          </p:nvPr>
        </p:nvGraphicFramePr>
        <p:xfrm>
          <a:off x="457200" y="1600200"/>
          <a:ext cx="8229600" cy="2642016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056807">
                  <a:extLst>
                    <a:ext uri="{9D8B030D-6E8A-4147-A177-3AD203B41FA5}">
                      <a16:colId xmlns:a16="http://schemas.microsoft.com/office/drawing/2014/main" val="2844397702"/>
                    </a:ext>
                  </a:extLst>
                </a:gridCol>
                <a:gridCol w="719527">
                  <a:extLst>
                    <a:ext uri="{9D8B030D-6E8A-4147-A177-3AD203B41FA5}">
                      <a16:colId xmlns:a16="http://schemas.microsoft.com/office/drawing/2014/main" val="126276738"/>
                    </a:ext>
                  </a:extLst>
                </a:gridCol>
                <a:gridCol w="692546">
                  <a:extLst>
                    <a:ext uri="{9D8B030D-6E8A-4147-A177-3AD203B41FA5}">
                      <a16:colId xmlns:a16="http://schemas.microsoft.com/office/drawing/2014/main" val="2907875989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66752105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00784939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600367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91911363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45160964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4549323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108935753"/>
                    </a:ext>
                  </a:extLst>
                </a:gridCol>
              </a:tblGrid>
              <a:tr h="660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Vaccine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97567611"/>
                  </a:ext>
                </a:extLst>
              </a:tr>
              <a:tr h="660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HPV 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805934901"/>
                  </a:ext>
                </a:extLst>
              </a:tr>
              <a:tr h="660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HPV 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3600" b="1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786093847"/>
                  </a:ext>
                </a:extLst>
              </a:tr>
              <a:tr h="660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HPV 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54134932"/>
                  </a:ext>
                </a:extLst>
              </a:tr>
            </a:tbl>
          </a:graphicData>
        </a:graphic>
      </p:graphicFrame>
      <p:sp>
        <p:nvSpPr>
          <p:cNvPr id="16" name="Right Brace 15">
            <a:extLst>
              <a:ext uri="{FF2B5EF4-FFF2-40B4-BE49-F238E27FC236}">
                <a16:creationId xmlns:a16="http://schemas.microsoft.com/office/drawing/2014/main" id="{0452F8C7-D3B1-4E09-830E-2BF89C747618}"/>
              </a:ext>
            </a:extLst>
          </p:cNvPr>
          <p:cNvSpPr/>
          <p:nvPr/>
        </p:nvSpPr>
        <p:spPr bwMode="auto">
          <a:xfrm rot="5400000">
            <a:off x="1678898" y="4467069"/>
            <a:ext cx="1049312" cy="7757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8039523-EED2-4533-9F17-6AFFD78765B5}"/>
              </a:ext>
            </a:extLst>
          </p:cNvPr>
          <p:cNvSpPr/>
          <p:nvPr/>
        </p:nvSpPr>
        <p:spPr bwMode="auto">
          <a:xfrm rot="5400000">
            <a:off x="3209770" y="4452079"/>
            <a:ext cx="1049312" cy="775741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3DE9D05-4D87-47BB-BEF3-0A06C140DB15}"/>
              </a:ext>
            </a:extLst>
          </p:cNvPr>
          <p:cNvSpPr/>
          <p:nvPr/>
        </p:nvSpPr>
        <p:spPr bwMode="auto">
          <a:xfrm rot="5400000">
            <a:off x="6160957" y="3195587"/>
            <a:ext cx="1049312" cy="33278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E46AEB-97C9-44BD-BFF3-5667A081045B}"/>
              </a:ext>
            </a:extLst>
          </p:cNvPr>
          <p:cNvSpPr txBox="1"/>
          <p:nvPr/>
        </p:nvSpPr>
        <p:spPr>
          <a:xfrm>
            <a:off x="1680773" y="5364606"/>
            <a:ext cx="106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Genital warts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6A70CC-2AB5-440C-9FFE-26A97B098C02}"/>
              </a:ext>
            </a:extLst>
          </p:cNvPr>
          <p:cNvSpPr txBox="1"/>
          <p:nvPr/>
        </p:nvSpPr>
        <p:spPr>
          <a:xfrm>
            <a:off x="3203212" y="5377723"/>
            <a:ext cx="106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~70% of cervical cancers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3E1E88-21A7-43DC-A616-EB735FB8FD40}"/>
              </a:ext>
            </a:extLst>
          </p:cNvPr>
          <p:cNvSpPr txBox="1"/>
          <p:nvPr/>
        </p:nvSpPr>
        <p:spPr>
          <a:xfrm>
            <a:off x="6154399" y="5371843"/>
            <a:ext cx="1062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~15% of cervical cancers</a:t>
            </a:r>
          </a:p>
        </p:txBody>
      </p:sp>
    </p:spTree>
    <p:extLst>
      <p:ext uri="{BB962C8B-B14F-4D97-AF65-F5344CB8AC3E}">
        <p14:creationId xmlns:p14="http://schemas.microsoft.com/office/powerpoint/2010/main" val="2882719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75F2-CAA3-4A0B-8738-484DEA07B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monitor precancers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3D131-8A14-40C3-9254-A9DD01706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92896" cy="4114800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Assess vaccine effectiveness                      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Dysplasia as proxy for cervical cancer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Precancers themselves cost millions for evaluation and treatment</a:t>
            </a:r>
          </a:p>
          <a:p>
            <a:pPr lvl="0">
              <a:lnSpc>
                <a:spcPct val="90000"/>
              </a:lnSpc>
              <a:buNone/>
            </a:pPr>
            <a:endParaRPr lang="en-US" dirty="0">
              <a:latin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AB356-53FA-4863-A11A-E59CD3F76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096" y="1745300"/>
            <a:ext cx="3936704" cy="38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7849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24309</TotalTime>
  <Words>940</Words>
  <Application>Microsoft Office PowerPoint</Application>
  <PresentationFormat>On-screen Show (4:3)</PresentationFormat>
  <Paragraphs>225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Times</vt:lpstr>
      <vt:lpstr>1_Custom Design</vt:lpstr>
      <vt:lpstr>Custom Design</vt:lpstr>
      <vt:lpstr>2_Custom Design</vt:lpstr>
      <vt:lpstr>3_Custom Design</vt:lpstr>
      <vt:lpstr>4_Custom Design</vt:lpstr>
      <vt:lpstr>5_Custom Design</vt:lpstr>
      <vt:lpstr>Document</vt:lpstr>
      <vt:lpstr>Surveillance of HPV-related cervical pre-cancers (CIN2+) in Oregon  2008-2017</vt:lpstr>
      <vt:lpstr>Outline of Presentation</vt:lpstr>
      <vt:lpstr>Surveillance</vt:lpstr>
      <vt:lpstr>Surveillance Objectives</vt:lpstr>
      <vt:lpstr>PowerPoint Presentation</vt:lpstr>
      <vt:lpstr>Surveillance Methods – Case Definition</vt:lpstr>
      <vt:lpstr>Surveillance Methods – Data Sources</vt:lpstr>
      <vt:lpstr>Methods: HPV Type Testing</vt:lpstr>
      <vt:lpstr>Why monitor precancers</vt:lpstr>
      <vt:lpstr>Data Results</vt:lpstr>
      <vt:lpstr>Incidence Rate of CIN 2+ Cases, by Age Group, 18-39 Years, Portland Area, 2008-2017</vt:lpstr>
      <vt:lpstr>Percentage of Women who Received a Pap Screening, by Age Group, 18-39 Years, Portland Area, 2008-2017</vt:lpstr>
      <vt:lpstr>CIN2+ Incidence Rate among Screened Women Aged 18-24 Years, Portland Area, 2008-2017</vt:lpstr>
      <vt:lpstr>Incidence Rate of CIN 2+ Among Screened Women Aged 25-39 Years, Portland Area, 2008-2017</vt:lpstr>
      <vt:lpstr>Incidence Rate of CIN 2+, Women Aged 20-64 Years, by Race/Ethnicity, 2008-2016</vt:lpstr>
      <vt:lpstr>Asian vs. Other Groups - Median Age at Incident CIN 2+ Diagnosis, 20-64 years, 2008-2016</vt:lpstr>
      <vt:lpstr>Relative Percentage of CIN 2+ Grades by Race/Ethnicity, Portland Area, 2008-2017</vt:lpstr>
      <vt:lpstr>Summary</vt:lpstr>
      <vt:lpstr>Data Results</vt:lpstr>
      <vt:lpstr>Number of women Aged 18-39 Years with HPV typed CIN 2+, by Age Group and HPV Vaccination Status, Portland Area, 2008–2016 </vt:lpstr>
      <vt:lpstr>Percentage of HPV Types by Vaccination Status for Women Aged 18-39 Years with CIN 2+, Portland Area, 2008–2016</vt:lpstr>
      <vt:lpstr>Percent HPV Types by Race/Ethnicity, CIN2+ Cases in Women Aged 18-39 years, Portland Area, 2008–2016</vt:lpstr>
      <vt:lpstr>Summary of Oregon HPV Typing Data</vt:lpstr>
      <vt:lpstr>Conclusion</vt:lpstr>
      <vt:lpstr>Conclusion</vt:lpstr>
      <vt:lpstr>THANK YOU!</vt:lpstr>
    </vt:vector>
  </TitlesOfParts>
  <Company>DHS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Background:  HPV</dc:title>
  <dc:creator>Sean Schafer</dc:creator>
  <cp:lastModifiedBy>ABDULLAH Nasreen</cp:lastModifiedBy>
  <cp:revision>514</cp:revision>
  <cp:lastPrinted>2018-04-27T16:43:28Z</cp:lastPrinted>
  <dcterms:created xsi:type="dcterms:W3CDTF">2006-05-26T22:45:48Z</dcterms:created>
  <dcterms:modified xsi:type="dcterms:W3CDTF">2019-06-05T18:01:27Z</dcterms:modified>
</cp:coreProperties>
</file>