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theme/theme6.xml" ContentType="application/vnd.openxmlformats-officedocument.theme+xml"/>
  <Override PartName="/ppt/slideLayouts/slideLayout6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heme/themeOverride2.xml" ContentType="application/vnd.openxmlformats-officedocument.themeOverr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4.xml" ContentType="application/vnd.openxmlformats-officedocument.drawingml.chart+xml"/>
  <Override PartName="/ppt/theme/themeOverride3.xml" ContentType="application/vnd.openxmlformats-officedocument.themeOverride+xml"/>
  <Override PartName="/ppt/drawings/drawing1.xml" ContentType="application/vnd.openxmlformats-officedocument.drawingml.chartshapes+xml"/>
  <Override PartName="/ppt/notesSlides/notesSlide40.xml" ContentType="application/vnd.openxmlformats-officedocument.presentationml.notesSlide+xml"/>
  <Override PartName="/ppt/charts/chart5.xml" ContentType="application/vnd.openxmlformats-officedocument.drawingml.chart+xml"/>
  <Override PartName="/ppt/notesSlides/notesSlide41.xml" ContentType="application/vnd.openxmlformats-officedocument.presentationml.notesSlide+xml"/>
  <Override PartName="/ppt/charts/chart6.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7.xml" ContentType="application/vnd.openxmlformats-officedocument.drawingml.chart+xml"/>
  <Override PartName="/ppt/notesSlides/notesSlide44.xml" ContentType="application/vnd.openxmlformats-officedocument.presentationml.notesSlide+xml"/>
  <Override PartName="/ppt/charts/chart8.xml" ContentType="application/vnd.openxmlformats-officedocument.drawingml.chart+xml"/>
  <Override PartName="/ppt/notesSlides/notesSlide45.xml" ContentType="application/vnd.openxmlformats-officedocument.presentationml.notesSlide+xml"/>
  <Override PartName="/ppt/charts/chart9.xml" ContentType="application/vnd.openxmlformats-officedocument.drawingml.chart+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75" r:id="rId2"/>
    <p:sldMasterId id="2147483688" r:id="rId3"/>
    <p:sldMasterId id="2147483719" r:id="rId4"/>
    <p:sldMasterId id="2147483733" r:id="rId5"/>
    <p:sldMasterId id="2147483735" r:id="rId6"/>
    <p:sldMasterId id="2147483737" r:id="rId7"/>
  </p:sldMasterIdLst>
  <p:notesMasterIdLst>
    <p:notesMasterId r:id="rId116"/>
  </p:notesMasterIdLst>
  <p:handoutMasterIdLst>
    <p:handoutMasterId r:id="rId117"/>
  </p:handoutMasterIdLst>
  <p:sldIdLst>
    <p:sldId id="830" r:id="rId8"/>
    <p:sldId id="852" r:id="rId9"/>
    <p:sldId id="824" r:id="rId10"/>
    <p:sldId id="386" r:id="rId11"/>
    <p:sldId id="456" r:id="rId12"/>
    <p:sldId id="458" r:id="rId13"/>
    <p:sldId id="811" r:id="rId14"/>
    <p:sldId id="843" r:id="rId15"/>
    <p:sldId id="812" r:id="rId16"/>
    <p:sldId id="831" r:id="rId17"/>
    <p:sldId id="826" r:id="rId18"/>
    <p:sldId id="844" r:id="rId19"/>
    <p:sldId id="821" r:id="rId20"/>
    <p:sldId id="822" r:id="rId21"/>
    <p:sldId id="834" r:id="rId22"/>
    <p:sldId id="845" r:id="rId23"/>
    <p:sldId id="773" r:id="rId24"/>
    <p:sldId id="734" r:id="rId25"/>
    <p:sldId id="774" r:id="rId26"/>
    <p:sldId id="846" r:id="rId27"/>
    <p:sldId id="847" r:id="rId28"/>
    <p:sldId id="769" r:id="rId29"/>
    <p:sldId id="827" r:id="rId30"/>
    <p:sldId id="535" r:id="rId31"/>
    <p:sldId id="789" r:id="rId32"/>
    <p:sldId id="848" r:id="rId33"/>
    <p:sldId id="849" r:id="rId34"/>
    <p:sldId id="787" r:id="rId35"/>
    <p:sldId id="786" r:id="rId36"/>
    <p:sldId id="788" r:id="rId37"/>
    <p:sldId id="537" r:id="rId38"/>
    <p:sldId id="674" r:id="rId39"/>
    <p:sldId id="690" r:id="rId40"/>
    <p:sldId id="676" r:id="rId41"/>
    <p:sldId id="677" r:id="rId42"/>
    <p:sldId id="470" r:id="rId43"/>
    <p:sldId id="749" r:id="rId44"/>
    <p:sldId id="487" r:id="rId45"/>
    <p:sldId id="835" r:id="rId46"/>
    <p:sldId id="750" r:id="rId47"/>
    <p:sldId id="850" r:id="rId48"/>
    <p:sldId id="851" r:id="rId49"/>
    <p:sldId id="589" r:id="rId50"/>
    <p:sldId id="688" r:id="rId51"/>
    <p:sldId id="693" r:id="rId52"/>
    <p:sldId id="694" r:id="rId53"/>
    <p:sldId id="736" r:id="rId54"/>
    <p:sldId id="695" r:id="rId55"/>
    <p:sldId id="696" r:id="rId56"/>
    <p:sldId id="735" r:id="rId57"/>
    <p:sldId id="697" r:id="rId58"/>
    <p:sldId id="698" r:id="rId59"/>
    <p:sldId id="699" r:id="rId60"/>
    <p:sldId id="796" r:id="rId61"/>
    <p:sldId id="738" r:id="rId62"/>
    <p:sldId id="700" r:id="rId63"/>
    <p:sldId id="701" r:id="rId64"/>
    <p:sldId id="703" r:id="rId65"/>
    <p:sldId id="704" r:id="rId66"/>
    <p:sldId id="841" r:id="rId67"/>
    <p:sldId id="842" r:id="rId68"/>
    <p:sldId id="705" r:id="rId69"/>
    <p:sldId id="706" r:id="rId70"/>
    <p:sldId id="707" r:id="rId71"/>
    <p:sldId id="708" r:id="rId72"/>
    <p:sldId id="785" r:id="rId73"/>
    <p:sldId id="711" r:id="rId74"/>
    <p:sldId id="716" r:id="rId75"/>
    <p:sldId id="717" r:id="rId76"/>
    <p:sldId id="712" r:id="rId77"/>
    <p:sldId id="753" r:id="rId78"/>
    <p:sldId id="756" r:id="rId79"/>
    <p:sldId id="757" r:id="rId80"/>
    <p:sldId id="713" r:id="rId81"/>
    <p:sldId id="745" r:id="rId82"/>
    <p:sldId id="714" r:id="rId83"/>
    <p:sldId id="715" r:id="rId84"/>
    <p:sldId id="795" r:id="rId85"/>
    <p:sldId id="718" r:id="rId86"/>
    <p:sldId id="719" r:id="rId87"/>
    <p:sldId id="720" r:id="rId88"/>
    <p:sldId id="721" r:id="rId89"/>
    <p:sldId id="722" r:id="rId90"/>
    <p:sldId id="808" r:id="rId91"/>
    <p:sldId id="807" r:id="rId92"/>
    <p:sldId id="723" r:id="rId93"/>
    <p:sldId id="724" r:id="rId94"/>
    <p:sldId id="725" r:id="rId95"/>
    <p:sldId id="747" r:id="rId96"/>
    <p:sldId id="746" r:id="rId97"/>
    <p:sldId id="754" r:id="rId98"/>
    <p:sldId id="758" r:id="rId99"/>
    <p:sldId id="759" r:id="rId100"/>
    <p:sldId id="760" r:id="rId101"/>
    <p:sldId id="761" r:id="rId102"/>
    <p:sldId id="728" r:id="rId103"/>
    <p:sldId id="730" r:id="rId104"/>
    <p:sldId id="791" r:id="rId105"/>
    <p:sldId id="792" r:id="rId106"/>
    <p:sldId id="793" r:id="rId107"/>
    <p:sldId id="733" r:id="rId108"/>
    <p:sldId id="839" r:id="rId109"/>
    <p:sldId id="840" r:id="rId110"/>
    <p:sldId id="602" r:id="rId111"/>
    <p:sldId id="837" r:id="rId112"/>
    <p:sldId id="838" r:id="rId113"/>
    <p:sldId id="448" r:id="rId114"/>
    <p:sldId id="784" r:id="rId115"/>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56" userDrawn="1">
          <p15:clr>
            <a:srgbClr val="A4A3A4"/>
          </p15:clr>
        </p15:guide>
        <p15:guide id="2" pos="816" userDrawn="1">
          <p15:clr>
            <a:srgbClr val="A4A3A4"/>
          </p15:clr>
        </p15:guide>
      </p15:sldGuideLst>
    </p:ext>
    <p:ext uri="{2D200454-40CA-4A62-9FC3-DE9A4176ACB9}">
      <p15:notesGuideLst xmlns:p15="http://schemas.microsoft.com/office/powerpoint/2012/main">
        <p15:guide id="1" orient="horz" pos="2949">
          <p15:clr>
            <a:srgbClr val="A4A3A4"/>
          </p15:clr>
        </p15:guide>
        <p15:guide id="2" pos="222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2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380B"/>
    <a:srgbClr val="1993B9"/>
    <a:srgbClr val="7CBF33"/>
    <a:srgbClr val="F2F2F2"/>
    <a:srgbClr val="FFFFFF"/>
    <a:srgbClr val="33CC33"/>
    <a:srgbClr val="E05406"/>
    <a:srgbClr val="CB7047"/>
    <a:srgbClr val="4572A7"/>
    <a:srgbClr val="96BA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07" autoAdjust="0"/>
    <p:restoredTop sz="72534" autoAdjust="0"/>
  </p:normalViewPr>
  <p:slideViewPr>
    <p:cSldViewPr>
      <p:cViewPr varScale="1">
        <p:scale>
          <a:sx n="50" d="100"/>
          <a:sy n="50" d="100"/>
        </p:scale>
        <p:origin x="1804" y="28"/>
      </p:cViewPr>
      <p:guideLst>
        <p:guide orient="horz" pos="3456"/>
        <p:guide pos="816"/>
      </p:guideLst>
    </p:cSldViewPr>
  </p:slideViewPr>
  <p:notesTextViewPr>
    <p:cViewPr>
      <p:scale>
        <a:sx n="3" d="2"/>
        <a:sy n="3" d="2"/>
      </p:scale>
      <p:origin x="0" y="0"/>
    </p:cViewPr>
  </p:notesTextViewPr>
  <p:sorterViewPr>
    <p:cViewPr varScale="1">
      <p:scale>
        <a:sx n="1" d="1"/>
        <a:sy n="1" d="1"/>
      </p:scale>
      <p:origin x="0" y="0"/>
    </p:cViewPr>
  </p:sorterViewPr>
  <p:notesViewPr>
    <p:cSldViewPr>
      <p:cViewPr>
        <p:scale>
          <a:sx n="80" d="100"/>
          <a:sy n="80" d="100"/>
        </p:scale>
        <p:origin x="-1948" y="1664"/>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117" Type="http://schemas.openxmlformats.org/officeDocument/2006/relationships/handoutMaster" Target="handoutMasters/handoutMaster1.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112" Type="http://schemas.openxmlformats.org/officeDocument/2006/relationships/slide" Target="slides/slide105.xml"/><Relationship Id="rId16" Type="http://schemas.openxmlformats.org/officeDocument/2006/relationships/slide" Target="slides/slide9.xml"/><Relationship Id="rId107" Type="http://schemas.openxmlformats.org/officeDocument/2006/relationships/slide" Target="slides/slide100.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102" Type="http://schemas.openxmlformats.org/officeDocument/2006/relationships/slide" Target="slides/slide95.xml"/><Relationship Id="rId5" Type="http://schemas.openxmlformats.org/officeDocument/2006/relationships/slideMaster" Target="slideMasters/slideMaster5.xml"/><Relationship Id="rId61" Type="http://schemas.openxmlformats.org/officeDocument/2006/relationships/slide" Target="slides/slide54.xml"/><Relationship Id="rId82" Type="http://schemas.openxmlformats.org/officeDocument/2006/relationships/slide" Target="slides/slide75.xml"/><Relationship Id="rId90" Type="http://schemas.openxmlformats.org/officeDocument/2006/relationships/slide" Target="slides/slide83.xml"/><Relationship Id="rId95" Type="http://schemas.openxmlformats.org/officeDocument/2006/relationships/slide" Target="slides/slide88.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slide" Target="slides/slide98.xml"/><Relationship Id="rId113" Type="http://schemas.openxmlformats.org/officeDocument/2006/relationships/slide" Target="slides/slide106.xml"/><Relationship Id="rId118" Type="http://schemas.openxmlformats.org/officeDocument/2006/relationships/commentAuthors" Target="commentAuthor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93" Type="http://schemas.openxmlformats.org/officeDocument/2006/relationships/slide" Target="slides/slide86.xml"/><Relationship Id="rId98" Type="http://schemas.openxmlformats.org/officeDocument/2006/relationships/slide" Target="slides/slide91.xml"/><Relationship Id="rId12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103" Type="http://schemas.openxmlformats.org/officeDocument/2006/relationships/slide" Target="slides/slide96.xml"/><Relationship Id="rId108" Type="http://schemas.openxmlformats.org/officeDocument/2006/relationships/slide" Target="slides/slide101.xml"/><Relationship Id="rId116" Type="http://schemas.openxmlformats.org/officeDocument/2006/relationships/notesMaster" Target="notesMasters/notesMaster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slide" Target="slides/slide84.xml"/><Relationship Id="rId96" Type="http://schemas.openxmlformats.org/officeDocument/2006/relationships/slide" Target="slides/slide89.xml"/><Relationship Id="rId111" Type="http://schemas.openxmlformats.org/officeDocument/2006/relationships/slide" Target="slides/slide10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6" Type="http://schemas.openxmlformats.org/officeDocument/2006/relationships/slide" Target="slides/slide99.xml"/><Relationship Id="rId114" Type="http://schemas.openxmlformats.org/officeDocument/2006/relationships/slide" Target="slides/slide107.xml"/><Relationship Id="rId119" Type="http://schemas.openxmlformats.org/officeDocument/2006/relationships/presProps" Target="presProps.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12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109" Type="http://schemas.openxmlformats.org/officeDocument/2006/relationships/slide" Target="slides/slide10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slide" Target="slides/slide97.xml"/><Relationship Id="rId120"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slideMaster" Target="slideMasters/slideMaster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110" Type="http://schemas.openxmlformats.org/officeDocument/2006/relationships/slide" Target="slides/slide103.xml"/><Relationship Id="rId115" Type="http://schemas.openxmlformats.org/officeDocument/2006/relationships/slide" Target="slides/slide10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pieChart>
        <c:varyColors val="1"/>
        <c:ser>
          <c:idx val="0"/>
          <c:order val="0"/>
          <c:tx>
            <c:strRef>
              <c:f>Sheet1!$B$1</c:f>
              <c:strCache>
                <c:ptCount val="1"/>
                <c:pt idx="0">
                  <c:v>Site, Female</c:v>
                </c:pt>
              </c:strCache>
            </c:strRef>
          </c:tx>
          <c:dPt>
            <c:idx val="0"/>
            <c:bubble3D val="0"/>
            <c:spPr>
              <a:solidFill>
                <a:srgbClr val="1993B9"/>
              </a:solidFill>
            </c:spPr>
            <c:extLst>
              <c:ext xmlns:c16="http://schemas.microsoft.com/office/drawing/2014/chart" uri="{C3380CC4-5D6E-409C-BE32-E72D297353CC}">
                <c16:uniqueId val="{00000001-50AA-47F2-959F-58A171DF99FD}"/>
              </c:ext>
            </c:extLst>
          </c:dPt>
          <c:dPt>
            <c:idx val="1"/>
            <c:bubble3D val="0"/>
            <c:spPr>
              <a:solidFill>
                <a:srgbClr val="C7380B"/>
              </a:solidFill>
            </c:spPr>
            <c:extLst>
              <c:ext xmlns:c16="http://schemas.microsoft.com/office/drawing/2014/chart" uri="{C3380CC4-5D6E-409C-BE32-E72D297353CC}">
                <c16:uniqueId val="{00000003-50AA-47F2-959F-58A171DF99FD}"/>
              </c:ext>
            </c:extLst>
          </c:dPt>
          <c:dPt>
            <c:idx val="2"/>
            <c:bubble3D val="0"/>
            <c:spPr>
              <a:solidFill>
                <a:srgbClr val="92D050"/>
              </a:solidFill>
            </c:spPr>
            <c:extLst>
              <c:ext xmlns:c16="http://schemas.microsoft.com/office/drawing/2014/chart" uri="{C3380CC4-5D6E-409C-BE32-E72D297353CC}">
                <c16:uniqueId val="{00000005-50AA-47F2-959F-58A171DF99FD}"/>
              </c:ext>
            </c:extLst>
          </c:dPt>
          <c:dPt>
            <c:idx val="3"/>
            <c:bubble3D val="0"/>
            <c:spPr>
              <a:solidFill>
                <a:srgbClr val="4B4BFF"/>
              </a:solidFill>
            </c:spPr>
            <c:extLst>
              <c:ext xmlns:c16="http://schemas.microsoft.com/office/drawing/2014/chart" uri="{C3380CC4-5D6E-409C-BE32-E72D297353CC}">
                <c16:uniqueId val="{00000007-50AA-47F2-959F-58A171DF99FD}"/>
              </c:ext>
            </c:extLst>
          </c:dPt>
          <c:dPt>
            <c:idx val="4"/>
            <c:bubble3D val="0"/>
            <c:spPr>
              <a:solidFill>
                <a:srgbClr val="C777CF"/>
              </a:solidFill>
            </c:spPr>
            <c:extLst>
              <c:ext xmlns:c16="http://schemas.microsoft.com/office/drawing/2014/chart" uri="{C3380CC4-5D6E-409C-BE32-E72D297353CC}">
                <c16:uniqueId val="{00000009-50AA-47F2-959F-58A171DF99FD}"/>
              </c:ext>
            </c:extLst>
          </c:dPt>
          <c:cat>
            <c:strRef>
              <c:f>Sheet1!$A$2:$A$6</c:f>
              <c:strCache>
                <c:ptCount val="5"/>
                <c:pt idx="0">
                  <c:v>Anus </c:v>
                </c:pt>
                <c:pt idx="1">
                  <c:v>Cervix </c:v>
                </c:pt>
                <c:pt idx="2">
                  <c:v>Oropharynx </c:v>
                </c:pt>
                <c:pt idx="3">
                  <c:v>Vagina </c:v>
                </c:pt>
                <c:pt idx="4">
                  <c:v>Vulva </c:v>
                </c:pt>
              </c:strCache>
            </c:strRef>
          </c:cat>
          <c:val>
            <c:numRef>
              <c:f>Sheet1!$B$2:$B$6</c:f>
              <c:numCache>
                <c:formatCode>#,##0</c:formatCode>
                <c:ptCount val="5"/>
                <c:pt idx="0">
                  <c:v>2600</c:v>
                </c:pt>
                <c:pt idx="1">
                  <c:v>10400</c:v>
                </c:pt>
                <c:pt idx="2">
                  <c:v>1800</c:v>
                </c:pt>
                <c:pt idx="3" formatCode="General">
                  <c:v>600</c:v>
                </c:pt>
                <c:pt idx="4">
                  <c:v>2200</c:v>
                </c:pt>
              </c:numCache>
            </c:numRef>
          </c:val>
          <c:extLst>
            <c:ext xmlns:c16="http://schemas.microsoft.com/office/drawing/2014/chart" uri="{C3380CC4-5D6E-409C-BE32-E72D297353CC}">
              <c16:uniqueId val="{0000000A-50AA-47F2-959F-58A171DF99FD}"/>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pieChart>
        <c:varyColors val="1"/>
        <c:ser>
          <c:idx val="0"/>
          <c:order val="0"/>
          <c:tx>
            <c:strRef>
              <c:f>Sheet1!$B$1</c:f>
              <c:strCache>
                <c:ptCount val="1"/>
                <c:pt idx="0">
                  <c:v>Site, Male</c:v>
                </c:pt>
              </c:strCache>
            </c:strRef>
          </c:tx>
          <c:dPt>
            <c:idx val="0"/>
            <c:bubble3D val="0"/>
            <c:spPr>
              <a:solidFill>
                <a:srgbClr val="00B0F0"/>
              </a:solidFill>
            </c:spPr>
            <c:extLst>
              <c:ext xmlns:c16="http://schemas.microsoft.com/office/drawing/2014/chart" uri="{C3380CC4-5D6E-409C-BE32-E72D297353CC}">
                <c16:uniqueId val="{00000001-F973-4CF8-BF2A-B459D13E768D}"/>
              </c:ext>
            </c:extLst>
          </c:dPt>
          <c:dPt>
            <c:idx val="1"/>
            <c:bubble3D val="0"/>
            <c:spPr>
              <a:solidFill>
                <a:srgbClr val="92D050"/>
              </a:solidFill>
            </c:spPr>
            <c:extLst>
              <c:ext xmlns:c16="http://schemas.microsoft.com/office/drawing/2014/chart" uri="{C3380CC4-5D6E-409C-BE32-E72D297353CC}">
                <c16:uniqueId val="{00000003-F973-4CF8-BF2A-B459D13E768D}"/>
              </c:ext>
            </c:extLst>
          </c:dPt>
          <c:dPt>
            <c:idx val="2"/>
            <c:bubble3D val="0"/>
            <c:spPr>
              <a:solidFill>
                <a:srgbClr val="002060"/>
              </a:solidFill>
            </c:spPr>
            <c:extLst>
              <c:ext xmlns:c16="http://schemas.microsoft.com/office/drawing/2014/chart" uri="{C3380CC4-5D6E-409C-BE32-E72D297353CC}">
                <c16:uniqueId val="{00000005-F973-4CF8-BF2A-B459D13E768D}"/>
              </c:ext>
            </c:extLst>
          </c:dPt>
          <c:cat>
            <c:strRef>
              <c:f>Sheet1!$A$2:$A$4</c:f>
              <c:strCache>
                <c:ptCount val="3"/>
                <c:pt idx="0">
                  <c:v>Anus </c:v>
                </c:pt>
                <c:pt idx="1">
                  <c:v>Oropharynx </c:v>
                </c:pt>
                <c:pt idx="2">
                  <c:v>Penis </c:v>
                </c:pt>
              </c:strCache>
            </c:strRef>
          </c:cat>
          <c:val>
            <c:numRef>
              <c:f>Sheet1!$B$2:$B$4</c:f>
              <c:numCache>
                <c:formatCode>General</c:formatCode>
                <c:ptCount val="3"/>
                <c:pt idx="0">
                  <c:v>1400</c:v>
                </c:pt>
                <c:pt idx="1">
                  <c:v>7200</c:v>
                </c:pt>
                <c:pt idx="2">
                  <c:v>700</c:v>
                </c:pt>
              </c:numCache>
            </c:numRef>
          </c:val>
          <c:extLst>
            <c:ext xmlns:c16="http://schemas.microsoft.com/office/drawing/2014/chart" uri="{C3380CC4-5D6E-409C-BE32-E72D297353CC}">
              <c16:uniqueId val="{00000006-F973-4CF8-BF2A-B459D13E768D}"/>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29647671159749"/>
          <c:y val="4.0993539269129818E-2"/>
          <c:w val="0.81281073446327679"/>
          <c:h val="0.58493902685241272"/>
        </c:manualLayout>
      </c:layout>
      <c:barChart>
        <c:barDir val="col"/>
        <c:grouping val="clustered"/>
        <c:varyColors val="0"/>
        <c:ser>
          <c:idx val="0"/>
          <c:order val="0"/>
          <c:tx>
            <c:strRef>
              <c:f>Sheet1!$C$3</c:f>
              <c:strCache>
                <c:ptCount val="1"/>
                <c:pt idx="0">
                  <c:v>2003-2006</c:v>
                </c:pt>
              </c:strCache>
            </c:strRef>
          </c:tx>
          <c:spPr>
            <a:solidFill>
              <a:schemeClr val="accent1"/>
            </a:solidFill>
            <a:ln>
              <a:noFill/>
            </a:ln>
            <a:effectLst/>
          </c:spPr>
          <c:invertIfNegative val="0"/>
          <c:errBars>
            <c:errBarType val="both"/>
            <c:errValType val="cust"/>
            <c:noEndCap val="0"/>
            <c:plus>
              <c:numRef>
                <c:f>Sheet1!$G$4:$G$14</c:f>
                <c:numCache>
                  <c:formatCode>General</c:formatCode>
                  <c:ptCount val="11"/>
                  <c:pt idx="0">
                    <c:v>3.5</c:v>
                  </c:pt>
                  <c:pt idx="1">
                    <c:v>3.1999999999999993</c:v>
                  </c:pt>
                  <c:pt idx="2">
                    <c:v>2.9000000000000004</c:v>
                  </c:pt>
                  <c:pt idx="4">
                    <c:v>7.5999999999999943</c:v>
                  </c:pt>
                  <c:pt idx="5">
                    <c:v>6.7000000000000028</c:v>
                  </c:pt>
                  <c:pt idx="6">
                    <c:v>4.1999999999999993</c:v>
                  </c:pt>
                  <c:pt idx="8">
                    <c:v>3.9000000000000057</c:v>
                  </c:pt>
                  <c:pt idx="9">
                    <c:v>6.3999999999999986</c:v>
                  </c:pt>
                  <c:pt idx="10">
                    <c:v>3.6999999999999993</c:v>
                  </c:pt>
                </c:numCache>
              </c:numRef>
            </c:plus>
            <c:minus>
              <c:numRef>
                <c:f>Sheet1!$F$4:$F$14</c:f>
                <c:numCache>
                  <c:formatCode>General</c:formatCode>
                  <c:ptCount val="11"/>
                  <c:pt idx="0">
                    <c:v>3.3999999999999986</c:v>
                  </c:pt>
                  <c:pt idx="1">
                    <c:v>2.8000000000000007</c:v>
                  </c:pt>
                  <c:pt idx="2">
                    <c:v>2.3000000000000007</c:v>
                  </c:pt>
                  <c:pt idx="4">
                    <c:v>7.7000000000000028</c:v>
                  </c:pt>
                  <c:pt idx="5">
                    <c:v>6.0999999999999979</c:v>
                  </c:pt>
                  <c:pt idx="6">
                    <c:v>3.5999999999999996</c:v>
                  </c:pt>
                  <c:pt idx="8">
                    <c:v>3.8999999999999986</c:v>
                  </c:pt>
                  <c:pt idx="9">
                    <c:v>5.5</c:v>
                  </c:pt>
                  <c:pt idx="10">
                    <c:v>3</c:v>
                  </c:pt>
                </c:numCache>
              </c:numRef>
            </c:minus>
            <c:spPr>
              <a:noFill/>
              <a:ln w="9525" cap="flat" cmpd="sng" algn="ctr">
                <a:solidFill>
                  <a:schemeClr val="tx1">
                    <a:lumMod val="65000"/>
                    <a:lumOff val="35000"/>
                  </a:schemeClr>
                </a:solidFill>
                <a:round/>
              </a:ln>
              <a:effectLst/>
            </c:spPr>
          </c:errBars>
          <c:cat>
            <c:multiLvlStrRef>
              <c:f>Sheet1!$A$4:$B$14</c:f>
              <c:multiLvlStrCache>
                <c:ptCount val="11"/>
                <c:lvl>
                  <c:pt idx="0">
                    <c:v>Any HPV</c:v>
                  </c:pt>
                  <c:pt idx="1">
                    <c:v>Non 4vHPV HR </c:v>
                  </c:pt>
                  <c:pt idx="2">
                    <c:v>4vHPV </c:v>
                  </c:pt>
                  <c:pt idx="4">
                    <c:v>Any HPV</c:v>
                  </c:pt>
                  <c:pt idx="5">
                    <c:v>Non 4vHPV HR </c:v>
                  </c:pt>
                  <c:pt idx="6">
                    <c:v>4vHPV </c:v>
                  </c:pt>
                  <c:pt idx="8">
                    <c:v>Any HPV</c:v>
                  </c:pt>
                  <c:pt idx="9">
                    <c:v>Non 4vHPV HR </c:v>
                  </c:pt>
                  <c:pt idx="10">
                    <c:v>4vHPV </c:v>
                  </c:pt>
                </c:lvl>
                <c:lvl>
                  <c:pt idx="0">
                    <c:v>14-19 years</c:v>
                  </c:pt>
                  <c:pt idx="4">
                    <c:v>20-24 years</c:v>
                  </c:pt>
                  <c:pt idx="8">
                    <c:v>25-29 years</c:v>
                  </c:pt>
                </c:lvl>
              </c:multiLvlStrCache>
            </c:multiLvlStrRef>
          </c:cat>
          <c:val>
            <c:numRef>
              <c:f>Sheet1!$C$4:$C$14</c:f>
              <c:numCache>
                <c:formatCode>General</c:formatCode>
                <c:ptCount val="11"/>
                <c:pt idx="0">
                  <c:v>32.9</c:v>
                </c:pt>
                <c:pt idx="1">
                  <c:v>20.7</c:v>
                </c:pt>
                <c:pt idx="2">
                  <c:v>11.5</c:v>
                </c:pt>
                <c:pt idx="4">
                  <c:v>53.7</c:v>
                </c:pt>
                <c:pt idx="5">
                  <c:v>32.9</c:v>
                </c:pt>
                <c:pt idx="6">
                  <c:v>18.5</c:v>
                </c:pt>
                <c:pt idx="8">
                  <c:v>46.8</c:v>
                </c:pt>
                <c:pt idx="9">
                  <c:v>24.6</c:v>
                </c:pt>
                <c:pt idx="10">
                  <c:v>11.8</c:v>
                </c:pt>
              </c:numCache>
            </c:numRef>
          </c:val>
          <c:extLst>
            <c:ext xmlns:c16="http://schemas.microsoft.com/office/drawing/2014/chart" uri="{C3380CC4-5D6E-409C-BE32-E72D297353CC}">
              <c16:uniqueId val="{00000000-57EA-4E9B-8DED-06919B297532}"/>
            </c:ext>
          </c:extLst>
        </c:ser>
        <c:ser>
          <c:idx val="1"/>
          <c:order val="1"/>
          <c:tx>
            <c:strRef>
              <c:f>Sheet1!$D$3</c:f>
              <c:strCache>
                <c:ptCount val="1"/>
                <c:pt idx="0">
                  <c:v>2009-2012</c:v>
                </c:pt>
              </c:strCache>
            </c:strRef>
          </c:tx>
          <c:spPr>
            <a:solidFill>
              <a:srgbClr val="AD5395"/>
            </a:solidFill>
            <a:ln>
              <a:noFill/>
            </a:ln>
            <a:effectLst/>
          </c:spPr>
          <c:invertIfNegative val="0"/>
          <c:errBars>
            <c:errBarType val="both"/>
            <c:errValType val="cust"/>
            <c:noEndCap val="0"/>
            <c:plus>
              <c:numRef>
                <c:f>Sheet1!$J$4:$J$14</c:f>
                <c:numCache>
                  <c:formatCode>General</c:formatCode>
                  <c:ptCount val="11"/>
                  <c:pt idx="0">
                    <c:v>4.8999999999999986</c:v>
                  </c:pt>
                  <c:pt idx="1">
                    <c:v>4.7999999999999972</c:v>
                  </c:pt>
                  <c:pt idx="2">
                    <c:v>2.5</c:v>
                  </c:pt>
                  <c:pt idx="4">
                    <c:v>5.3000000000000043</c:v>
                  </c:pt>
                  <c:pt idx="5">
                    <c:v>6.5</c:v>
                  </c:pt>
                  <c:pt idx="6">
                    <c:v>3.9000000000000004</c:v>
                  </c:pt>
                  <c:pt idx="8">
                    <c:v>5.3999999999999986</c:v>
                  </c:pt>
                  <c:pt idx="9">
                    <c:v>4.7999999999999972</c:v>
                  </c:pt>
                  <c:pt idx="10">
                    <c:v>3.7000000000000011</c:v>
                  </c:pt>
                </c:numCache>
              </c:numRef>
            </c:plus>
            <c:minus>
              <c:numRef>
                <c:f>Sheet1!$I$4:$I$14</c:f>
                <c:numCache>
                  <c:formatCode>General</c:formatCode>
                  <c:ptCount val="11"/>
                  <c:pt idx="0">
                    <c:v>4.5</c:v>
                  </c:pt>
                  <c:pt idx="1">
                    <c:v>3.9000000000000021</c:v>
                  </c:pt>
                  <c:pt idx="2">
                    <c:v>1.5999999999999996</c:v>
                  </c:pt>
                  <c:pt idx="4">
                    <c:v>5.3999999999999986</c:v>
                  </c:pt>
                  <c:pt idx="5">
                    <c:v>5.9999999999999964</c:v>
                  </c:pt>
                  <c:pt idx="6">
                    <c:v>3</c:v>
                  </c:pt>
                  <c:pt idx="8">
                    <c:v>5.3000000000000043</c:v>
                  </c:pt>
                  <c:pt idx="9">
                    <c:v>4.2000000000000028</c:v>
                  </c:pt>
                  <c:pt idx="10">
                    <c:v>3</c:v>
                  </c:pt>
                </c:numCache>
              </c:numRef>
            </c:minus>
            <c:spPr>
              <a:noFill/>
              <a:ln w="9525" cap="flat" cmpd="sng" algn="ctr">
                <a:solidFill>
                  <a:schemeClr val="tx1">
                    <a:lumMod val="65000"/>
                    <a:lumOff val="35000"/>
                  </a:schemeClr>
                </a:solidFill>
                <a:round/>
              </a:ln>
              <a:effectLst/>
            </c:spPr>
          </c:errBars>
          <c:cat>
            <c:multiLvlStrRef>
              <c:f>Sheet1!$A$4:$B$14</c:f>
              <c:multiLvlStrCache>
                <c:ptCount val="11"/>
                <c:lvl>
                  <c:pt idx="0">
                    <c:v>Any HPV</c:v>
                  </c:pt>
                  <c:pt idx="1">
                    <c:v>Non 4vHPV HR </c:v>
                  </c:pt>
                  <c:pt idx="2">
                    <c:v>4vHPV </c:v>
                  </c:pt>
                  <c:pt idx="4">
                    <c:v>Any HPV</c:v>
                  </c:pt>
                  <c:pt idx="5">
                    <c:v>Non 4vHPV HR </c:v>
                  </c:pt>
                  <c:pt idx="6">
                    <c:v>4vHPV </c:v>
                  </c:pt>
                  <c:pt idx="8">
                    <c:v>Any HPV</c:v>
                  </c:pt>
                  <c:pt idx="9">
                    <c:v>Non 4vHPV HR </c:v>
                  </c:pt>
                  <c:pt idx="10">
                    <c:v>4vHPV </c:v>
                  </c:pt>
                </c:lvl>
                <c:lvl>
                  <c:pt idx="0">
                    <c:v>14-19 years</c:v>
                  </c:pt>
                  <c:pt idx="4">
                    <c:v>20-24 years</c:v>
                  </c:pt>
                  <c:pt idx="8">
                    <c:v>25-29 years</c:v>
                  </c:pt>
                </c:lvl>
              </c:multiLvlStrCache>
            </c:multiLvlStrRef>
          </c:cat>
          <c:val>
            <c:numRef>
              <c:f>Sheet1!$D$4:$D$14</c:f>
              <c:numCache>
                <c:formatCode>General</c:formatCode>
                <c:ptCount val="11"/>
                <c:pt idx="0">
                  <c:v>29</c:v>
                </c:pt>
                <c:pt idx="1">
                  <c:v>18.600000000000001</c:v>
                </c:pt>
                <c:pt idx="2">
                  <c:v>4.3</c:v>
                </c:pt>
                <c:pt idx="4">
                  <c:v>57.9</c:v>
                </c:pt>
                <c:pt idx="5">
                  <c:v>36.799999999999997</c:v>
                </c:pt>
                <c:pt idx="6">
                  <c:v>12.1</c:v>
                </c:pt>
                <c:pt idx="8">
                  <c:v>49.1</c:v>
                </c:pt>
                <c:pt idx="9">
                  <c:v>28.1</c:v>
                </c:pt>
                <c:pt idx="10">
                  <c:v>11.7</c:v>
                </c:pt>
              </c:numCache>
            </c:numRef>
          </c:val>
          <c:extLst>
            <c:ext xmlns:c16="http://schemas.microsoft.com/office/drawing/2014/chart" uri="{C3380CC4-5D6E-409C-BE32-E72D297353CC}">
              <c16:uniqueId val="{00000001-57EA-4E9B-8DED-06919B297532}"/>
            </c:ext>
          </c:extLst>
        </c:ser>
        <c:dLbls>
          <c:showLegendKey val="0"/>
          <c:showVal val="0"/>
          <c:showCatName val="0"/>
          <c:showSerName val="0"/>
          <c:showPercent val="0"/>
          <c:showBubbleSize val="0"/>
        </c:dLbls>
        <c:gapWidth val="150"/>
        <c:axId val="109371392"/>
        <c:axId val="109372928"/>
      </c:barChart>
      <c:catAx>
        <c:axId val="109371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600" b="0" i="0" u="none" strike="noStrike" kern="1200" baseline="0">
                <a:solidFill>
                  <a:schemeClr val="bg2">
                    <a:lumMod val="50000"/>
                  </a:schemeClr>
                </a:solidFill>
                <a:latin typeface="+mn-lt"/>
                <a:ea typeface="+mn-ea"/>
                <a:cs typeface="+mn-cs"/>
              </a:defRPr>
            </a:pPr>
            <a:endParaRPr lang="en-US"/>
          </a:p>
        </c:txPr>
        <c:crossAx val="109372928"/>
        <c:crosses val="autoZero"/>
        <c:auto val="1"/>
        <c:lblAlgn val="ctr"/>
        <c:lblOffset val="100"/>
        <c:noMultiLvlLbl val="0"/>
      </c:catAx>
      <c:valAx>
        <c:axId val="1093729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bg2">
                        <a:lumMod val="50000"/>
                      </a:schemeClr>
                    </a:solidFill>
                    <a:latin typeface="+mn-lt"/>
                    <a:ea typeface="+mn-ea"/>
                    <a:cs typeface="+mn-cs"/>
                  </a:defRPr>
                </a:pPr>
                <a:r>
                  <a:rPr lang="en-US" sz="1800" dirty="0">
                    <a:solidFill>
                      <a:schemeClr val="bg2">
                        <a:lumMod val="50000"/>
                      </a:schemeClr>
                    </a:solidFill>
                  </a:rPr>
                  <a:t>Prevalence, %</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bg2">
                      <a:lumMod val="50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bg2">
                    <a:lumMod val="50000"/>
                  </a:schemeClr>
                </a:solidFill>
                <a:latin typeface="+mn-lt"/>
                <a:ea typeface="+mn-ea"/>
                <a:cs typeface="+mn-cs"/>
              </a:defRPr>
            </a:pPr>
            <a:endParaRPr lang="en-US"/>
          </a:p>
        </c:txPr>
        <c:crossAx val="109371392"/>
        <c:crosses val="autoZero"/>
        <c:crossBetween val="between"/>
      </c:valAx>
      <c:spPr>
        <a:noFill/>
        <a:ln>
          <a:noFill/>
        </a:ln>
        <a:effectLst/>
      </c:spPr>
    </c:plotArea>
    <c:legend>
      <c:legendPos val="r"/>
      <c:layout>
        <c:manualLayout>
          <c:xMode val="edge"/>
          <c:yMode val="edge"/>
          <c:x val="0.71876154369592693"/>
          <c:y val="6.6805230179742936E-2"/>
          <c:w val="0.2468431647315272"/>
          <c:h val="0.10595446759065419"/>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bg2">
                  <a:lumMod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285149541492498"/>
          <c:y val="2.7120650947939862E-2"/>
          <c:w val="0.75584295157297721"/>
          <c:h val="0.85633624870373637"/>
        </c:manualLayout>
      </c:layout>
      <c:lineChart>
        <c:grouping val="standard"/>
        <c:varyColors val="0"/>
        <c:ser>
          <c:idx val="1"/>
          <c:order val="1"/>
          <c:tx>
            <c:strRef>
              <c:f>'Source data'!$C$1</c:f>
              <c:strCache>
                <c:ptCount val="1"/>
                <c:pt idx="0">
                  <c:v>≥1 Tdap</c:v>
                </c:pt>
              </c:strCache>
            </c:strRef>
          </c:tx>
          <c:spPr>
            <a:ln w="38100">
              <a:solidFill>
                <a:srgbClr val="7030A0"/>
              </a:solidFill>
              <a:prstDash val="lgDashDotDot"/>
            </a:ln>
          </c:spPr>
          <c:marker>
            <c:symbol val="square"/>
            <c:size val="4"/>
            <c:spPr>
              <a:solidFill>
                <a:srgbClr val="7030A0"/>
              </a:solidFill>
              <a:ln>
                <a:noFill/>
              </a:ln>
            </c:spPr>
          </c:marker>
          <c:dPt>
            <c:idx val="8"/>
            <c:bubble3D val="0"/>
            <c:spPr>
              <a:ln w="38100">
                <a:solidFill>
                  <a:srgbClr val="7030A0"/>
                </a:solidFill>
                <a:prstDash val="lgDashDotDot"/>
              </a:ln>
            </c:spPr>
            <c:extLst>
              <c:ext xmlns:c16="http://schemas.microsoft.com/office/drawing/2014/chart" uri="{C3380CC4-5D6E-409C-BE32-E72D297353CC}">
                <c16:uniqueId val="{00000001-1390-4DC4-86BD-83582D4B7330}"/>
              </c:ext>
            </c:extLst>
          </c:dPt>
          <c:dPt>
            <c:idx val="9"/>
            <c:bubble3D val="0"/>
            <c:spPr>
              <a:ln w="38100">
                <a:solidFill>
                  <a:srgbClr val="7030A0"/>
                </a:solidFill>
                <a:prstDash val="lgDashDotDot"/>
              </a:ln>
            </c:spPr>
            <c:extLst>
              <c:ext xmlns:c16="http://schemas.microsoft.com/office/drawing/2014/chart" uri="{C3380CC4-5D6E-409C-BE32-E72D297353CC}">
                <c16:uniqueId val="{00000003-1390-4DC4-86BD-83582D4B7330}"/>
              </c:ext>
            </c:extLst>
          </c:dPt>
          <c:cat>
            <c:numRef>
              <c:f>'Source data'!$B$2:$B$11</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'Source data'!$C$2:$C$11</c:f>
              <c:numCache>
                <c:formatCode>0.0</c:formatCode>
                <c:ptCount val="10"/>
                <c:pt idx="0">
                  <c:v>10.8</c:v>
                </c:pt>
                <c:pt idx="1">
                  <c:v>30.4</c:v>
                </c:pt>
                <c:pt idx="2">
                  <c:v>40.799999999999997</c:v>
                </c:pt>
                <c:pt idx="3">
                  <c:v>55.6</c:v>
                </c:pt>
                <c:pt idx="4">
                  <c:v>68.7</c:v>
                </c:pt>
                <c:pt idx="5">
                  <c:v>78.2</c:v>
                </c:pt>
                <c:pt idx="6">
                  <c:v>84.6</c:v>
                </c:pt>
                <c:pt idx="7">
                  <c:v>86</c:v>
                </c:pt>
              </c:numCache>
            </c:numRef>
          </c:val>
          <c:smooth val="0"/>
          <c:extLst>
            <c:ext xmlns:c16="http://schemas.microsoft.com/office/drawing/2014/chart" uri="{C3380CC4-5D6E-409C-BE32-E72D297353CC}">
              <c16:uniqueId val="{00000004-1390-4DC4-86BD-83582D4B7330}"/>
            </c:ext>
          </c:extLst>
        </c:ser>
        <c:ser>
          <c:idx val="2"/>
          <c:order val="2"/>
          <c:tx>
            <c:strRef>
              <c:f>'Source data'!$D$1</c:f>
              <c:strCache>
                <c:ptCount val="1"/>
                <c:pt idx="0">
                  <c:v>Column1</c:v>
                </c:pt>
              </c:strCache>
            </c:strRef>
          </c:tx>
          <c:spPr>
            <a:ln w="38100">
              <a:solidFill>
                <a:srgbClr val="7030A0"/>
              </a:solidFill>
              <a:prstDash val="sysDash"/>
              <a:headEnd type="none"/>
            </a:ln>
          </c:spPr>
          <c:marker>
            <c:symbol val="square"/>
            <c:size val="4"/>
            <c:spPr>
              <a:solidFill>
                <a:srgbClr val="7030A0"/>
              </a:solidFill>
              <a:ln>
                <a:noFill/>
              </a:ln>
            </c:spPr>
          </c:marker>
          <c:dPt>
            <c:idx val="7"/>
            <c:bubble3D val="0"/>
            <c:extLst>
              <c:ext xmlns:c16="http://schemas.microsoft.com/office/drawing/2014/chart" uri="{C3380CC4-5D6E-409C-BE32-E72D297353CC}">
                <c16:uniqueId val="{00000005-1390-4DC4-86BD-83582D4B7330}"/>
              </c:ext>
            </c:extLst>
          </c:dPt>
          <c:dPt>
            <c:idx val="8"/>
            <c:bubble3D val="0"/>
            <c:spPr>
              <a:ln w="38100">
                <a:solidFill>
                  <a:srgbClr val="7030A0"/>
                </a:solidFill>
                <a:prstDash val="solid"/>
                <a:headEnd type="none"/>
              </a:ln>
            </c:spPr>
            <c:extLst>
              <c:ext xmlns:c16="http://schemas.microsoft.com/office/drawing/2014/chart" uri="{C3380CC4-5D6E-409C-BE32-E72D297353CC}">
                <c16:uniqueId val="{00000007-1390-4DC4-86BD-83582D4B7330}"/>
              </c:ext>
            </c:extLst>
          </c:dPt>
          <c:dPt>
            <c:idx val="9"/>
            <c:bubble3D val="0"/>
            <c:spPr>
              <a:ln w="38100">
                <a:solidFill>
                  <a:srgbClr val="7030A0"/>
                </a:solidFill>
                <a:prstDash val="solid"/>
                <a:headEnd type="none"/>
              </a:ln>
            </c:spPr>
            <c:extLst>
              <c:ext xmlns:c16="http://schemas.microsoft.com/office/drawing/2014/chart" uri="{C3380CC4-5D6E-409C-BE32-E72D297353CC}">
                <c16:uniqueId val="{00000009-1390-4DC4-86BD-83582D4B7330}"/>
              </c:ext>
            </c:extLst>
          </c:dPt>
          <c:cat>
            <c:numRef>
              <c:f>'Source data'!$B$2:$B$11</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'Source data'!$D$2:$D$11</c:f>
              <c:numCache>
                <c:formatCode>General</c:formatCode>
                <c:ptCount val="10"/>
                <c:pt idx="7" formatCode="0.0">
                  <c:v>84.7</c:v>
                </c:pt>
                <c:pt idx="8" formatCode="0.0">
                  <c:v>87.6</c:v>
                </c:pt>
                <c:pt idx="9" formatCode="0.0">
                  <c:v>86.4</c:v>
                </c:pt>
              </c:numCache>
            </c:numRef>
          </c:val>
          <c:smooth val="0"/>
          <c:extLst>
            <c:ext xmlns:c16="http://schemas.microsoft.com/office/drawing/2014/chart" uri="{C3380CC4-5D6E-409C-BE32-E72D297353CC}">
              <c16:uniqueId val="{0000000A-1390-4DC4-86BD-83582D4B7330}"/>
            </c:ext>
          </c:extLst>
        </c:ser>
        <c:ser>
          <c:idx val="3"/>
          <c:order val="3"/>
          <c:tx>
            <c:strRef>
              <c:f>'Source data'!$E$1</c:f>
              <c:strCache>
                <c:ptCount val="1"/>
                <c:pt idx="0">
                  <c:v>≥1 MenACWY†</c:v>
                </c:pt>
              </c:strCache>
            </c:strRef>
          </c:tx>
          <c:spPr>
            <a:ln w="38100">
              <a:solidFill>
                <a:srgbClr val="00B050"/>
              </a:solidFill>
              <a:prstDash val="sysDot"/>
            </a:ln>
          </c:spPr>
          <c:marker>
            <c:symbol val="diamond"/>
            <c:size val="4"/>
            <c:spPr>
              <a:solidFill>
                <a:srgbClr val="00B050"/>
              </a:solidFill>
              <a:ln>
                <a:noFill/>
              </a:ln>
            </c:spPr>
          </c:marker>
          <c:dPt>
            <c:idx val="8"/>
            <c:bubble3D val="0"/>
            <c:extLst>
              <c:ext xmlns:c16="http://schemas.microsoft.com/office/drawing/2014/chart" uri="{C3380CC4-5D6E-409C-BE32-E72D297353CC}">
                <c16:uniqueId val="{0000000B-1390-4DC4-86BD-83582D4B7330}"/>
              </c:ext>
            </c:extLst>
          </c:dPt>
          <c:dPt>
            <c:idx val="9"/>
            <c:bubble3D val="0"/>
            <c:extLst>
              <c:ext xmlns:c16="http://schemas.microsoft.com/office/drawing/2014/chart" uri="{C3380CC4-5D6E-409C-BE32-E72D297353CC}">
                <c16:uniqueId val="{0000000C-1390-4DC4-86BD-83582D4B7330}"/>
              </c:ext>
            </c:extLst>
          </c:dPt>
          <c:cat>
            <c:numRef>
              <c:f>'Source data'!$B$2:$B$11</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'Source data'!$E$2:$E$11</c:f>
              <c:numCache>
                <c:formatCode>0.0</c:formatCode>
                <c:ptCount val="10"/>
                <c:pt idx="0">
                  <c:v>11.7</c:v>
                </c:pt>
                <c:pt idx="1">
                  <c:v>32.4</c:v>
                </c:pt>
                <c:pt idx="2">
                  <c:v>41.8</c:v>
                </c:pt>
                <c:pt idx="3">
                  <c:v>53.6</c:v>
                </c:pt>
                <c:pt idx="4">
                  <c:v>62.7</c:v>
                </c:pt>
                <c:pt idx="5">
                  <c:v>70.5</c:v>
                </c:pt>
                <c:pt idx="6">
                  <c:v>74</c:v>
                </c:pt>
                <c:pt idx="7">
                  <c:v>77.8</c:v>
                </c:pt>
              </c:numCache>
            </c:numRef>
          </c:val>
          <c:smooth val="0"/>
          <c:extLst>
            <c:ext xmlns:c16="http://schemas.microsoft.com/office/drawing/2014/chart" uri="{C3380CC4-5D6E-409C-BE32-E72D297353CC}">
              <c16:uniqueId val="{0000000D-1390-4DC4-86BD-83582D4B7330}"/>
            </c:ext>
          </c:extLst>
        </c:ser>
        <c:ser>
          <c:idx val="4"/>
          <c:order val="4"/>
          <c:tx>
            <c:strRef>
              <c:f>'Source data'!$F$1</c:f>
              <c:strCache>
                <c:ptCount val="1"/>
                <c:pt idx="0">
                  <c:v>Column2</c:v>
                </c:pt>
              </c:strCache>
            </c:strRef>
          </c:tx>
          <c:spPr>
            <a:ln w="38100">
              <a:solidFill>
                <a:srgbClr val="00B050"/>
              </a:solidFill>
              <a:prstDash val="solid"/>
            </a:ln>
          </c:spPr>
          <c:marker>
            <c:symbol val="diamond"/>
            <c:size val="4"/>
            <c:spPr>
              <a:solidFill>
                <a:srgbClr val="00B050"/>
              </a:solidFill>
              <a:ln>
                <a:noFill/>
              </a:ln>
            </c:spPr>
          </c:marker>
          <c:dPt>
            <c:idx val="8"/>
            <c:bubble3D val="0"/>
            <c:extLst>
              <c:ext xmlns:c16="http://schemas.microsoft.com/office/drawing/2014/chart" uri="{C3380CC4-5D6E-409C-BE32-E72D297353CC}">
                <c16:uniqueId val="{0000000E-1390-4DC4-86BD-83582D4B7330}"/>
              </c:ext>
            </c:extLst>
          </c:dPt>
          <c:dPt>
            <c:idx val="9"/>
            <c:bubble3D val="0"/>
            <c:extLst>
              <c:ext xmlns:c16="http://schemas.microsoft.com/office/drawing/2014/chart" uri="{C3380CC4-5D6E-409C-BE32-E72D297353CC}">
                <c16:uniqueId val="{0000000F-1390-4DC4-86BD-83582D4B7330}"/>
              </c:ext>
            </c:extLst>
          </c:dPt>
          <c:cat>
            <c:numRef>
              <c:f>'Source data'!$B$2:$B$11</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'Source data'!$F$2:$F$11</c:f>
              <c:numCache>
                <c:formatCode>General</c:formatCode>
                <c:ptCount val="10"/>
                <c:pt idx="7" formatCode="0.0">
                  <c:v>76.599999999999994</c:v>
                </c:pt>
                <c:pt idx="8" formatCode="0.0">
                  <c:v>79.3</c:v>
                </c:pt>
                <c:pt idx="9" formatCode="0.0">
                  <c:v>81.3</c:v>
                </c:pt>
              </c:numCache>
            </c:numRef>
          </c:val>
          <c:smooth val="0"/>
          <c:extLst>
            <c:ext xmlns:c16="http://schemas.microsoft.com/office/drawing/2014/chart" uri="{C3380CC4-5D6E-409C-BE32-E72D297353CC}">
              <c16:uniqueId val="{00000010-1390-4DC4-86BD-83582D4B7330}"/>
            </c:ext>
          </c:extLst>
        </c:ser>
        <c:ser>
          <c:idx val="5"/>
          <c:order val="5"/>
          <c:tx>
            <c:strRef>
              <c:f>'Source data'!$G$1</c:f>
              <c:strCache>
                <c:ptCount val="1"/>
                <c:pt idx="0">
                  <c:v>≥2 MenACWY§</c:v>
                </c:pt>
              </c:strCache>
            </c:strRef>
          </c:tx>
          <c:spPr>
            <a:ln w="38100">
              <a:solidFill>
                <a:srgbClr val="92D050"/>
              </a:solidFill>
            </a:ln>
          </c:spPr>
          <c:marker>
            <c:symbol val="star"/>
            <c:size val="4"/>
            <c:spPr>
              <a:noFill/>
              <a:ln>
                <a:solidFill>
                  <a:srgbClr val="92D050"/>
                </a:solidFill>
              </a:ln>
            </c:spPr>
          </c:marker>
          <c:dPt>
            <c:idx val="8"/>
            <c:bubble3D val="0"/>
            <c:extLst>
              <c:ext xmlns:c16="http://schemas.microsoft.com/office/drawing/2014/chart" uri="{C3380CC4-5D6E-409C-BE32-E72D297353CC}">
                <c16:uniqueId val="{00000011-1390-4DC4-86BD-83582D4B7330}"/>
              </c:ext>
            </c:extLst>
          </c:dPt>
          <c:dPt>
            <c:idx val="9"/>
            <c:bubble3D val="0"/>
            <c:spPr>
              <a:ln w="38100">
                <a:solidFill>
                  <a:srgbClr val="92D050"/>
                </a:solidFill>
                <a:prstDash val="solid"/>
              </a:ln>
            </c:spPr>
            <c:extLst>
              <c:ext xmlns:c16="http://schemas.microsoft.com/office/drawing/2014/chart" uri="{C3380CC4-5D6E-409C-BE32-E72D297353CC}">
                <c16:uniqueId val="{00000013-1390-4DC4-86BD-83582D4B7330}"/>
              </c:ext>
            </c:extLst>
          </c:dPt>
          <c:cat>
            <c:numRef>
              <c:f>'Source data'!$B$2:$B$11</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'Source data'!$G$2:$G$11</c:f>
              <c:numCache>
                <c:formatCode>General</c:formatCode>
                <c:ptCount val="10"/>
                <c:pt idx="8" formatCode="0.0">
                  <c:v>28.5</c:v>
                </c:pt>
                <c:pt idx="9" formatCode="0.0">
                  <c:v>33.299999999999997</c:v>
                </c:pt>
              </c:numCache>
            </c:numRef>
          </c:val>
          <c:smooth val="0"/>
          <c:extLst>
            <c:ext xmlns:c16="http://schemas.microsoft.com/office/drawing/2014/chart" uri="{C3380CC4-5D6E-409C-BE32-E72D297353CC}">
              <c16:uniqueId val="{00000014-1390-4DC4-86BD-83582D4B7330}"/>
            </c:ext>
          </c:extLst>
        </c:ser>
        <c:ser>
          <c:idx val="6"/>
          <c:order val="6"/>
          <c:tx>
            <c:strRef>
              <c:f>'Source data'!$I$1</c:f>
              <c:strCache>
                <c:ptCount val="1"/>
                <c:pt idx="0">
                  <c:v>≥1 HPV (females)¶</c:v>
                </c:pt>
              </c:strCache>
            </c:strRef>
          </c:tx>
          <c:spPr>
            <a:ln w="38100">
              <a:solidFill>
                <a:srgbClr val="FF0000"/>
              </a:solidFill>
              <a:prstDash val="sysDash"/>
            </a:ln>
          </c:spPr>
          <c:marker>
            <c:symbol val="triangle"/>
            <c:size val="4"/>
            <c:spPr>
              <a:solidFill>
                <a:srgbClr val="FF0000"/>
              </a:solidFill>
              <a:ln>
                <a:noFill/>
              </a:ln>
            </c:spPr>
          </c:marker>
          <c:dPt>
            <c:idx val="1"/>
            <c:bubble3D val="0"/>
            <c:extLst>
              <c:ext xmlns:c16="http://schemas.microsoft.com/office/drawing/2014/chart" uri="{C3380CC4-5D6E-409C-BE32-E72D297353CC}">
                <c16:uniqueId val="{00000015-1390-4DC4-86BD-83582D4B7330}"/>
              </c:ext>
            </c:extLst>
          </c:dPt>
          <c:dPt>
            <c:idx val="2"/>
            <c:bubble3D val="0"/>
            <c:extLst>
              <c:ext xmlns:c16="http://schemas.microsoft.com/office/drawing/2014/chart" uri="{C3380CC4-5D6E-409C-BE32-E72D297353CC}">
                <c16:uniqueId val="{00000016-1390-4DC4-86BD-83582D4B7330}"/>
              </c:ext>
            </c:extLst>
          </c:dPt>
          <c:dPt>
            <c:idx val="3"/>
            <c:bubble3D val="0"/>
            <c:extLst>
              <c:ext xmlns:c16="http://schemas.microsoft.com/office/drawing/2014/chart" uri="{C3380CC4-5D6E-409C-BE32-E72D297353CC}">
                <c16:uniqueId val="{00000017-1390-4DC4-86BD-83582D4B7330}"/>
              </c:ext>
            </c:extLst>
          </c:dPt>
          <c:dPt>
            <c:idx val="4"/>
            <c:bubble3D val="0"/>
            <c:extLst>
              <c:ext xmlns:c16="http://schemas.microsoft.com/office/drawing/2014/chart" uri="{C3380CC4-5D6E-409C-BE32-E72D297353CC}">
                <c16:uniqueId val="{00000018-1390-4DC4-86BD-83582D4B7330}"/>
              </c:ext>
            </c:extLst>
          </c:dPt>
          <c:dPt>
            <c:idx val="5"/>
            <c:bubble3D val="0"/>
            <c:extLst>
              <c:ext xmlns:c16="http://schemas.microsoft.com/office/drawing/2014/chart" uri="{C3380CC4-5D6E-409C-BE32-E72D297353CC}">
                <c16:uniqueId val="{00000019-1390-4DC4-86BD-83582D4B7330}"/>
              </c:ext>
            </c:extLst>
          </c:dPt>
          <c:dPt>
            <c:idx val="6"/>
            <c:bubble3D val="0"/>
            <c:extLst>
              <c:ext xmlns:c16="http://schemas.microsoft.com/office/drawing/2014/chart" uri="{C3380CC4-5D6E-409C-BE32-E72D297353CC}">
                <c16:uniqueId val="{0000001A-1390-4DC4-86BD-83582D4B7330}"/>
              </c:ext>
            </c:extLst>
          </c:dPt>
          <c:dPt>
            <c:idx val="7"/>
            <c:bubble3D val="0"/>
            <c:extLst>
              <c:ext xmlns:c16="http://schemas.microsoft.com/office/drawing/2014/chart" uri="{C3380CC4-5D6E-409C-BE32-E72D297353CC}">
                <c16:uniqueId val="{0000001B-1390-4DC4-86BD-83582D4B7330}"/>
              </c:ext>
            </c:extLst>
          </c:dPt>
          <c:dPt>
            <c:idx val="8"/>
            <c:bubble3D val="0"/>
            <c:spPr>
              <a:ln w="38100">
                <a:solidFill>
                  <a:srgbClr val="FF0000"/>
                </a:solidFill>
                <a:prstDash val="solid"/>
              </a:ln>
            </c:spPr>
            <c:extLst>
              <c:ext xmlns:c16="http://schemas.microsoft.com/office/drawing/2014/chart" uri="{C3380CC4-5D6E-409C-BE32-E72D297353CC}">
                <c16:uniqueId val="{0000001D-1390-4DC4-86BD-83582D4B7330}"/>
              </c:ext>
            </c:extLst>
          </c:dPt>
          <c:cat>
            <c:numRef>
              <c:f>'Source data'!$B$2:$B$11</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'Source data'!$I$2:$I$11</c:f>
              <c:numCache>
                <c:formatCode>0.0</c:formatCode>
                <c:ptCount val="10"/>
                <c:pt idx="1">
                  <c:v>25.1</c:v>
                </c:pt>
                <c:pt idx="2">
                  <c:v>37.200000000000003</c:v>
                </c:pt>
                <c:pt idx="3">
                  <c:v>44.3</c:v>
                </c:pt>
                <c:pt idx="4">
                  <c:v>48.7</c:v>
                </c:pt>
                <c:pt idx="5">
                  <c:v>53</c:v>
                </c:pt>
                <c:pt idx="6">
                  <c:v>53.8</c:v>
                </c:pt>
                <c:pt idx="7">
                  <c:v>57.3</c:v>
                </c:pt>
              </c:numCache>
            </c:numRef>
          </c:val>
          <c:smooth val="0"/>
          <c:extLst>
            <c:ext xmlns:c16="http://schemas.microsoft.com/office/drawing/2014/chart" uri="{C3380CC4-5D6E-409C-BE32-E72D297353CC}">
              <c16:uniqueId val="{0000001E-1390-4DC4-86BD-83582D4B7330}"/>
            </c:ext>
          </c:extLst>
        </c:ser>
        <c:ser>
          <c:idx val="7"/>
          <c:order val="7"/>
          <c:tx>
            <c:strRef>
              <c:f>'Source data'!$J$1</c:f>
              <c:strCache>
                <c:ptCount val="1"/>
                <c:pt idx="0">
                  <c:v>Column3</c:v>
                </c:pt>
              </c:strCache>
            </c:strRef>
          </c:tx>
          <c:spPr>
            <a:ln w="38100">
              <a:solidFill>
                <a:srgbClr val="FF0000"/>
              </a:solidFill>
              <a:prstDash val="solid"/>
            </a:ln>
          </c:spPr>
          <c:marker>
            <c:symbol val="triangle"/>
            <c:size val="4"/>
            <c:spPr>
              <a:solidFill>
                <a:srgbClr val="FF0000"/>
              </a:solidFill>
              <a:ln>
                <a:noFill/>
              </a:ln>
            </c:spPr>
          </c:marker>
          <c:cat>
            <c:numRef>
              <c:f>'Source data'!$B$2:$B$11</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'Source data'!$J$2:$J$11</c:f>
              <c:numCache>
                <c:formatCode>General</c:formatCode>
                <c:ptCount val="10"/>
                <c:pt idx="7" formatCode="0.0">
                  <c:v>56.7</c:v>
                </c:pt>
                <c:pt idx="8" formatCode="0.0">
                  <c:v>60</c:v>
                </c:pt>
                <c:pt idx="9" formatCode="0.0">
                  <c:v>62.8</c:v>
                </c:pt>
              </c:numCache>
            </c:numRef>
          </c:val>
          <c:smooth val="0"/>
          <c:extLst>
            <c:ext xmlns:c16="http://schemas.microsoft.com/office/drawing/2014/chart" uri="{C3380CC4-5D6E-409C-BE32-E72D297353CC}">
              <c16:uniqueId val="{0000001F-1390-4DC4-86BD-83582D4B7330}"/>
            </c:ext>
          </c:extLst>
        </c:ser>
        <c:ser>
          <c:idx val="8"/>
          <c:order val="8"/>
          <c:tx>
            <c:strRef>
              <c:f>'Source data'!$K$1</c:f>
              <c:strCache>
                <c:ptCount val="1"/>
                <c:pt idx="0">
                  <c:v>≥3 HPV (females)¶</c:v>
                </c:pt>
              </c:strCache>
            </c:strRef>
          </c:tx>
          <c:spPr>
            <a:ln w="38100">
              <a:solidFill>
                <a:srgbClr val="FFC000"/>
              </a:solidFill>
              <a:prstDash val="dash"/>
            </a:ln>
          </c:spPr>
          <c:marker>
            <c:symbol val="circle"/>
            <c:size val="4"/>
            <c:spPr>
              <a:solidFill>
                <a:srgbClr val="FFC000"/>
              </a:solidFill>
              <a:ln>
                <a:noFill/>
              </a:ln>
            </c:spPr>
          </c:marker>
          <c:cat>
            <c:numRef>
              <c:f>'Source data'!$B$2:$B$11</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'Source data'!$K$2:$K$11</c:f>
              <c:numCache>
                <c:formatCode>General</c:formatCode>
                <c:ptCount val="10"/>
                <c:pt idx="2" formatCode="0.0">
                  <c:v>17.899999999999999</c:v>
                </c:pt>
                <c:pt idx="3" formatCode="0.0">
                  <c:v>26.7</c:v>
                </c:pt>
                <c:pt idx="4" formatCode="0.0">
                  <c:v>32</c:v>
                </c:pt>
                <c:pt idx="5" formatCode="0.0">
                  <c:v>34.799999999999997</c:v>
                </c:pt>
                <c:pt idx="6" formatCode="0.0">
                  <c:v>33.4</c:v>
                </c:pt>
                <c:pt idx="7" formatCode="0.0">
                  <c:v>37.6</c:v>
                </c:pt>
              </c:numCache>
            </c:numRef>
          </c:val>
          <c:smooth val="0"/>
          <c:extLst>
            <c:ext xmlns:c16="http://schemas.microsoft.com/office/drawing/2014/chart" uri="{C3380CC4-5D6E-409C-BE32-E72D297353CC}">
              <c16:uniqueId val="{00000020-1390-4DC4-86BD-83582D4B7330}"/>
            </c:ext>
          </c:extLst>
        </c:ser>
        <c:ser>
          <c:idx val="9"/>
          <c:order val="9"/>
          <c:tx>
            <c:strRef>
              <c:f>'Source data'!$L$1</c:f>
              <c:strCache>
                <c:ptCount val="1"/>
                <c:pt idx="0">
                  <c:v>Column4</c:v>
                </c:pt>
              </c:strCache>
            </c:strRef>
          </c:tx>
          <c:spPr>
            <a:ln w="38100">
              <a:solidFill>
                <a:srgbClr val="FFC000"/>
              </a:solidFill>
              <a:prstDash val="solid"/>
            </a:ln>
          </c:spPr>
          <c:marker>
            <c:symbol val="circle"/>
            <c:size val="4"/>
            <c:spPr>
              <a:solidFill>
                <a:srgbClr val="FFC000"/>
              </a:solidFill>
              <a:ln w="9525">
                <a:noFill/>
              </a:ln>
            </c:spPr>
          </c:marker>
          <c:cat>
            <c:numRef>
              <c:f>'Source data'!$B$2:$B$11</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'Source data'!$L$2:$L$11</c:f>
              <c:numCache>
                <c:formatCode>General</c:formatCode>
                <c:ptCount val="10"/>
                <c:pt idx="7" formatCode="0.0">
                  <c:v>36.799999999999997</c:v>
                </c:pt>
                <c:pt idx="8" formatCode="0.0">
                  <c:v>39.700000000000003</c:v>
                </c:pt>
                <c:pt idx="9" formatCode="0.0">
                  <c:v>41.9</c:v>
                </c:pt>
              </c:numCache>
            </c:numRef>
          </c:val>
          <c:smooth val="0"/>
          <c:extLst>
            <c:ext xmlns:c16="http://schemas.microsoft.com/office/drawing/2014/chart" uri="{C3380CC4-5D6E-409C-BE32-E72D297353CC}">
              <c16:uniqueId val="{00000021-1390-4DC4-86BD-83582D4B7330}"/>
            </c:ext>
          </c:extLst>
        </c:ser>
        <c:ser>
          <c:idx val="10"/>
          <c:order val="10"/>
          <c:tx>
            <c:strRef>
              <c:f>'Source data'!$M$1</c:f>
              <c:strCache>
                <c:ptCount val="1"/>
                <c:pt idx="0">
                  <c:v>≥1 HPV (males)¶</c:v>
                </c:pt>
              </c:strCache>
            </c:strRef>
          </c:tx>
          <c:spPr>
            <a:ln w="38100" cmpd="sng">
              <a:solidFill>
                <a:srgbClr val="00B0F0"/>
              </a:solidFill>
              <a:prstDash val="lgDashDot"/>
            </a:ln>
          </c:spPr>
          <c:marker>
            <c:symbol val="triangle"/>
            <c:size val="5"/>
            <c:spPr>
              <a:solidFill>
                <a:srgbClr val="4983F2">
                  <a:lumMod val="60000"/>
                  <a:lumOff val="40000"/>
                </a:srgbClr>
              </a:solidFill>
              <a:ln>
                <a:noFill/>
              </a:ln>
            </c:spPr>
          </c:marker>
          <c:dPt>
            <c:idx val="6"/>
            <c:marker>
              <c:spPr>
                <a:solidFill>
                  <a:srgbClr val="00B0F0"/>
                </a:solidFill>
                <a:ln>
                  <a:noFill/>
                </a:ln>
              </c:spPr>
            </c:marker>
            <c:bubble3D val="0"/>
            <c:extLst>
              <c:ext xmlns:c16="http://schemas.microsoft.com/office/drawing/2014/chart" uri="{C3380CC4-5D6E-409C-BE32-E72D297353CC}">
                <c16:uniqueId val="{00000022-1390-4DC4-86BD-83582D4B7330}"/>
              </c:ext>
            </c:extLst>
          </c:dPt>
          <c:cat>
            <c:numRef>
              <c:f>'Source data'!$B$2:$B$11</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'Source data'!$M$2:$M$11</c:f>
              <c:numCache>
                <c:formatCode>General</c:formatCode>
                <c:ptCount val="10"/>
                <c:pt idx="4" formatCode="0.0">
                  <c:v>1.4</c:v>
                </c:pt>
                <c:pt idx="5" formatCode="0.0">
                  <c:v>8.3000000000000007</c:v>
                </c:pt>
                <c:pt idx="6" formatCode="0.0">
                  <c:v>20.8</c:v>
                </c:pt>
                <c:pt idx="7" formatCode="0.0">
                  <c:v>34.6</c:v>
                </c:pt>
              </c:numCache>
            </c:numRef>
          </c:val>
          <c:smooth val="0"/>
          <c:extLst>
            <c:ext xmlns:c16="http://schemas.microsoft.com/office/drawing/2014/chart" uri="{C3380CC4-5D6E-409C-BE32-E72D297353CC}">
              <c16:uniqueId val="{00000023-1390-4DC4-86BD-83582D4B7330}"/>
            </c:ext>
          </c:extLst>
        </c:ser>
        <c:ser>
          <c:idx val="11"/>
          <c:order val="11"/>
          <c:tx>
            <c:strRef>
              <c:f>'Source data'!$N$1</c:f>
              <c:strCache>
                <c:ptCount val="1"/>
                <c:pt idx="0">
                  <c:v>Column5</c:v>
                </c:pt>
              </c:strCache>
            </c:strRef>
          </c:tx>
          <c:spPr>
            <a:ln w="38100" cmpd="sng">
              <a:solidFill>
                <a:srgbClr val="00B0F0"/>
              </a:solidFill>
              <a:prstDash val="solid"/>
            </a:ln>
          </c:spPr>
          <c:marker>
            <c:symbol val="triangle"/>
            <c:size val="4"/>
            <c:spPr>
              <a:solidFill>
                <a:srgbClr val="00B0F0"/>
              </a:solidFill>
              <a:ln>
                <a:noFill/>
              </a:ln>
            </c:spPr>
          </c:marker>
          <c:cat>
            <c:numRef>
              <c:f>'Source data'!$B$2:$B$11</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'Source data'!$N$2:$N$11</c:f>
              <c:numCache>
                <c:formatCode>General</c:formatCode>
                <c:ptCount val="10"/>
                <c:pt idx="7" formatCode="0.0">
                  <c:v>33.6</c:v>
                </c:pt>
                <c:pt idx="8" formatCode="0.0">
                  <c:v>41.7</c:v>
                </c:pt>
                <c:pt idx="9" formatCode="0.0">
                  <c:v>49.8</c:v>
                </c:pt>
              </c:numCache>
            </c:numRef>
          </c:val>
          <c:smooth val="0"/>
          <c:extLst>
            <c:ext xmlns:c16="http://schemas.microsoft.com/office/drawing/2014/chart" uri="{C3380CC4-5D6E-409C-BE32-E72D297353CC}">
              <c16:uniqueId val="{00000024-1390-4DC4-86BD-83582D4B7330}"/>
            </c:ext>
          </c:extLst>
        </c:ser>
        <c:ser>
          <c:idx val="12"/>
          <c:order val="12"/>
          <c:tx>
            <c:strRef>
              <c:f>'Source data'!$O$1</c:f>
              <c:strCache>
                <c:ptCount val="1"/>
                <c:pt idx="0">
                  <c:v>≥3 HPV (males)¶</c:v>
                </c:pt>
              </c:strCache>
            </c:strRef>
          </c:tx>
          <c:spPr>
            <a:ln w="38100">
              <a:solidFill>
                <a:srgbClr val="0070C0"/>
              </a:solidFill>
              <a:prstDash val="lgDash"/>
            </a:ln>
          </c:spPr>
          <c:marker>
            <c:symbol val="plus"/>
            <c:size val="5"/>
            <c:spPr>
              <a:noFill/>
              <a:ln>
                <a:solidFill>
                  <a:srgbClr val="0070C0"/>
                </a:solidFill>
              </a:ln>
            </c:spPr>
          </c:marker>
          <c:cat>
            <c:numRef>
              <c:f>'Source data'!$B$2:$B$11</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'Source data'!$O$2:$O$11</c:f>
              <c:numCache>
                <c:formatCode>General</c:formatCode>
                <c:ptCount val="10"/>
                <c:pt idx="5" formatCode="0.0">
                  <c:v>1.3</c:v>
                </c:pt>
                <c:pt idx="6" formatCode="0.0">
                  <c:v>6.8</c:v>
                </c:pt>
                <c:pt idx="7" formatCode="0.0">
                  <c:v>13.9</c:v>
                </c:pt>
              </c:numCache>
            </c:numRef>
          </c:val>
          <c:smooth val="0"/>
          <c:extLst>
            <c:ext xmlns:c16="http://schemas.microsoft.com/office/drawing/2014/chart" uri="{C3380CC4-5D6E-409C-BE32-E72D297353CC}">
              <c16:uniqueId val="{00000025-1390-4DC4-86BD-83582D4B7330}"/>
            </c:ext>
          </c:extLst>
        </c:ser>
        <c:ser>
          <c:idx val="13"/>
          <c:order val="13"/>
          <c:tx>
            <c:strRef>
              <c:f>'Source data'!$P$1</c:f>
              <c:strCache>
                <c:ptCount val="1"/>
                <c:pt idx="0">
                  <c:v>Column6</c:v>
                </c:pt>
              </c:strCache>
            </c:strRef>
          </c:tx>
          <c:spPr>
            <a:ln w="38100">
              <a:solidFill>
                <a:srgbClr val="0070C0"/>
              </a:solidFill>
              <a:prstDash val="solid"/>
            </a:ln>
          </c:spPr>
          <c:marker>
            <c:symbol val="plus"/>
            <c:size val="5"/>
            <c:spPr>
              <a:noFill/>
              <a:ln>
                <a:solidFill>
                  <a:srgbClr val="0070C0"/>
                </a:solidFill>
              </a:ln>
            </c:spPr>
          </c:marker>
          <c:cat>
            <c:numRef>
              <c:f>'Source data'!$B$2:$B$11</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'Source data'!$P$2:$P$11</c:f>
              <c:numCache>
                <c:formatCode>General</c:formatCode>
                <c:ptCount val="10"/>
                <c:pt idx="7" formatCode="0.0">
                  <c:v>13.4</c:v>
                </c:pt>
                <c:pt idx="8" formatCode="0.0">
                  <c:v>21.6</c:v>
                </c:pt>
                <c:pt idx="9" formatCode="0.0">
                  <c:v>28.1</c:v>
                </c:pt>
              </c:numCache>
            </c:numRef>
          </c:val>
          <c:smooth val="0"/>
          <c:extLst>
            <c:ext xmlns:c16="http://schemas.microsoft.com/office/drawing/2014/chart" uri="{C3380CC4-5D6E-409C-BE32-E72D297353CC}">
              <c16:uniqueId val="{00000026-1390-4DC4-86BD-83582D4B7330}"/>
            </c:ext>
          </c:extLst>
        </c:ser>
        <c:dLbls>
          <c:showLegendKey val="0"/>
          <c:showVal val="0"/>
          <c:showCatName val="0"/>
          <c:showSerName val="0"/>
          <c:showPercent val="0"/>
          <c:showBubbleSize val="0"/>
        </c:dLbls>
        <c:marker val="1"/>
        <c:smooth val="0"/>
        <c:axId val="109836544"/>
        <c:axId val="109847296"/>
        <c:extLst>
          <c:ext xmlns:c15="http://schemas.microsoft.com/office/drawing/2012/chart" uri="{02D57815-91ED-43cb-92C2-25804820EDAC}">
            <c15:filteredLineSeries>
              <c15:ser>
                <c:idx val="0"/>
                <c:order val="0"/>
                <c:tx>
                  <c:strRef>
                    <c:extLst>
                      <c:ext uri="{02D57815-91ED-43cb-92C2-25804820EDAC}">
                        <c15:formulaRef>
                          <c15:sqref>'Source data'!$B$1</c15:sqref>
                        </c15:formulaRef>
                      </c:ext>
                    </c:extLst>
                    <c:strCache>
                      <c:ptCount val="1"/>
                      <c:pt idx="0">
                        <c:v>Column7</c:v>
                      </c:pt>
                    </c:strCache>
                  </c:strRef>
                </c:tx>
                <c:spPr>
                  <a:ln>
                    <a:prstDash val="sysDash"/>
                  </a:ln>
                </c:spPr>
                <c:dPt>
                  <c:idx val="8"/>
                  <c:bubble3D val="0"/>
                  <c:spPr>
                    <a:ln>
                      <a:noFill/>
                      <a:prstDash val="solid"/>
                    </a:ln>
                  </c:spPr>
                  <c:extLst>
                    <c:ext xmlns:c16="http://schemas.microsoft.com/office/drawing/2014/chart" uri="{C3380CC4-5D6E-409C-BE32-E72D297353CC}">
                      <c16:uniqueId val="{00000028-1390-4DC4-86BD-83582D4B7330}"/>
                    </c:ext>
                  </c:extLst>
                </c:dPt>
                <c:dPt>
                  <c:idx val="9"/>
                  <c:bubble3D val="0"/>
                  <c:spPr>
                    <a:ln>
                      <a:prstDash val="solid"/>
                    </a:ln>
                  </c:spPr>
                  <c:extLst>
                    <c:ext xmlns:c16="http://schemas.microsoft.com/office/drawing/2014/chart" uri="{C3380CC4-5D6E-409C-BE32-E72D297353CC}">
                      <c16:uniqueId val="{0000002A-1390-4DC4-86BD-83582D4B7330}"/>
                    </c:ext>
                  </c:extLst>
                </c:dPt>
                <c:cat>
                  <c:numRef>
                    <c:extLst>
                      <c:ext uri="{02D57815-91ED-43cb-92C2-25804820EDAC}">
                        <c15:formulaRef>
                          <c15:sqref>'Source data'!$B$2:$B$11</c15:sqref>
                        </c15:formulaRef>
                      </c:ext>
                    </c:extLst>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extLst>
                      <c:ext uri="{02D57815-91ED-43cb-92C2-25804820EDAC}">
                        <c15:formulaRef>
                          <c15:sqref>'Source data'!$B$2:$B$11</c15:sqref>
                        </c15:formulaRef>
                      </c:ext>
                    </c:extLst>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val>
                <c:smooth val="0"/>
                <c:extLst>
                  <c:ext xmlns:c16="http://schemas.microsoft.com/office/drawing/2014/chart" uri="{C3380CC4-5D6E-409C-BE32-E72D297353CC}">
                    <c16:uniqueId val="{0000002B-1390-4DC4-86BD-83582D4B7330}"/>
                  </c:ext>
                </c:extLst>
              </c15:ser>
            </c15:filteredLineSeries>
          </c:ext>
        </c:extLst>
      </c:lineChart>
      <c:catAx>
        <c:axId val="109836544"/>
        <c:scaling>
          <c:orientation val="minMax"/>
        </c:scaling>
        <c:delete val="0"/>
        <c:axPos val="b"/>
        <c:title>
          <c:tx>
            <c:rich>
              <a:bodyPr/>
              <a:lstStyle/>
              <a:p>
                <a:pPr>
                  <a:defRPr>
                    <a:solidFill>
                      <a:srgbClr val="5F5F5F"/>
                    </a:solidFill>
                    <a:latin typeface="Calibri" panose="020F0502020204030204" pitchFamily="34" charset="0"/>
                  </a:defRPr>
                </a:pPr>
                <a:r>
                  <a:rPr lang="en-US" dirty="0">
                    <a:solidFill>
                      <a:srgbClr val="5F5F5F"/>
                    </a:solidFill>
                    <a:latin typeface="Calibri" panose="020F0502020204030204" pitchFamily="34" charset="0"/>
                  </a:rPr>
                  <a:t>Survey Year</a:t>
                </a:r>
              </a:p>
            </c:rich>
          </c:tx>
          <c:overlay val="0"/>
        </c:title>
        <c:numFmt formatCode="General" sourceLinked="1"/>
        <c:majorTickMark val="out"/>
        <c:minorTickMark val="none"/>
        <c:tickLblPos val="nextTo"/>
        <c:txPr>
          <a:bodyPr/>
          <a:lstStyle/>
          <a:p>
            <a:pPr>
              <a:defRPr>
                <a:solidFill>
                  <a:srgbClr val="5F5F5F"/>
                </a:solidFill>
                <a:latin typeface="Calibri" panose="020F0502020204030204" pitchFamily="34" charset="0"/>
              </a:defRPr>
            </a:pPr>
            <a:endParaRPr lang="en-US"/>
          </a:p>
        </c:txPr>
        <c:crossAx val="109847296"/>
        <c:crosses val="autoZero"/>
        <c:auto val="1"/>
        <c:lblAlgn val="ctr"/>
        <c:lblOffset val="100"/>
        <c:noMultiLvlLbl val="0"/>
      </c:catAx>
      <c:valAx>
        <c:axId val="109847296"/>
        <c:scaling>
          <c:orientation val="minMax"/>
        </c:scaling>
        <c:delete val="0"/>
        <c:axPos val="l"/>
        <c:title>
          <c:tx>
            <c:rich>
              <a:bodyPr rot="-5400000" vert="horz"/>
              <a:lstStyle/>
              <a:p>
                <a:pPr>
                  <a:defRPr>
                    <a:solidFill>
                      <a:srgbClr val="5F5F5F"/>
                    </a:solidFill>
                    <a:latin typeface="Calibri" panose="020F0502020204030204" pitchFamily="34" charset="0"/>
                  </a:defRPr>
                </a:pPr>
                <a:r>
                  <a:rPr lang="en-US" dirty="0">
                    <a:solidFill>
                      <a:srgbClr val="5F5F5F"/>
                    </a:solidFill>
                    <a:latin typeface="Calibri" panose="020F0502020204030204" pitchFamily="34" charset="0"/>
                  </a:rPr>
                  <a:t>Percent Vaccinated</a:t>
                </a:r>
              </a:p>
            </c:rich>
          </c:tx>
          <c:overlay val="0"/>
        </c:title>
        <c:numFmt formatCode="0" sourceLinked="0"/>
        <c:majorTickMark val="out"/>
        <c:minorTickMark val="none"/>
        <c:tickLblPos val="nextTo"/>
        <c:txPr>
          <a:bodyPr/>
          <a:lstStyle/>
          <a:p>
            <a:pPr>
              <a:defRPr>
                <a:solidFill>
                  <a:srgbClr val="5F5F5F"/>
                </a:solidFill>
                <a:latin typeface="Calibri" panose="020F0502020204030204" pitchFamily="34" charset="0"/>
              </a:defRPr>
            </a:pPr>
            <a:endParaRPr lang="en-US"/>
          </a:p>
        </c:txPr>
        <c:crossAx val="109836544"/>
        <c:crosses val="autoZero"/>
        <c:crossBetween val="between"/>
      </c:valAx>
      <c:spPr>
        <a:solidFill>
          <a:srgbClr val="FFFFFF"/>
        </a:solidFill>
        <a:ln>
          <a:noFill/>
        </a:ln>
      </c:spPr>
    </c:plotArea>
    <c:plotVisOnly val="1"/>
    <c:dispBlanksAs val="gap"/>
    <c:showDLblsOverMax val="0"/>
  </c:chart>
  <c:spPr>
    <a:noFill/>
  </c:sp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357198405754831E-2"/>
          <c:y val="0.11795169337442661"/>
          <c:w val="0.91854926120346081"/>
          <c:h val="0.62249912339097779"/>
        </c:manualLayout>
      </c:layout>
      <c:barChart>
        <c:barDir val="col"/>
        <c:grouping val="clustered"/>
        <c:varyColors val="0"/>
        <c:ser>
          <c:idx val="0"/>
          <c:order val="0"/>
          <c:tx>
            <c:strRef>
              <c:f>Sheet1!$B$1</c:f>
              <c:strCache>
                <c:ptCount val="1"/>
                <c:pt idx="0">
                  <c:v>Series 1</c:v>
                </c:pt>
              </c:strCache>
            </c:strRef>
          </c:tx>
          <c:spPr>
            <a:solidFill>
              <a:srgbClr val="4572A7"/>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Meningococcal Disease (all serogroups)</c:v>
                </c:pt>
                <c:pt idx="1">
                  <c:v>Meningococcal Disease Serogroup B</c:v>
                </c:pt>
                <c:pt idx="2">
                  <c:v>Pertussis</c:v>
                </c:pt>
                <c:pt idx="3">
                  <c:v>Oropharyngeal SCC (HPV associated)</c:v>
                </c:pt>
                <c:pt idx="4">
                  <c:v>Cervical cancer (HPV associated)</c:v>
                </c:pt>
              </c:strCache>
            </c:strRef>
          </c:cat>
          <c:val>
            <c:numRef>
              <c:f>Sheet1!$B$2:$B$6</c:f>
              <c:numCache>
                <c:formatCode>General</c:formatCode>
                <c:ptCount val="5"/>
                <c:pt idx="0">
                  <c:v>0.14000000000000001</c:v>
                </c:pt>
                <c:pt idx="1">
                  <c:v>0.04</c:v>
                </c:pt>
                <c:pt idx="2">
                  <c:v>6.5</c:v>
                </c:pt>
                <c:pt idx="3">
                  <c:v>4.5</c:v>
                </c:pt>
                <c:pt idx="4">
                  <c:v>7.4</c:v>
                </c:pt>
              </c:numCache>
            </c:numRef>
          </c:val>
          <c:extLst>
            <c:ext xmlns:c16="http://schemas.microsoft.com/office/drawing/2014/chart" uri="{C3380CC4-5D6E-409C-BE32-E72D297353CC}">
              <c16:uniqueId val="{00000000-6832-43FE-86AB-B8F75784DFBB}"/>
            </c:ext>
          </c:extLst>
        </c:ser>
        <c:dLbls>
          <c:dLblPos val="outEnd"/>
          <c:showLegendKey val="0"/>
          <c:showVal val="1"/>
          <c:showCatName val="0"/>
          <c:showSerName val="0"/>
          <c:showPercent val="0"/>
          <c:showBubbleSize val="0"/>
        </c:dLbls>
        <c:gapWidth val="219"/>
        <c:overlap val="-27"/>
        <c:axId val="110507904"/>
        <c:axId val="110543616"/>
      </c:barChart>
      <c:catAx>
        <c:axId val="11050790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110543616"/>
        <c:crosses val="autoZero"/>
        <c:auto val="1"/>
        <c:lblAlgn val="ctr"/>
        <c:lblOffset val="100"/>
        <c:noMultiLvlLbl val="0"/>
      </c:catAx>
      <c:valAx>
        <c:axId val="110543616"/>
        <c:scaling>
          <c:orientation val="minMax"/>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sz="1400" b="1" dirty="0" smtClean="0">
                    <a:solidFill>
                      <a:schemeClr val="tx1"/>
                    </a:solidFill>
                  </a:rPr>
                  <a:t>Annual</a:t>
                </a:r>
                <a:r>
                  <a:rPr lang="en-US" sz="1400" b="1" baseline="0" dirty="0" smtClean="0">
                    <a:solidFill>
                      <a:schemeClr val="tx1"/>
                    </a:solidFill>
                  </a:rPr>
                  <a:t> Incidence (per 100,000)</a:t>
                </a:r>
                <a:endParaRPr lang="en-US" sz="1400" b="1" dirty="0">
                  <a:solidFill>
                    <a:schemeClr val="tx1"/>
                  </a:solidFill>
                </a:endParaRPr>
              </a:p>
            </c:rich>
          </c:tx>
          <c:layout>
            <c:manualLayout>
              <c:xMode val="edge"/>
              <c:yMode val="edge"/>
              <c:x val="1.6477107028288132E-4"/>
              <c:y val="0.17265960857391013"/>
            </c:manualLayout>
          </c:layout>
          <c:overlay val="0"/>
          <c:spPr>
            <a:noFill/>
            <a:ln>
              <a:noFill/>
            </a:ln>
            <a:effectLst/>
          </c:spPr>
        </c:title>
        <c:numFmt formatCode="General" sourceLinked="1"/>
        <c:majorTickMark val="out"/>
        <c:minorTickMark val="none"/>
        <c:tickLblPos val="nextTo"/>
        <c:spPr>
          <a:noFill/>
          <a:ln>
            <a:solidFill>
              <a:schemeClr val="accent1"/>
            </a:solid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1105079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4572A7"/>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Meningococcal Disease (all serogroups)</c:v>
                </c:pt>
                <c:pt idx="1">
                  <c:v>Meningococcal Disease Serogroup B</c:v>
                </c:pt>
                <c:pt idx="2">
                  <c:v>Pertussis</c:v>
                </c:pt>
                <c:pt idx="3">
                  <c:v>Cervical Cancer (HPV associated)</c:v>
                </c:pt>
              </c:strCache>
            </c:strRef>
          </c:cat>
          <c:val>
            <c:numRef>
              <c:f>Sheet1!$B$2:$B$5</c:f>
              <c:numCache>
                <c:formatCode>General</c:formatCode>
                <c:ptCount val="4"/>
                <c:pt idx="0">
                  <c:v>70</c:v>
                </c:pt>
                <c:pt idx="1">
                  <c:v>7.5</c:v>
                </c:pt>
                <c:pt idx="2">
                  <c:v>6</c:v>
                </c:pt>
                <c:pt idx="3">
                  <c:v>4210</c:v>
                </c:pt>
              </c:numCache>
            </c:numRef>
          </c:val>
          <c:extLst>
            <c:ext xmlns:c16="http://schemas.microsoft.com/office/drawing/2014/chart" uri="{C3380CC4-5D6E-409C-BE32-E72D297353CC}">
              <c16:uniqueId val="{00000000-85F3-458E-90F5-A4105FFBC23F}"/>
            </c:ext>
          </c:extLst>
        </c:ser>
        <c:dLbls>
          <c:dLblPos val="outEnd"/>
          <c:showLegendKey val="0"/>
          <c:showVal val="1"/>
          <c:showCatName val="0"/>
          <c:showSerName val="0"/>
          <c:showPercent val="0"/>
          <c:showBubbleSize val="0"/>
        </c:dLbls>
        <c:gapWidth val="219"/>
        <c:overlap val="-27"/>
        <c:axId val="110582016"/>
        <c:axId val="110609536"/>
      </c:barChart>
      <c:catAx>
        <c:axId val="1105820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110609536"/>
        <c:crosses val="autoZero"/>
        <c:auto val="1"/>
        <c:lblAlgn val="ctr"/>
        <c:lblOffset val="100"/>
        <c:noMultiLvlLbl val="0"/>
      </c:catAx>
      <c:valAx>
        <c:axId val="110609536"/>
        <c:scaling>
          <c:orientation val="minMax"/>
        </c:scaling>
        <c:delete val="0"/>
        <c:axPos val="l"/>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b="1" dirty="0" smtClean="0">
                    <a:solidFill>
                      <a:schemeClr val="tx1"/>
                    </a:solidFill>
                  </a:rPr>
                  <a:t>Estimated</a:t>
                </a:r>
                <a:r>
                  <a:rPr lang="en-US" sz="1400" b="1" baseline="0" dirty="0" smtClean="0">
                    <a:solidFill>
                      <a:schemeClr val="tx1"/>
                    </a:solidFill>
                  </a:rPr>
                  <a:t> Annual Deaths</a:t>
                </a:r>
                <a:endParaRPr lang="en-US" sz="1400" b="1" dirty="0">
                  <a:solidFill>
                    <a:schemeClr val="tx1"/>
                  </a:solidFill>
                </a:endParaRPr>
              </a:p>
            </c:rich>
          </c:tx>
          <c:layout>
            <c:manualLayout>
              <c:xMode val="edge"/>
              <c:yMode val="edge"/>
              <c:x val="1.5432098765432098E-3"/>
              <c:y val="0.28681608753761356"/>
            </c:manualLayout>
          </c:layout>
          <c:overlay val="0"/>
          <c:spPr>
            <a:noFill/>
            <a:ln>
              <a:noFill/>
            </a:ln>
            <a:effectLst/>
          </c:spPr>
        </c:title>
        <c:numFmt formatCode="General" sourceLinked="1"/>
        <c:majorTickMark val="out"/>
        <c:minorTickMark val="none"/>
        <c:tickLblPos val="nextTo"/>
        <c:spPr>
          <a:noFill/>
          <a:ln>
            <a:solidFill>
              <a:schemeClr val="accent1"/>
            </a:solid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1105820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barChart>
        <c:barDir val="bar"/>
        <c:grouping val="clustered"/>
        <c:varyColors val="0"/>
        <c:ser>
          <c:idx val="0"/>
          <c:order val="0"/>
          <c:tx>
            <c:strRef>
              <c:f>Sheet1!$B$1</c:f>
              <c:strCache>
                <c:ptCount val="1"/>
                <c:pt idx="0">
                  <c:v>Percent</c:v>
                </c:pt>
              </c:strCache>
            </c:strRef>
          </c:tx>
          <c:invertIfNegative val="0"/>
          <c:dPt>
            <c:idx val="0"/>
            <c:invertIfNegative val="0"/>
            <c:bubble3D val="0"/>
            <c:spPr>
              <a:solidFill>
                <a:srgbClr val="0070C0"/>
              </a:solidFill>
            </c:spPr>
            <c:extLst>
              <c:ext xmlns:c16="http://schemas.microsoft.com/office/drawing/2014/chart" uri="{C3380CC4-5D6E-409C-BE32-E72D297353CC}">
                <c16:uniqueId val="{00000001-73E0-4040-AA94-586B58C99BA7}"/>
              </c:ext>
            </c:extLst>
          </c:dPt>
          <c:dPt>
            <c:idx val="1"/>
            <c:invertIfNegative val="0"/>
            <c:bubble3D val="0"/>
            <c:spPr>
              <a:solidFill>
                <a:srgbClr val="92D050"/>
              </a:solidFill>
            </c:spPr>
            <c:extLst>
              <c:ext xmlns:c16="http://schemas.microsoft.com/office/drawing/2014/chart" uri="{C3380CC4-5D6E-409C-BE32-E72D297353CC}">
                <c16:uniqueId val="{00000003-73E0-4040-AA94-586B58C99BA7}"/>
              </c:ext>
            </c:extLst>
          </c:dPt>
          <c:dPt>
            <c:idx val="2"/>
            <c:invertIfNegative val="0"/>
            <c:bubble3D val="0"/>
            <c:spPr>
              <a:solidFill>
                <a:srgbClr val="FF6600"/>
              </a:solidFill>
            </c:spPr>
            <c:extLst>
              <c:ext xmlns:c16="http://schemas.microsoft.com/office/drawing/2014/chart" uri="{C3380CC4-5D6E-409C-BE32-E72D297353CC}">
                <c16:uniqueId val="{00000005-73E0-4040-AA94-586B58C99BA7}"/>
              </c:ext>
            </c:extLst>
          </c:dPt>
          <c:dPt>
            <c:idx val="3"/>
            <c:invertIfNegative val="0"/>
            <c:bubble3D val="0"/>
            <c:spPr>
              <a:solidFill>
                <a:srgbClr val="FFCC00"/>
              </a:solidFill>
            </c:spPr>
            <c:extLst>
              <c:ext xmlns:c16="http://schemas.microsoft.com/office/drawing/2014/chart" uri="{C3380CC4-5D6E-409C-BE32-E72D297353CC}">
                <c16:uniqueId val="{00000007-73E0-4040-AA94-586B58C99BA7}"/>
              </c:ext>
            </c:extLst>
          </c:dPt>
          <c:dPt>
            <c:idx val="4"/>
            <c:invertIfNegative val="0"/>
            <c:bubble3D val="0"/>
            <c:spPr>
              <a:solidFill>
                <a:srgbClr val="1993B9"/>
              </a:solidFill>
            </c:spPr>
            <c:extLst>
              <c:ext xmlns:c16="http://schemas.microsoft.com/office/drawing/2014/chart" uri="{C3380CC4-5D6E-409C-BE32-E72D297353CC}">
                <c16:uniqueId val="{00000009-73E0-4040-AA94-586B58C99BA7}"/>
              </c:ext>
            </c:extLst>
          </c:dPt>
          <c:cat>
            <c:strRef>
              <c:f>Sheet1!$A$2:$A$6</c:f>
              <c:strCache>
                <c:ptCount val="5"/>
                <c:pt idx="0">
                  <c:v>Lack of knowledge</c:v>
                </c:pt>
                <c:pt idx="1">
                  <c:v>Not needed or necessary</c:v>
                </c:pt>
                <c:pt idx="2">
                  <c:v>Safety concern/Side effects</c:v>
                </c:pt>
                <c:pt idx="3">
                  <c:v>Not recommended</c:v>
                </c:pt>
                <c:pt idx="4">
                  <c:v>Not sexually active</c:v>
                </c:pt>
              </c:strCache>
            </c:strRef>
          </c:cat>
          <c:val>
            <c:numRef>
              <c:f>Sheet1!$B$2:$B$6</c:f>
              <c:numCache>
                <c:formatCode>General</c:formatCode>
                <c:ptCount val="5"/>
                <c:pt idx="0">
                  <c:v>15.5</c:v>
                </c:pt>
                <c:pt idx="1">
                  <c:v>14.7</c:v>
                </c:pt>
                <c:pt idx="2">
                  <c:v>14.2</c:v>
                </c:pt>
                <c:pt idx="3">
                  <c:v>13</c:v>
                </c:pt>
                <c:pt idx="4">
                  <c:v>11.3</c:v>
                </c:pt>
              </c:numCache>
            </c:numRef>
          </c:val>
          <c:extLst>
            <c:ext xmlns:c16="http://schemas.microsoft.com/office/drawing/2014/chart" uri="{C3380CC4-5D6E-409C-BE32-E72D297353CC}">
              <c16:uniqueId val="{0000000A-73E0-4040-AA94-586B58C99BA7}"/>
            </c:ext>
          </c:extLst>
        </c:ser>
        <c:dLbls>
          <c:showLegendKey val="0"/>
          <c:showVal val="0"/>
          <c:showCatName val="0"/>
          <c:showSerName val="0"/>
          <c:showPercent val="0"/>
          <c:showBubbleSize val="0"/>
        </c:dLbls>
        <c:gapWidth val="150"/>
        <c:axId val="110111744"/>
        <c:axId val="110113536"/>
      </c:barChart>
      <c:catAx>
        <c:axId val="110111744"/>
        <c:scaling>
          <c:orientation val="minMax"/>
        </c:scaling>
        <c:delete val="0"/>
        <c:axPos val="l"/>
        <c:numFmt formatCode="General" sourceLinked="0"/>
        <c:majorTickMark val="out"/>
        <c:minorTickMark val="none"/>
        <c:tickLblPos val="nextTo"/>
        <c:txPr>
          <a:bodyPr/>
          <a:lstStyle/>
          <a:p>
            <a:pPr>
              <a:defRPr b="0">
                <a:solidFill>
                  <a:schemeClr val="accent1">
                    <a:lumMod val="50000"/>
                  </a:schemeClr>
                </a:solidFill>
              </a:defRPr>
            </a:pPr>
            <a:endParaRPr lang="en-US"/>
          </a:p>
        </c:txPr>
        <c:crossAx val="110113536"/>
        <c:crosses val="autoZero"/>
        <c:auto val="1"/>
        <c:lblAlgn val="ctr"/>
        <c:lblOffset val="100"/>
        <c:noMultiLvlLbl val="0"/>
      </c:catAx>
      <c:valAx>
        <c:axId val="110113536"/>
        <c:scaling>
          <c:orientation val="minMax"/>
        </c:scaling>
        <c:delete val="0"/>
        <c:axPos val="b"/>
        <c:title>
          <c:tx>
            <c:rich>
              <a:bodyPr/>
              <a:lstStyle/>
              <a:p>
                <a:pPr>
                  <a:defRPr>
                    <a:solidFill>
                      <a:schemeClr val="accent1">
                        <a:lumMod val="50000"/>
                      </a:schemeClr>
                    </a:solidFill>
                  </a:defRPr>
                </a:pPr>
                <a:r>
                  <a:rPr lang="en-US" dirty="0">
                    <a:solidFill>
                      <a:schemeClr val="accent1">
                        <a:lumMod val="50000"/>
                      </a:schemeClr>
                    </a:solidFill>
                  </a:rPr>
                  <a:t>Percent</a:t>
                </a:r>
              </a:p>
            </c:rich>
          </c:tx>
          <c:overlay val="0"/>
        </c:title>
        <c:numFmt formatCode="General" sourceLinked="1"/>
        <c:majorTickMark val="none"/>
        <c:minorTickMark val="none"/>
        <c:tickLblPos val="nextTo"/>
        <c:txPr>
          <a:bodyPr/>
          <a:lstStyle/>
          <a:p>
            <a:pPr>
              <a:defRPr b="0">
                <a:solidFill>
                  <a:schemeClr val="accent1">
                    <a:lumMod val="50000"/>
                  </a:schemeClr>
                </a:solidFill>
              </a:defRPr>
            </a:pPr>
            <a:endParaRPr lang="en-US"/>
          </a:p>
        </c:txPr>
        <c:crossAx val="110111744"/>
        <c:crosses val="autoZero"/>
        <c:crossBetween val="between"/>
        <c:majorUnit val="5"/>
      </c:valAx>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5"/>
    </mc:Choice>
    <mc:Fallback>
      <c:style val="25"/>
    </mc:Fallback>
  </mc:AlternateContent>
  <c:chart>
    <c:autoTitleDeleted val="1"/>
    <c:plotArea>
      <c:layout/>
      <c:barChart>
        <c:barDir val="col"/>
        <c:grouping val="clustered"/>
        <c:varyColors val="0"/>
        <c:ser>
          <c:idx val="0"/>
          <c:order val="0"/>
          <c:tx>
            <c:strRef>
              <c:f>Sheet1!$B$1</c:f>
              <c:strCache>
                <c:ptCount val="1"/>
                <c:pt idx="0">
                  <c:v>Parent</c:v>
                </c:pt>
              </c:strCache>
            </c:strRef>
          </c:tx>
          <c:spPr>
            <a:solidFill>
              <a:srgbClr val="1993B9"/>
            </a:solidFill>
            <a:ln>
              <a:solidFill>
                <a:srgbClr val="90D9F0"/>
              </a:solidFill>
            </a:ln>
          </c:spPr>
          <c:invertIfNegative val="0"/>
          <c:dLbls>
            <c:spPr>
              <a:noFill/>
              <a:ln>
                <a:noFill/>
              </a:ln>
              <a:effectLst/>
            </c:spPr>
            <c:txPr>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Meningitis</c:v>
                </c:pt>
                <c:pt idx="1">
                  <c:v>Hepatitis</c:v>
                </c:pt>
                <c:pt idx="2">
                  <c:v>Pertussis</c:v>
                </c:pt>
                <c:pt idx="3">
                  <c:v>Influenza</c:v>
                </c:pt>
                <c:pt idx="4">
                  <c:v>HPV</c:v>
                </c:pt>
                <c:pt idx="5">
                  <c:v>Adolescent vaccines</c:v>
                </c:pt>
              </c:strCache>
            </c:strRef>
          </c:cat>
          <c:val>
            <c:numRef>
              <c:f>Sheet1!$B$2:$B$7</c:f>
              <c:numCache>
                <c:formatCode>General</c:formatCode>
                <c:ptCount val="6"/>
                <c:pt idx="0">
                  <c:v>9.4</c:v>
                </c:pt>
                <c:pt idx="1">
                  <c:v>9.5</c:v>
                </c:pt>
                <c:pt idx="2">
                  <c:v>9.5</c:v>
                </c:pt>
                <c:pt idx="3">
                  <c:v>9.3000000000000007</c:v>
                </c:pt>
                <c:pt idx="4">
                  <c:v>9.3000000000000007</c:v>
                </c:pt>
                <c:pt idx="5">
                  <c:v>9.1999999999999993</c:v>
                </c:pt>
              </c:numCache>
            </c:numRef>
          </c:val>
          <c:extLst>
            <c:ext xmlns:c16="http://schemas.microsoft.com/office/drawing/2014/chart" uri="{C3380CC4-5D6E-409C-BE32-E72D297353CC}">
              <c16:uniqueId val="{00000000-79AC-43B3-AA46-81BD0E9510B5}"/>
            </c:ext>
          </c:extLst>
        </c:ser>
        <c:ser>
          <c:idx val="1"/>
          <c:order val="1"/>
          <c:tx>
            <c:strRef>
              <c:f>Sheet1!$C$1</c:f>
              <c:strCache>
                <c:ptCount val="1"/>
                <c:pt idx="0">
                  <c:v>Clinician's estimate </c:v>
                </c:pt>
              </c:strCache>
            </c:strRef>
          </c:tx>
          <c:spPr>
            <a:solidFill>
              <a:srgbClr val="90D9F0"/>
            </a:solidFill>
            <a:ln>
              <a:solidFill>
                <a:srgbClr val="90D9F0"/>
              </a:solidFill>
            </a:ln>
          </c:spPr>
          <c:invertIfNegative val="0"/>
          <c:dLbls>
            <c:dLbl>
              <c:idx val="4"/>
              <c:layout>
                <c:manualLayout>
                  <c:x val="1.3888888888888888E-2"/>
                  <c:y val="1.1224130643577902E-2"/>
                </c:manualLayout>
              </c:layout>
              <c:spPr/>
              <c:txPr>
                <a:bodyPr/>
                <a:lstStyle/>
                <a:p>
                  <a:pPr>
                    <a:defRPr sz="2800" b="1">
                      <a:solidFill>
                        <a:srgbClr val="C7380B"/>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9AC-43B3-AA46-81BD0E9510B5}"/>
                </c:ext>
              </c:extLst>
            </c:dLbl>
            <c:dLbl>
              <c:idx val="5"/>
              <c:spPr/>
              <c:txPr>
                <a:bodyPr/>
                <a:lstStyle/>
                <a:p>
                  <a:pPr>
                    <a:defRPr sz="1600" b="1">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0-70C3-4ACF-9641-A7FA7929447B}"/>
                </c:ext>
              </c:extLst>
            </c:dLbl>
            <c:spPr>
              <a:noFill/>
              <a:ln>
                <a:noFill/>
              </a:ln>
              <a:effectLst/>
            </c:spPr>
            <c:txPr>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Meningitis</c:v>
                </c:pt>
                <c:pt idx="1">
                  <c:v>Hepatitis</c:v>
                </c:pt>
                <c:pt idx="2">
                  <c:v>Pertussis</c:v>
                </c:pt>
                <c:pt idx="3">
                  <c:v>Influenza</c:v>
                </c:pt>
                <c:pt idx="4">
                  <c:v>HPV</c:v>
                </c:pt>
                <c:pt idx="5">
                  <c:v>Adolescent vaccines</c:v>
                </c:pt>
              </c:strCache>
            </c:strRef>
          </c:cat>
          <c:val>
            <c:numRef>
              <c:f>Sheet1!$C$2:$C$7</c:f>
              <c:numCache>
                <c:formatCode>General</c:formatCode>
                <c:ptCount val="6"/>
                <c:pt idx="0">
                  <c:v>9.1999999999999993</c:v>
                </c:pt>
                <c:pt idx="1">
                  <c:v>9.1999999999999993</c:v>
                </c:pt>
                <c:pt idx="2">
                  <c:v>9.3000000000000007</c:v>
                </c:pt>
                <c:pt idx="3" formatCode="0.0">
                  <c:v>7</c:v>
                </c:pt>
                <c:pt idx="4">
                  <c:v>5.2</c:v>
                </c:pt>
                <c:pt idx="5">
                  <c:v>7.8</c:v>
                </c:pt>
              </c:numCache>
            </c:numRef>
          </c:val>
          <c:extLst>
            <c:ext xmlns:c16="http://schemas.microsoft.com/office/drawing/2014/chart" uri="{C3380CC4-5D6E-409C-BE32-E72D297353CC}">
              <c16:uniqueId val="{00000003-79AC-43B3-AA46-81BD0E9510B5}"/>
            </c:ext>
          </c:extLst>
        </c:ser>
        <c:dLbls>
          <c:showLegendKey val="0"/>
          <c:showVal val="0"/>
          <c:showCatName val="0"/>
          <c:showSerName val="0"/>
          <c:showPercent val="0"/>
          <c:showBubbleSize val="0"/>
        </c:dLbls>
        <c:gapWidth val="150"/>
        <c:axId val="115470336"/>
        <c:axId val="115471872"/>
      </c:barChart>
      <c:catAx>
        <c:axId val="115470336"/>
        <c:scaling>
          <c:orientation val="minMax"/>
        </c:scaling>
        <c:delete val="0"/>
        <c:axPos val="b"/>
        <c:numFmt formatCode="General" sourceLinked="1"/>
        <c:majorTickMark val="out"/>
        <c:minorTickMark val="none"/>
        <c:tickLblPos val="nextTo"/>
        <c:txPr>
          <a:bodyPr/>
          <a:lstStyle/>
          <a:p>
            <a:pPr>
              <a:defRPr b="1"/>
            </a:pPr>
            <a:endParaRPr lang="en-US"/>
          </a:p>
        </c:txPr>
        <c:crossAx val="115471872"/>
        <c:crosses val="autoZero"/>
        <c:auto val="1"/>
        <c:lblAlgn val="ctr"/>
        <c:lblOffset val="100"/>
        <c:noMultiLvlLbl val="0"/>
      </c:catAx>
      <c:valAx>
        <c:axId val="115471872"/>
        <c:scaling>
          <c:orientation val="minMax"/>
        </c:scaling>
        <c:delete val="0"/>
        <c:axPos val="l"/>
        <c:title>
          <c:tx>
            <c:rich>
              <a:bodyPr rot="-5400000" vert="horz"/>
              <a:lstStyle/>
              <a:p>
                <a:pPr>
                  <a:defRPr/>
                </a:pPr>
                <a:r>
                  <a:rPr lang="en-US" dirty="0"/>
                  <a:t>Median Values</a:t>
                </a:r>
              </a:p>
            </c:rich>
          </c:tx>
          <c:overlay val="0"/>
        </c:title>
        <c:numFmt formatCode="General" sourceLinked="1"/>
        <c:majorTickMark val="out"/>
        <c:minorTickMark val="none"/>
        <c:tickLblPos val="nextTo"/>
        <c:crossAx val="115470336"/>
        <c:crosses val="autoZero"/>
        <c:crossBetween val="between"/>
      </c:valAx>
    </c:plotArea>
    <c:legend>
      <c:legendPos val="t"/>
      <c:overlay val="0"/>
      <c:txPr>
        <a:bodyPr/>
        <a:lstStyle/>
        <a:p>
          <a:pPr>
            <a:defRPr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5"/>
    </mc:Choice>
    <mc:Fallback>
      <c:style val="25"/>
    </mc:Fallback>
  </mc:AlternateContent>
  <c:chart>
    <c:autoTitleDeleted val="1"/>
    <c:plotArea>
      <c:layout/>
      <c:barChart>
        <c:barDir val="col"/>
        <c:grouping val="clustered"/>
        <c:varyColors val="0"/>
        <c:ser>
          <c:idx val="0"/>
          <c:order val="0"/>
          <c:tx>
            <c:strRef>
              <c:f>Sheet1!$B$1</c:f>
              <c:strCache>
                <c:ptCount val="1"/>
                <c:pt idx="0">
                  <c:v>Parent</c:v>
                </c:pt>
              </c:strCache>
            </c:strRef>
          </c:tx>
          <c:spPr>
            <a:solidFill>
              <a:srgbClr val="1993B9"/>
            </a:solidFill>
            <a:ln>
              <a:solidFill>
                <a:srgbClr val="90D9F0"/>
              </a:solidFill>
            </a:ln>
          </c:spPr>
          <c:invertIfNegative val="0"/>
          <c:dLbls>
            <c:spPr>
              <a:noFill/>
              <a:ln>
                <a:noFill/>
              </a:ln>
              <a:effectLst/>
            </c:spPr>
            <c:txPr>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Meningitis</c:v>
                </c:pt>
                <c:pt idx="1">
                  <c:v>Hepatitis</c:v>
                </c:pt>
                <c:pt idx="2">
                  <c:v>Pertussis</c:v>
                </c:pt>
                <c:pt idx="3">
                  <c:v>Influenza</c:v>
                </c:pt>
                <c:pt idx="4">
                  <c:v>HPV</c:v>
                </c:pt>
                <c:pt idx="5">
                  <c:v>Adolescent vaccines</c:v>
                </c:pt>
              </c:strCache>
            </c:strRef>
          </c:cat>
          <c:val>
            <c:numRef>
              <c:f>Sheet1!$B$2:$B$7</c:f>
              <c:numCache>
                <c:formatCode>General</c:formatCode>
                <c:ptCount val="6"/>
                <c:pt idx="0">
                  <c:v>9.4</c:v>
                </c:pt>
                <c:pt idx="1">
                  <c:v>9.5</c:v>
                </c:pt>
                <c:pt idx="2">
                  <c:v>9.5</c:v>
                </c:pt>
                <c:pt idx="3">
                  <c:v>9.3000000000000007</c:v>
                </c:pt>
                <c:pt idx="4">
                  <c:v>9.3000000000000007</c:v>
                </c:pt>
                <c:pt idx="5">
                  <c:v>9.1999999999999993</c:v>
                </c:pt>
              </c:numCache>
            </c:numRef>
          </c:val>
          <c:extLst>
            <c:ext xmlns:c16="http://schemas.microsoft.com/office/drawing/2014/chart" uri="{C3380CC4-5D6E-409C-BE32-E72D297353CC}">
              <c16:uniqueId val="{00000000-C88C-4799-9AB1-C05F42C3CBE6}"/>
            </c:ext>
          </c:extLst>
        </c:ser>
        <c:ser>
          <c:idx val="1"/>
          <c:order val="1"/>
          <c:tx>
            <c:strRef>
              <c:f>Sheet1!$C$1</c:f>
              <c:strCache>
                <c:ptCount val="1"/>
                <c:pt idx="0">
                  <c:v>Provider's estimate </c:v>
                </c:pt>
              </c:strCache>
            </c:strRef>
          </c:tx>
          <c:spPr>
            <a:solidFill>
              <a:srgbClr val="90D9F0"/>
            </a:solidFill>
            <a:ln>
              <a:solidFill>
                <a:srgbClr val="90D9F0"/>
              </a:solidFill>
            </a:ln>
          </c:spPr>
          <c:invertIfNegative val="0"/>
          <c:dLbls>
            <c:dLbl>
              <c:idx val="4"/>
              <c:layout>
                <c:manualLayout>
                  <c:x val="1.3888888888888888E-2"/>
                  <c:y val="1.1224130643577902E-2"/>
                </c:manualLayout>
              </c:layout>
              <c:spPr/>
              <c:txPr>
                <a:bodyPr/>
                <a:lstStyle/>
                <a:p>
                  <a:pPr>
                    <a:defRPr sz="2800" b="1">
                      <a:solidFill>
                        <a:srgbClr val="C7380B"/>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88C-4799-9AB1-C05F42C3CBE6}"/>
                </c:ext>
              </c:extLst>
            </c:dLbl>
            <c:dLbl>
              <c:idx val="5"/>
              <c:spPr/>
              <c:txPr>
                <a:bodyPr/>
                <a:lstStyle/>
                <a:p>
                  <a:pPr>
                    <a:defRPr sz="1600" b="1">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0-EE84-49A4-8FD0-11B11DE0FF2E}"/>
                </c:ext>
              </c:extLst>
            </c:dLbl>
            <c:spPr>
              <a:noFill/>
              <a:ln>
                <a:noFill/>
              </a:ln>
              <a:effectLst/>
            </c:spPr>
            <c:txPr>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Meningitis</c:v>
                </c:pt>
                <c:pt idx="1">
                  <c:v>Hepatitis</c:v>
                </c:pt>
                <c:pt idx="2">
                  <c:v>Pertussis</c:v>
                </c:pt>
                <c:pt idx="3">
                  <c:v>Influenza</c:v>
                </c:pt>
                <c:pt idx="4">
                  <c:v>HPV</c:v>
                </c:pt>
                <c:pt idx="5">
                  <c:v>Adolescent vaccines</c:v>
                </c:pt>
              </c:strCache>
            </c:strRef>
          </c:cat>
          <c:val>
            <c:numRef>
              <c:f>Sheet1!$C$2:$C$7</c:f>
              <c:numCache>
                <c:formatCode>General</c:formatCode>
                <c:ptCount val="6"/>
                <c:pt idx="0">
                  <c:v>9.1999999999999993</c:v>
                </c:pt>
                <c:pt idx="1">
                  <c:v>9.1999999999999993</c:v>
                </c:pt>
                <c:pt idx="2">
                  <c:v>9.3000000000000007</c:v>
                </c:pt>
                <c:pt idx="3" formatCode="0.0">
                  <c:v>7</c:v>
                </c:pt>
                <c:pt idx="4">
                  <c:v>5.2</c:v>
                </c:pt>
                <c:pt idx="5">
                  <c:v>7.8</c:v>
                </c:pt>
              </c:numCache>
            </c:numRef>
          </c:val>
          <c:extLst>
            <c:ext xmlns:c16="http://schemas.microsoft.com/office/drawing/2014/chart" uri="{C3380CC4-5D6E-409C-BE32-E72D297353CC}">
              <c16:uniqueId val="{00000003-C88C-4799-9AB1-C05F42C3CBE6}"/>
            </c:ext>
          </c:extLst>
        </c:ser>
        <c:dLbls>
          <c:showLegendKey val="0"/>
          <c:showVal val="0"/>
          <c:showCatName val="0"/>
          <c:showSerName val="0"/>
          <c:showPercent val="0"/>
          <c:showBubbleSize val="0"/>
        </c:dLbls>
        <c:gapWidth val="150"/>
        <c:axId val="115598464"/>
        <c:axId val="115600000"/>
      </c:barChart>
      <c:catAx>
        <c:axId val="115598464"/>
        <c:scaling>
          <c:orientation val="minMax"/>
        </c:scaling>
        <c:delete val="0"/>
        <c:axPos val="b"/>
        <c:numFmt formatCode="General" sourceLinked="1"/>
        <c:majorTickMark val="out"/>
        <c:minorTickMark val="none"/>
        <c:tickLblPos val="nextTo"/>
        <c:txPr>
          <a:bodyPr/>
          <a:lstStyle/>
          <a:p>
            <a:pPr>
              <a:defRPr b="1"/>
            </a:pPr>
            <a:endParaRPr lang="en-US"/>
          </a:p>
        </c:txPr>
        <c:crossAx val="115600000"/>
        <c:crosses val="autoZero"/>
        <c:auto val="1"/>
        <c:lblAlgn val="ctr"/>
        <c:lblOffset val="100"/>
        <c:noMultiLvlLbl val="0"/>
      </c:catAx>
      <c:valAx>
        <c:axId val="115600000"/>
        <c:scaling>
          <c:orientation val="minMax"/>
        </c:scaling>
        <c:delete val="0"/>
        <c:axPos val="l"/>
        <c:title>
          <c:tx>
            <c:rich>
              <a:bodyPr rot="-5400000" vert="horz"/>
              <a:lstStyle/>
              <a:p>
                <a:pPr>
                  <a:defRPr/>
                </a:pPr>
                <a:r>
                  <a:rPr lang="en-US" dirty="0"/>
                  <a:t>Median Values</a:t>
                </a:r>
              </a:p>
            </c:rich>
          </c:tx>
          <c:overlay val="0"/>
        </c:title>
        <c:numFmt formatCode="General" sourceLinked="1"/>
        <c:majorTickMark val="out"/>
        <c:minorTickMark val="none"/>
        <c:tickLblPos val="nextTo"/>
        <c:crossAx val="115598464"/>
        <c:crosses val="autoZero"/>
        <c:crossBetween val="between"/>
      </c:valAx>
    </c:plotArea>
    <c:legend>
      <c:legendPos val="t"/>
      <c:overlay val="0"/>
      <c:txPr>
        <a:bodyPr/>
        <a:lstStyle/>
        <a:p>
          <a:pPr>
            <a:defRPr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3.emf"/></Relationships>
</file>

<file path=ppt/drawings/drawing1.xml><?xml version="1.0" encoding="utf-8"?>
<c:userShapes xmlns:c="http://schemas.openxmlformats.org/drawingml/2006/chart">
  <cdr:relSizeAnchor xmlns:cdr="http://schemas.openxmlformats.org/drawingml/2006/chartDrawing">
    <cdr:from>
      <cdr:x>0.66774</cdr:x>
      <cdr:y>0.06807</cdr:y>
    </cdr:from>
    <cdr:to>
      <cdr:x>0.66774</cdr:x>
      <cdr:y>0.12181</cdr:y>
    </cdr:to>
    <cdr:cxnSp macro="">
      <cdr:nvCxnSpPr>
        <cdr:cNvPr id="3" name="Straight Arrow Connector 2"/>
        <cdr:cNvCxnSpPr/>
      </cdr:nvCxnSpPr>
      <cdr:spPr>
        <a:xfrm xmlns:a="http://schemas.openxmlformats.org/drawingml/2006/main">
          <a:off x="4205385" y="243527"/>
          <a:ext cx="0" cy="192259"/>
        </a:xfrm>
        <a:prstGeom xmlns:a="http://schemas.openxmlformats.org/drawingml/2006/main" prst="straightConnector1">
          <a:avLst/>
        </a:prstGeom>
        <a:ln xmlns:a="http://schemas.openxmlformats.org/drawingml/2006/main">
          <a:solidFill>
            <a:sysClr val="windowText" lastClr="00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0.8199</cdr:x>
      <cdr:y>0.10191</cdr:y>
    </cdr:from>
    <cdr:to>
      <cdr:x>0.93997</cdr:x>
      <cdr:y>0.17288</cdr:y>
    </cdr:to>
    <cdr:sp macro="" textlink="">
      <cdr:nvSpPr>
        <cdr:cNvPr id="4" name="TextBox 3"/>
        <cdr:cNvSpPr txBox="1"/>
      </cdr:nvSpPr>
      <cdr:spPr>
        <a:xfrm xmlns:a="http://schemas.openxmlformats.org/drawingml/2006/main">
          <a:off x="6885418" y="486155"/>
          <a:ext cx="1008333" cy="338554"/>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en-US" sz="1600" b="1" dirty="0">
              <a:solidFill>
                <a:srgbClr val="7030A0"/>
              </a:solidFill>
              <a:latin typeface="Calibri" panose="020F0502020204030204" pitchFamily="34" charset="0"/>
            </a:rPr>
            <a:t>≥1 </a:t>
          </a:r>
          <a:r>
            <a:rPr lang="en-US" sz="1600" b="1" dirty="0" err="1">
              <a:solidFill>
                <a:srgbClr val="7030A0"/>
              </a:solidFill>
              <a:latin typeface="Calibri" panose="020F0502020204030204" pitchFamily="34" charset="0"/>
            </a:rPr>
            <a:t>Tdap</a:t>
          </a:r>
          <a:endParaRPr lang="en-US" sz="1600" b="1" dirty="0">
            <a:solidFill>
              <a:srgbClr val="7030A0"/>
            </a:solidFill>
            <a:latin typeface="Calibri" panose="020F0502020204030204" pitchFamily="34" charset="0"/>
          </a:endParaRPr>
        </a:p>
      </cdr:txBody>
    </cdr:sp>
  </cdr:relSizeAnchor>
  <cdr:relSizeAnchor xmlns:cdr="http://schemas.openxmlformats.org/drawingml/2006/chartDrawing">
    <cdr:from>
      <cdr:x>0.82069</cdr:x>
      <cdr:y>0.17571</cdr:y>
    </cdr:from>
    <cdr:to>
      <cdr:x>0.98121</cdr:x>
      <cdr:y>0.24668</cdr:y>
    </cdr:to>
    <cdr:sp macro="" textlink="">
      <cdr:nvSpPr>
        <cdr:cNvPr id="5" name="TextBox 1"/>
        <cdr:cNvSpPr txBox="1"/>
      </cdr:nvSpPr>
      <cdr:spPr>
        <a:xfrm xmlns:a="http://schemas.openxmlformats.org/drawingml/2006/main">
          <a:off x="6892018" y="838200"/>
          <a:ext cx="1348026"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a:solidFill>
                <a:srgbClr val="00B050"/>
              </a:solidFill>
              <a:latin typeface="Calibri" panose="020F0502020204030204" pitchFamily="34" charset="0"/>
            </a:rPr>
            <a:t>≥1 </a:t>
          </a:r>
          <a:r>
            <a:rPr lang="en-US" sz="1600" b="1" dirty="0" err="1">
              <a:solidFill>
                <a:srgbClr val="00B050"/>
              </a:solidFill>
              <a:latin typeface="Calibri" panose="020F0502020204030204" pitchFamily="34" charset="0"/>
            </a:rPr>
            <a:t>MenACWY</a:t>
          </a:r>
          <a:endParaRPr lang="en-US" sz="1600" b="1" dirty="0">
            <a:solidFill>
              <a:srgbClr val="00B050"/>
            </a:solidFill>
            <a:latin typeface="Calibri" panose="020F0502020204030204" pitchFamily="34" charset="0"/>
          </a:endParaRPr>
        </a:p>
      </cdr:txBody>
    </cdr:sp>
  </cdr:relSizeAnchor>
  <cdr:relSizeAnchor xmlns:cdr="http://schemas.openxmlformats.org/drawingml/2006/chartDrawing">
    <cdr:from>
      <cdr:x>0.81952</cdr:x>
      <cdr:y>0.30538</cdr:y>
    </cdr:from>
    <cdr:to>
      <cdr:x>0.98004</cdr:x>
      <cdr:y>0.37635</cdr:y>
    </cdr:to>
    <cdr:sp macro="" textlink="">
      <cdr:nvSpPr>
        <cdr:cNvPr id="6" name="TextBox 1"/>
        <cdr:cNvSpPr txBox="1"/>
      </cdr:nvSpPr>
      <cdr:spPr>
        <a:xfrm xmlns:a="http://schemas.openxmlformats.org/drawingml/2006/main">
          <a:off x="6882227" y="1456796"/>
          <a:ext cx="1348026"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a:solidFill>
                <a:srgbClr val="FF0000"/>
              </a:solidFill>
              <a:latin typeface="Calibri" panose="020F0502020204030204" pitchFamily="34" charset="0"/>
            </a:rPr>
            <a:t>≥1 HPV (F)</a:t>
          </a:r>
        </a:p>
      </cdr:txBody>
    </cdr:sp>
  </cdr:relSizeAnchor>
  <cdr:relSizeAnchor xmlns:cdr="http://schemas.openxmlformats.org/drawingml/2006/chartDrawing">
    <cdr:from>
      <cdr:x>0.81952</cdr:x>
      <cdr:y>0.41437</cdr:y>
    </cdr:from>
    <cdr:to>
      <cdr:x>0.98004</cdr:x>
      <cdr:y>0.48534</cdr:y>
    </cdr:to>
    <cdr:sp macro="" textlink="">
      <cdr:nvSpPr>
        <cdr:cNvPr id="7" name="TextBox 1"/>
        <cdr:cNvSpPr txBox="1"/>
      </cdr:nvSpPr>
      <cdr:spPr>
        <a:xfrm xmlns:a="http://schemas.openxmlformats.org/drawingml/2006/main">
          <a:off x="6882227" y="1976726"/>
          <a:ext cx="1348026"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a:solidFill>
                <a:srgbClr val="00B0F0"/>
              </a:solidFill>
              <a:latin typeface="Calibri" panose="020F0502020204030204" pitchFamily="34" charset="0"/>
            </a:rPr>
            <a:t>≥1 HPV (M)</a:t>
          </a:r>
        </a:p>
      </cdr:txBody>
    </cdr:sp>
  </cdr:relSizeAnchor>
  <cdr:relSizeAnchor xmlns:cdr="http://schemas.openxmlformats.org/drawingml/2006/chartDrawing">
    <cdr:from>
      <cdr:x>0.81952</cdr:x>
      <cdr:y>0.48726</cdr:y>
    </cdr:from>
    <cdr:to>
      <cdr:x>0.98004</cdr:x>
      <cdr:y>0.55823</cdr:y>
    </cdr:to>
    <cdr:sp macro="" textlink="">
      <cdr:nvSpPr>
        <cdr:cNvPr id="8" name="TextBox 1"/>
        <cdr:cNvSpPr txBox="1"/>
      </cdr:nvSpPr>
      <cdr:spPr>
        <a:xfrm xmlns:a="http://schemas.openxmlformats.org/drawingml/2006/main">
          <a:off x="7493691" y="2324444"/>
          <a:ext cx="1467795"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a:solidFill>
                <a:srgbClr val="FFC000"/>
              </a:solidFill>
              <a:latin typeface="Calibri" panose="020F0502020204030204" pitchFamily="34" charset="0"/>
            </a:rPr>
            <a:t>≥3 HPV (F)</a:t>
          </a:r>
        </a:p>
      </cdr:txBody>
    </cdr:sp>
  </cdr:relSizeAnchor>
  <cdr:relSizeAnchor xmlns:cdr="http://schemas.openxmlformats.org/drawingml/2006/chartDrawing">
    <cdr:from>
      <cdr:x>0.825</cdr:x>
      <cdr:y>0.56506</cdr:y>
    </cdr:from>
    <cdr:to>
      <cdr:x>0.98864</cdr:x>
      <cdr:y>0.63603</cdr:y>
    </cdr:to>
    <cdr:sp macro="" textlink="">
      <cdr:nvSpPr>
        <cdr:cNvPr id="9" name="TextBox 1"/>
        <cdr:cNvSpPr txBox="1"/>
      </cdr:nvSpPr>
      <cdr:spPr>
        <a:xfrm xmlns:a="http://schemas.openxmlformats.org/drawingml/2006/main">
          <a:off x="7543800" y="2695601"/>
          <a:ext cx="1496325"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a:solidFill>
                <a:srgbClr val="92D050"/>
              </a:solidFill>
              <a:latin typeface="Calibri" panose="020F0502020204030204" pitchFamily="34" charset="0"/>
            </a:rPr>
            <a:t>≥2 </a:t>
          </a:r>
          <a:r>
            <a:rPr lang="en-US" sz="1600" b="1" dirty="0" err="1">
              <a:solidFill>
                <a:srgbClr val="92D050"/>
              </a:solidFill>
              <a:latin typeface="Calibri" panose="020F0502020204030204" pitchFamily="34" charset="0"/>
            </a:rPr>
            <a:t>MenACWY</a:t>
          </a:r>
          <a:r>
            <a:rPr lang="en-US" sz="1600" b="1" baseline="30000" dirty="0">
              <a:solidFill>
                <a:srgbClr val="92D050"/>
              </a:solidFill>
              <a:latin typeface="Calibri" panose="020F0502020204030204" pitchFamily="34" charset="0"/>
            </a:rPr>
            <a:t>†</a:t>
          </a:r>
        </a:p>
      </cdr:txBody>
    </cdr:sp>
  </cdr:relSizeAnchor>
  <cdr:relSizeAnchor xmlns:cdr="http://schemas.openxmlformats.org/drawingml/2006/chartDrawing">
    <cdr:from>
      <cdr:x>0.825</cdr:x>
      <cdr:y>0.64493</cdr:y>
    </cdr:from>
    <cdr:to>
      <cdr:x>0.98552</cdr:x>
      <cdr:y>0.7159</cdr:y>
    </cdr:to>
    <cdr:sp macro="" textlink="">
      <cdr:nvSpPr>
        <cdr:cNvPr id="10" name="TextBox 1"/>
        <cdr:cNvSpPr txBox="1"/>
      </cdr:nvSpPr>
      <cdr:spPr>
        <a:xfrm xmlns:a="http://schemas.openxmlformats.org/drawingml/2006/main">
          <a:off x="7543800" y="3076601"/>
          <a:ext cx="1467795"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a:solidFill>
                <a:srgbClr val="0070C0"/>
              </a:solidFill>
              <a:latin typeface="Calibri" panose="020F0502020204030204" pitchFamily="34" charset="0"/>
            </a:rPr>
            <a:t>≥3 HPV (M)</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67040" cy="467534"/>
          </a:xfrm>
          <a:prstGeom prst="rect">
            <a:avLst/>
          </a:prstGeom>
        </p:spPr>
        <p:txBody>
          <a:bodyPr vert="horz" lIns="88861" tIns="44431" rIns="88861" bIns="44431" rtlCol="0"/>
          <a:lstStyle>
            <a:lvl1pPr algn="l">
              <a:defRPr sz="1200"/>
            </a:lvl1pPr>
          </a:lstStyle>
          <a:p>
            <a:r>
              <a:rPr lang="en-US" smtClean="0"/>
              <a:t>PPMC 4Oct2017</a:t>
            </a:r>
            <a:endParaRPr lang="en-US"/>
          </a:p>
        </p:txBody>
      </p:sp>
      <p:sp>
        <p:nvSpPr>
          <p:cNvPr id="3" name="Date Placeholder 2"/>
          <p:cNvSpPr>
            <a:spLocks noGrp="1"/>
          </p:cNvSpPr>
          <p:nvPr>
            <p:ph type="dt" sz="quarter" idx="1"/>
          </p:nvPr>
        </p:nvSpPr>
        <p:spPr>
          <a:xfrm>
            <a:off x="4008500" y="1"/>
            <a:ext cx="3067040" cy="467534"/>
          </a:xfrm>
          <a:prstGeom prst="rect">
            <a:avLst/>
          </a:prstGeom>
        </p:spPr>
        <p:txBody>
          <a:bodyPr vert="horz" lIns="88861" tIns="44431" rIns="88861" bIns="44431" rtlCol="0"/>
          <a:lstStyle>
            <a:lvl1pPr algn="r">
              <a:defRPr sz="1200"/>
            </a:lvl1pPr>
          </a:lstStyle>
          <a:p>
            <a:fld id="{18128B72-CD60-430D-ABB7-5D7764B3450D}" type="datetimeFigureOut">
              <a:rPr lang="en-US" smtClean="0"/>
              <a:t>6/9/2019</a:t>
            </a:fld>
            <a:endParaRPr lang="en-US"/>
          </a:p>
        </p:txBody>
      </p:sp>
      <p:sp>
        <p:nvSpPr>
          <p:cNvPr id="4" name="Footer Placeholder 3"/>
          <p:cNvSpPr>
            <a:spLocks noGrp="1"/>
          </p:cNvSpPr>
          <p:nvPr>
            <p:ph type="ftr" sz="quarter" idx="2"/>
          </p:nvPr>
        </p:nvSpPr>
        <p:spPr>
          <a:xfrm>
            <a:off x="0" y="8893994"/>
            <a:ext cx="3067040" cy="467534"/>
          </a:xfrm>
          <a:prstGeom prst="rect">
            <a:avLst/>
          </a:prstGeom>
        </p:spPr>
        <p:txBody>
          <a:bodyPr vert="horz" lIns="88861" tIns="44431" rIns="88861" bIns="44431" rtlCol="0" anchor="b"/>
          <a:lstStyle>
            <a:lvl1pPr algn="l">
              <a:defRPr sz="1200"/>
            </a:lvl1pPr>
          </a:lstStyle>
          <a:p>
            <a:endParaRPr lang="en-US"/>
          </a:p>
        </p:txBody>
      </p:sp>
      <p:sp>
        <p:nvSpPr>
          <p:cNvPr id="5" name="Slide Number Placeholder 4"/>
          <p:cNvSpPr>
            <a:spLocks noGrp="1"/>
          </p:cNvSpPr>
          <p:nvPr>
            <p:ph type="sldNum" sz="quarter" idx="3"/>
          </p:nvPr>
        </p:nvSpPr>
        <p:spPr>
          <a:xfrm>
            <a:off x="4008500" y="8893994"/>
            <a:ext cx="3067040" cy="467534"/>
          </a:xfrm>
          <a:prstGeom prst="rect">
            <a:avLst/>
          </a:prstGeom>
        </p:spPr>
        <p:txBody>
          <a:bodyPr vert="horz" lIns="88861" tIns="44431" rIns="88861" bIns="44431" rtlCol="0" anchor="b"/>
          <a:lstStyle>
            <a:lvl1pPr algn="r">
              <a:defRPr sz="1200"/>
            </a:lvl1pPr>
          </a:lstStyle>
          <a:p>
            <a:fld id="{B74641D8-D53E-43E9-81F5-0A3CF9E47DE6}" type="slidenum">
              <a:rPr lang="en-US" smtClean="0"/>
              <a:t>‹#›</a:t>
            </a:fld>
            <a:endParaRPr lang="en-US"/>
          </a:p>
        </p:txBody>
      </p:sp>
    </p:spTree>
    <p:extLst>
      <p:ext uri="{BB962C8B-B14F-4D97-AF65-F5344CB8AC3E}">
        <p14:creationId xmlns:p14="http://schemas.microsoft.com/office/powerpoint/2010/main" val="397897534"/>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27" tIns="46964" rIns="93927" bIns="46964" rtlCol="0"/>
          <a:lstStyle>
            <a:lvl1pPr algn="l">
              <a:defRPr sz="1200"/>
            </a:lvl1pPr>
          </a:lstStyle>
          <a:p>
            <a:r>
              <a:rPr lang="en-US" smtClean="0"/>
              <a:t>PPMC 4Oct2017</a:t>
            </a:r>
            <a:endParaRPr lang="en-US"/>
          </a:p>
        </p:txBody>
      </p:sp>
      <p:sp>
        <p:nvSpPr>
          <p:cNvPr id="3" name="Date Placeholder 2"/>
          <p:cNvSpPr>
            <a:spLocks noGrp="1"/>
          </p:cNvSpPr>
          <p:nvPr>
            <p:ph type="dt" idx="1"/>
          </p:nvPr>
        </p:nvSpPr>
        <p:spPr>
          <a:xfrm>
            <a:off x="4008704" y="0"/>
            <a:ext cx="3066733" cy="468154"/>
          </a:xfrm>
          <a:prstGeom prst="rect">
            <a:avLst/>
          </a:prstGeom>
        </p:spPr>
        <p:txBody>
          <a:bodyPr vert="horz" lIns="93927" tIns="46964" rIns="93927" bIns="46964" rtlCol="0"/>
          <a:lstStyle>
            <a:lvl1pPr algn="r">
              <a:defRPr sz="1200"/>
            </a:lvl1pPr>
          </a:lstStyle>
          <a:p>
            <a:fld id="{11AD787C-0B70-41CB-9FB6-4115D0FB3858}" type="datetimeFigureOut">
              <a:rPr lang="en-US" smtClean="0"/>
              <a:t>6/9/2019</a:t>
            </a:fld>
            <a:endParaRPr lang="en-US"/>
          </a:p>
        </p:txBody>
      </p:sp>
      <p:sp>
        <p:nvSpPr>
          <p:cNvPr id="4" name="Slide Image Placeholder 3"/>
          <p:cNvSpPr>
            <a:spLocks noGrp="1" noRot="1" noChangeAspect="1"/>
          </p:cNvSpPr>
          <p:nvPr>
            <p:ph type="sldImg" idx="2"/>
          </p:nvPr>
        </p:nvSpPr>
        <p:spPr>
          <a:xfrm>
            <a:off x="1198563" y="701675"/>
            <a:ext cx="4679950" cy="3511550"/>
          </a:xfrm>
          <a:prstGeom prst="rect">
            <a:avLst/>
          </a:prstGeom>
          <a:noFill/>
          <a:ln w="12700">
            <a:solidFill>
              <a:prstClr val="black"/>
            </a:solidFill>
          </a:ln>
        </p:spPr>
        <p:txBody>
          <a:bodyPr vert="horz" lIns="93927" tIns="46964" rIns="93927" bIns="46964"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27" tIns="46964" rIns="93927" bIns="4696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6"/>
            <a:ext cx="3066733" cy="468154"/>
          </a:xfrm>
          <a:prstGeom prst="rect">
            <a:avLst/>
          </a:prstGeom>
        </p:spPr>
        <p:txBody>
          <a:bodyPr vert="horz" lIns="93927" tIns="46964" rIns="93927" bIns="46964" rtlCol="0" anchor="b"/>
          <a:lstStyle>
            <a:lvl1pPr algn="l">
              <a:defRPr sz="1200"/>
            </a:lvl1pPr>
          </a:lstStyle>
          <a:p>
            <a:endParaRPr lang="en-US"/>
          </a:p>
        </p:txBody>
      </p:sp>
      <p:sp>
        <p:nvSpPr>
          <p:cNvPr id="7" name="Slide Number Placeholder 6"/>
          <p:cNvSpPr>
            <a:spLocks noGrp="1"/>
          </p:cNvSpPr>
          <p:nvPr>
            <p:ph type="sldNum" sz="quarter" idx="5"/>
          </p:nvPr>
        </p:nvSpPr>
        <p:spPr>
          <a:xfrm>
            <a:off x="4008704" y="8893296"/>
            <a:ext cx="3066733" cy="468154"/>
          </a:xfrm>
          <a:prstGeom prst="rect">
            <a:avLst/>
          </a:prstGeom>
        </p:spPr>
        <p:txBody>
          <a:bodyPr vert="horz" lIns="93927" tIns="46964" rIns="93927" bIns="46964" rtlCol="0" anchor="b"/>
          <a:lstStyle>
            <a:lvl1pPr algn="r">
              <a:defRPr sz="1200"/>
            </a:lvl1pPr>
          </a:lstStyle>
          <a:p>
            <a:fld id="{C5DC2DA4-D29E-4014-A69C-276226FB67B5}" type="slidenum">
              <a:rPr lang="en-US" smtClean="0"/>
              <a:t>‹#›</a:t>
            </a:fld>
            <a:endParaRPr lang="en-US"/>
          </a:p>
        </p:txBody>
      </p:sp>
    </p:spTree>
    <p:extLst>
      <p:ext uri="{BB962C8B-B14F-4D97-AF65-F5344CB8AC3E}">
        <p14:creationId xmlns:p14="http://schemas.microsoft.com/office/powerpoint/2010/main" val="3521699892"/>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3" Type="http://schemas.openxmlformats.org/officeDocument/2006/relationships/hyperlink" Target="http://www.immunize.org/standing-orders/" TargetMode="External"/><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ncbi.nlm.nih.gov.ezproxy.bu.edu/pubmed?term=%22Kaplanski%20CV%22%5bAuthor%5d"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www.ingentaconnect.com/content/adis/pec;jsessionid=3fl9gb877ch8o.alexandra" TargetMode="External"/><Relationship Id="rId5" Type="http://schemas.openxmlformats.org/officeDocument/2006/relationships/hyperlink" Target="http://www.ncbi.nlm.nih.gov.ezproxy.bu.edu/pubmed?term=%22Ledwith%20BJ%22%5bAuthor%5d" TargetMode="External"/><Relationship Id="rId4" Type="http://schemas.openxmlformats.org/officeDocument/2006/relationships/hyperlink" Target="http://www.ncbi.nlm.nih.gov.ezproxy.bu.edu/pubmed?term=%22Pauley%20CJ%22%5bAuthor%5d"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cdc.gov/vaccinesafety/Concerns/syncope.html"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sciencedirect.com/science/article/pii/S0264410X14010251"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r>
            <a:br>
              <a:rPr lang="en-US" baseline="0" dirty="0" smtClean="0"/>
            </a:br>
            <a:r>
              <a:rPr lang="en-US" baseline="0" dirty="0" smtClean="0"/>
              <a:t/>
            </a:r>
            <a:br>
              <a:rPr lang="en-US" baseline="0" dirty="0" smtClean="0"/>
            </a:br>
            <a:endParaRPr lang="en-US" dirty="0"/>
          </a:p>
        </p:txBody>
      </p:sp>
      <p:sp>
        <p:nvSpPr>
          <p:cNvPr id="4" name="Slide Number Placeholder 3"/>
          <p:cNvSpPr>
            <a:spLocks noGrp="1"/>
          </p:cNvSpPr>
          <p:nvPr>
            <p:ph type="sldNum" sz="quarter" idx="10"/>
          </p:nvPr>
        </p:nvSpPr>
        <p:spPr/>
        <p:txBody>
          <a:bodyPr/>
          <a:lstStyle/>
          <a:p>
            <a:fld id="{12066194-66AB-4DEC-853C-F815430BF543}" type="slidenum">
              <a:rPr lang="en-US" smtClean="0"/>
              <a:t>1</a:t>
            </a:fld>
            <a:endParaRPr lang="en-US" dirty="0"/>
          </a:p>
        </p:txBody>
      </p:sp>
      <p:sp>
        <p:nvSpPr>
          <p:cNvPr id="5" name="Header Placeholder 4"/>
          <p:cNvSpPr>
            <a:spLocks noGrp="1"/>
          </p:cNvSpPr>
          <p:nvPr>
            <p:ph type="hdr" sz="quarter" idx="11"/>
          </p:nvPr>
        </p:nvSpPr>
        <p:spPr/>
        <p:txBody>
          <a:bodyPr/>
          <a:lstStyle/>
          <a:p>
            <a:r>
              <a:rPr lang="en-US" smtClean="0"/>
              <a:t>PPMC 4Oct2017</a:t>
            </a:r>
            <a:endParaRPr lang="en-US"/>
          </a:p>
        </p:txBody>
      </p:sp>
    </p:spTree>
    <p:extLst>
      <p:ext uri="{BB962C8B-B14F-4D97-AF65-F5344CB8AC3E}">
        <p14:creationId xmlns:p14="http://schemas.microsoft.com/office/powerpoint/2010/main" val="9303001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Cervical cancer was once the leading cause of cancer death for women in the United States. Now it is the most preventable of all of the female cancers.  The Pap test has helped decrease the number of women in the U.S. diagnosed with cervical cancer by about 75% in the past 50 years. However even with an excellent cervical cancer screening program in the U.S., there are still about 12,000 new cases of cervical cancer and 4,000 deaths each year in this country. No women should die of cervical cancer. Worldwide, cervical cancer is the 4</a:t>
            </a:r>
            <a:r>
              <a:rPr lang="en-US" baseline="30000" dirty="0"/>
              <a:t>th</a:t>
            </a:r>
            <a:r>
              <a:rPr lang="en-US" dirty="0"/>
              <a:t> most common cancer among women, and in some countries, it is the most common. </a:t>
            </a:r>
          </a:p>
          <a:p>
            <a:endParaRPr lang="en-US" dirty="0"/>
          </a:p>
          <a:p>
            <a:r>
              <a:rPr lang="en-US" dirty="0"/>
              <a:t>Half of cervical cancer cases in the United States occur in women younger than 50 years, with 1 in 4 of cervical cancer cases among women age 25-39 years, during prime reproductive years. A cervical cancer diagnosis and treatment may be devastating to women and their families for a variety of reasons, including negative effects on their health, welfare, finances, and ability to work. Cervical cancer is treated at minimum with the removal of the cervix but may also include radical hysterectomy, radiation, and/or chemotherapy.</a:t>
            </a:r>
          </a:p>
        </p:txBody>
      </p:sp>
      <p:sp>
        <p:nvSpPr>
          <p:cNvPr id="4" name="Slide Number Placeholder 3"/>
          <p:cNvSpPr>
            <a:spLocks noGrp="1"/>
          </p:cNvSpPr>
          <p:nvPr>
            <p:ph type="sldNum" sz="quarter" idx="10"/>
          </p:nvPr>
        </p:nvSpPr>
        <p:spPr/>
        <p:txBody>
          <a:bodyPr/>
          <a:lstStyle/>
          <a:p>
            <a:fld id="{12066194-66AB-4DEC-853C-F815430BF543}" type="slidenum">
              <a:rPr lang="en-US" smtClean="0"/>
              <a:t>11</a:t>
            </a:fld>
            <a:endParaRPr lang="en-US"/>
          </a:p>
        </p:txBody>
      </p:sp>
      <p:sp>
        <p:nvSpPr>
          <p:cNvPr id="5" name="Header Placeholder 4"/>
          <p:cNvSpPr>
            <a:spLocks noGrp="1"/>
          </p:cNvSpPr>
          <p:nvPr>
            <p:ph type="hdr" sz="quarter" idx="11"/>
          </p:nvPr>
        </p:nvSpPr>
        <p:spPr/>
        <p:txBody>
          <a:bodyPr/>
          <a:lstStyle/>
          <a:p>
            <a:r>
              <a:rPr lang="en-US" smtClean="0"/>
              <a:t>PPMC 4Oct2017</a:t>
            </a:r>
            <a:endParaRPr lang="en-US"/>
          </a:p>
        </p:txBody>
      </p:sp>
    </p:spTree>
    <p:extLst>
      <p:ext uri="{BB962C8B-B14F-4D97-AF65-F5344CB8AC3E}">
        <p14:creationId xmlns:p14="http://schemas.microsoft.com/office/powerpoint/2010/main" val="163955156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a:p>
            <a:pPr marL="0" lvl="1" defTabSz="888614">
              <a:defRPr/>
            </a:pPr>
            <a:r>
              <a:rPr lang="en-US" altLang="en-US" dirty="0">
                <a:ea typeface="ＭＳ Ｐゴシック" panose="020B0600070205080204" pitchFamily="34" charset="-128"/>
              </a:rPr>
              <a:t>Here is example</a:t>
            </a:r>
            <a:r>
              <a:rPr lang="en-US" altLang="en-US" baseline="0" dirty="0">
                <a:ea typeface="ＭＳ Ｐゴシック" panose="020B0600070205080204" pitchFamily="34" charset="-128"/>
              </a:rPr>
              <a:t> of how the staff on your team can communicate the importance of HPV vaccination to parents. The MA or nurse can let the parent know that “</a:t>
            </a:r>
            <a:r>
              <a:rPr lang="en-US" altLang="en-US" sz="3100" i="1" dirty="0">
                <a:solidFill>
                  <a:srgbClr val="660066"/>
                </a:solidFill>
                <a:ea typeface="ＭＳ Ｐゴシック" panose="020B0600070205080204" pitchFamily="34" charset="-128"/>
              </a:rPr>
              <a:t>“Today, Pat should have 3 vaccines. They’re designed to protect him from the cancers caused by HPV and from meningitis, tetanus, diphtheria</a:t>
            </a:r>
            <a:r>
              <a:rPr lang="en-US" altLang="en-US" sz="3100" dirty="0">
                <a:solidFill>
                  <a:srgbClr val="660066"/>
                </a:solidFill>
                <a:ea typeface="ＭＳ Ｐゴシック" panose="020B0600070205080204" pitchFamily="34" charset="-128"/>
              </a:rPr>
              <a:t>, </a:t>
            </a:r>
            <a:r>
              <a:rPr lang="en-US" altLang="en-US" sz="3100" i="1" dirty="0">
                <a:solidFill>
                  <a:srgbClr val="660066"/>
                </a:solidFill>
                <a:ea typeface="ＭＳ Ｐゴシック" panose="020B0600070205080204" pitchFamily="34" charset="-128"/>
              </a:rPr>
              <a:t>&amp; pertussis. Do you have any questions for me?”</a:t>
            </a:r>
            <a:endParaRPr lang="en-US" altLang="en-US" sz="3100" dirty="0">
              <a:ea typeface="ＭＳ Ｐゴシック" panose="020B0600070205080204" pitchFamily="34" charset="-128"/>
            </a:endParaRPr>
          </a:p>
          <a:p>
            <a:endParaRPr lang="en-US" altLang="en-US" dirty="0">
              <a:ea typeface="ＭＳ Ｐゴシック" panose="020B0600070205080204" pitchFamily="34" charset="-128"/>
            </a:endParaRPr>
          </a:p>
          <a:p>
            <a:pPr marL="0" lvl="1" defTabSz="888614">
              <a:defRPr/>
            </a:pPr>
            <a:r>
              <a:rPr lang="en-US" altLang="en-US" dirty="0">
                <a:ea typeface="ＭＳ Ｐゴシック" panose="020B0600070205080204" pitchFamily="34" charset="-128"/>
              </a:rPr>
              <a:t>If the parent expression hesitation</a:t>
            </a:r>
            <a:r>
              <a:rPr lang="en-US" altLang="en-US" baseline="0" dirty="0">
                <a:ea typeface="ＭＳ Ｐゴシック" panose="020B0600070205080204" pitchFamily="34" charset="-128"/>
              </a:rPr>
              <a:t> or concern, the staff can respond by saying “</a:t>
            </a:r>
            <a:r>
              <a:rPr lang="en-US" altLang="en-US" sz="3100" dirty="0">
                <a:ea typeface="ＭＳ Ｐゴシック" panose="020B0600070205080204" pitchFamily="34" charset="-128"/>
              </a:rPr>
              <a:t>“</a:t>
            </a:r>
            <a:r>
              <a:rPr lang="en-US" altLang="en-US" sz="3100" i="1" dirty="0">
                <a:solidFill>
                  <a:srgbClr val="660066"/>
                </a:solidFill>
                <a:ea typeface="ＭＳ Ｐゴシック" panose="020B0600070205080204" pitchFamily="34" charset="-128"/>
              </a:rPr>
              <a:t>Our practice is so dedicated to cancer prevention that I’m sure the doctor will want to talk with you about your concerns.” </a:t>
            </a:r>
            <a:r>
              <a:rPr lang="en-US" altLang="en-US" sz="3100" dirty="0">
                <a:solidFill>
                  <a:srgbClr val="660066"/>
                </a:solidFill>
                <a:ea typeface="ＭＳ Ｐゴシック" panose="020B0600070205080204" pitchFamily="34" charset="-128"/>
              </a:rPr>
              <a:t> This leaves the door open for additional conversation with the clinician. </a:t>
            </a:r>
            <a:endParaRPr lang="en-US" altLang="en-US" sz="3100" i="1" dirty="0">
              <a:solidFill>
                <a:srgbClr val="660066"/>
              </a:solidFill>
              <a:ea typeface="ＭＳ Ｐゴシック" panose="020B0600070205080204" pitchFamily="34" charset="-128"/>
            </a:endParaRPr>
          </a:p>
          <a:p>
            <a:endParaRPr lang="en-US" altLang="en-US" dirty="0">
              <a:ea typeface="ＭＳ Ｐゴシック" panose="020B0600070205080204" pitchFamily="34" charset="-128"/>
            </a:endParaRP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Arial" panose="020B0604020202020204" pitchFamily="34" charset="0"/>
                <a:ea typeface="ＭＳ Ｐゴシック" panose="020B0600070205080204" pitchFamily="34" charset="-128"/>
              </a:defRPr>
            </a:lvl1pPr>
            <a:lvl2pPr marL="36862050" indent="-36417743" eaLnBrk="0" hangingPunct="0">
              <a:defRPr sz="2300">
                <a:solidFill>
                  <a:schemeClr val="tx1"/>
                </a:solidFill>
                <a:latin typeface="Arial" panose="020B0604020202020204" pitchFamily="34" charset="0"/>
                <a:ea typeface="ＭＳ Ｐゴシック" panose="020B0600070205080204" pitchFamily="34" charset="-128"/>
              </a:defRPr>
            </a:lvl2pPr>
            <a:lvl3pPr eaLnBrk="0" hangingPunct="0">
              <a:defRPr sz="2300">
                <a:solidFill>
                  <a:schemeClr val="tx1"/>
                </a:solidFill>
                <a:latin typeface="Arial" panose="020B0604020202020204" pitchFamily="34" charset="0"/>
                <a:ea typeface="ＭＳ Ｐゴシック" panose="020B0600070205080204" pitchFamily="34" charset="-128"/>
              </a:defRPr>
            </a:lvl3pPr>
            <a:lvl4pPr eaLnBrk="0" hangingPunct="0">
              <a:defRPr sz="2300">
                <a:solidFill>
                  <a:schemeClr val="tx1"/>
                </a:solidFill>
                <a:latin typeface="Arial" panose="020B0604020202020204" pitchFamily="34" charset="0"/>
                <a:ea typeface="ＭＳ Ｐゴシック" panose="020B0600070205080204" pitchFamily="34" charset="-128"/>
              </a:defRPr>
            </a:lvl4pPr>
            <a:lvl5pPr eaLnBrk="0" hangingPunct="0">
              <a:defRPr sz="2300">
                <a:solidFill>
                  <a:schemeClr val="tx1"/>
                </a:solidFill>
                <a:latin typeface="Arial" panose="020B0604020202020204" pitchFamily="34" charset="0"/>
                <a:ea typeface="ＭＳ Ｐゴシック" panose="020B0600070205080204" pitchFamily="34" charset="-128"/>
              </a:defRPr>
            </a:lvl5pPr>
            <a:lvl6pPr marL="444307" eaLnBrk="0" fontAlgn="base" hangingPunct="0">
              <a:spcBef>
                <a:spcPct val="0"/>
              </a:spcBef>
              <a:spcAft>
                <a:spcPct val="0"/>
              </a:spcAft>
              <a:defRPr sz="2300">
                <a:solidFill>
                  <a:schemeClr val="tx1"/>
                </a:solidFill>
                <a:latin typeface="Arial" panose="020B0604020202020204" pitchFamily="34" charset="0"/>
                <a:ea typeface="ＭＳ Ｐゴシック" panose="020B0600070205080204" pitchFamily="34" charset="-128"/>
              </a:defRPr>
            </a:lvl6pPr>
            <a:lvl7pPr marL="888614" eaLnBrk="0" fontAlgn="base" hangingPunct="0">
              <a:spcBef>
                <a:spcPct val="0"/>
              </a:spcBef>
              <a:spcAft>
                <a:spcPct val="0"/>
              </a:spcAft>
              <a:defRPr sz="2300">
                <a:solidFill>
                  <a:schemeClr val="tx1"/>
                </a:solidFill>
                <a:latin typeface="Arial" panose="020B0604020202020204" pitchFamily="34" charset="0"/>
                <a:ea typeface="ＭＳ Ｐゴシック" panose="020B0600070205080204" pitchFamily="34" charset="-128"/>
              </a:defRPr>
            </a:lvl7pPr>
            <a:lvl8pPr marL="1332921" eaLnBrk="0" fontAlgn="base" hangingPunct="0">
              <a:spcBef>
                <a:spcPct val="0"/>
              </a:spcBef>
              <a:spcAft>
                <a:spcPct val="0"/>
              </a:spcAft>
              <a:defRPr sz="2300">
                <a:solidFill>
                  <a:schemeClr val="tx1"/>
                </a:solidFill>
                <a:latin typeface="Arial" panose="020B0604020202020204" pitchFamily="34" charset="0"/>
                <a:ea typeface="ＭＳ Ｐゴシック" panose="020B0600070205080204" pitchFamily="34" charset="-128"/>
              </a:defRPr>
            </a:lvl8pPr>
            <a:lvl9pPr marL="1777228" eaLnBrk="0" fontAlgn="base" hangingPunct="0">
              <a:spcBef>
                <a:spcPct val="0"/>
              </a:spcBef>
              <a:spcAft>
                <a:spcPct val="0"/>
              </a:spcAft>
              <a:defRPr sz="2300">
                <a:solidFill>
                  <a:schemeClr val="tx1"/>
                </a:solidFill>
                <a:latin typeface="Arial" panose="020B0604020202020204" pitchFamily="34" charset="0"/>
                <a:ea typeface="ＭＳ Ｐゴシック" panose="020B0600070205080204" pitchFamily="34" charset="-128"/>
              </a:defRPr>
            </a:lvl9pPr>
          </a:lstStyle>
          <a:p>
            <a:pPr eaLnBrk="1" hangingPunct="1"/>
            <a:fld id="{D7937634-6C05-44C8-A5BF-4F85F7E52FBB}" type="slidenum">
              <a:rPr lang="en-US" altLang="en-US" sz="1200">
                <a:latin typeface="Calibri" panose="020F0502020204030204" pitchFamily="34" charset="0"/>
              </a:rPr>
              <a:pPr eaLnBrk="1" hangingPunct="1"/>
              <a:t>101</a:t>
            </a:fld>
            <a:endParaRPr lang="en-US" altLang="en-US" sz="1200">
              <a:latin typeface="Calibri" panose="020F0502020204030204" pitchFamily="34" charset="0"/>
            </a:endParaRPr>
          </a:p>
        </p:txBody>
      </p:sp>
      <p:sp>
        <p:nvSpPr>
          <p:cNvPr id="2" name="Header Placeholder 1"/>
          <p:cNvSpPr>
            <a:spLocks noGrp="1"/>
          </p:cNvSpPr>
          <p:nvPr>
            <p:ph type="hdr" sz="quarter" idx="10"/>
          </p:nvPr>
        </p:nvSpPr>
        <p:spPr/>
        <p:txBody>
          <a:bodyPr/>
          <a:lstStyle/>
          <a:p>
            <a:r>
              <a:rPr lang="en-US" smtClean="0"/>
              <a:t>PPMC 4Oct2017</a:t>
            </a:r>
            <a:endParaRPr lang="en-US"/>
          </a:p>
        </p:txBody>
      </p:sp>
    </p:spTree>
    <p:extLst>
      <p:ext uri="{BB962C8B-B14F-4D97-AF65-F5344CB8AC3E}">
        <p14:creationId xmlns:p14="http://schemas.microsoft.com/office/powerpoint/2010/main" val="347041631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66615" indent="-166615">
              <a:buFont typeface="Arial" panose="020B0604020202020204" pitchFamily="34" charset="0"/>
              <a:buChar char="•"/>
              <a:defRPr/>
            </a:pPr>
            <a:r>
              <a:rPr lang="en-US" altLang="en-US" dirty="0" smtClean="0">
                <a:ea typeface="ＭＳ Ｐゴシック" panose="020B0600070205080204" pitchFamily="34" charset="-128"/>
              </a:rPr>
              <a:t>If you’re recommending the adolescent vaccines, but no one else in the office is enthusiastic, it may be because they don’t understand the importance of these vaccines.</a:t>
            </a:r>
          </a:p>
          <a:p>
            <a:pPr marL="166615" lvl="1" indent="-166615">
              <a:buFont typeface="Arial" panose="020B0604020202020204" pitchFamily="34" charset="0"/>
              <a:buChar char="•"/>
              <a:defRPr/>
            </a:pPr>
            <a:r>
              <a:rPr lang="en-US" altLang="en-US" dirty="0" smtClean="0">
                <a:ea typeface="ＭＳ Ｐゴシック" panose="020B0600070205080204" pitchFamily="34" charset="-128"/>
              </a:rPr>
              <a:t>Be sure everyone in the office </a:t>
            </a:r>
            <a:r>
              <a:rPr lang="en-US" altLang="en-US" u="sng" dirty="0" smtClean="0">
                <a:ea typeface="ＭＳ Ｐゴシック" panose="020B0600070205080204" pitchFamily="34" charset="-128"/>
              </a:rPr>
              <a:t>understands</a:t>
            </a:r>
            <a:r>
              <a:rPr lang="en-US" altLang="en-US" dirty="0" smtClean="0">
                <a:ea typeface="ＭＳ Ｐゴシック" panose="020B0600070205080204" pitchFamily="34" charset="-128"/>
              </a:rPr>
              <a:t> the mission.  </a:t>
            </a:r>
          </a:p>
          <a:p>
            <a:pPr marL="166615" lvl="1" indent="-166615">
              <a:buFont typeface="Arial" panose="020B0604020202020204" pitchFamily="34" charset="0"/>
              <a:buChar char="•"/>
              <a:defRPr/>
            </a:pPr>
            <a:r>
              <a:rPr lang="en-US" altLang="en-US" dirty="0" smtClean="0">
                <a:ea typeface="ＭＳ Ｐゴシック" panose="020B0600070205080204" pitchFamily="34" charset="-128"/>
              </a:rPr>
              <a:t>One great way to get everyone on board is by watching the videos on Shot by Shot or Unprotected People on</a:t>
            </a:r>
            <a:br>
              <a:rPr lang="en-US" altLang="en-US" dirty="0" smtClean="0">
                <a:ea typeface="ＭＳ Ｐゴシック" panose="020B0600070205080204" pitchFamily="34" charset="-128"/>
              </a:rPr>
            </a:br>
            <a:r>
              <a:rPr lang="en-US" altLang="en-US" dirty="0" smtClean="0">
                <a:ea typeface="ＭＳ Ｐゴシック" panose="020B0600070205080204" pitchFamily="34" charset="-128"/>
              </a:rPr>
              <a:t>www.immunize.org</a:t>
            </a:r>
          </a:p>
          <a:p>
            <a:pPr marL="0" lvl="1">
              <a:defRPr/>
            </a:pPr>
            <a:endParaRPr lang="en-US" altLang="en-US" dirty="0" smtClean="0">
              <a:ea typeface="ＭＳ Ｐゴシック" panose="020B0600070205080204" pitchFamily="34" charset="-128"/>
            </a:endParaRPr>
          </a:p>
          <a:p>
            <a:pPr marL="0" lvl="1">
              <a:defRPr/>
            </a:pPr>
            <a:r>
              <a:rPr lang="en-US" altLang="en-US" dirty="0" smtClean="0">
                <a:ea typeface="ＭＳ Ｐゴシック" panose="020B0600070205080204" pitchFamily="34" charset="-128"/>
              </a:rPr>
              <a:t>The human stories behind pertussis, meningococcal disease, and HPV cancers –  often influence people more than statistics.</a:t>
            </a: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6862050" indent="-36417743">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10767" indent="-222153">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555074" indent="-222153">
              <a:spcBef>
                <a:spcPct val="30000"/>
              </a:spcBef>
              <a:defRPr sz="1200">
                <a:solidFill>
                  <a:schemeClr val="tx1"/>
                </a:solidFill>
                <a:latin typeface="Calibri" panose="020F0502020204030204" pitchFamily="34" charset="0"/>
                <a:ea typeface="ＭＳ Ｐゴシック" panose="020B0600070205080204" pitchFamily="34" charset="-128"/>
              </a:defRPr>
            </a:lvl4pPr>
            <a:lvl5pPr marL="1999381" indent="-222153">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443688" indent="-22215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887995" indent="-22215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332302" indent="-22215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776609" indent="-22215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3088C1FB-39D1-4F34-885B-EA231DAF1EFF}" type="slidenum">
              <a:rPr lang="en-US" altLang="en-US" smtClean="0"/>
              <a:pPr>
                <a:spcBef>
                  <a:spcPct val="0"/>
                </a:spcBef>
              </a:pPr>
              <a:t>102</a:t>
            </a:fld>
            <a:endParaRPr lang="en-US" altLang="en-US" smtClean="0"/>
          </a:p>
        </p:txBody>
      </p:sp>
      <p:sp>
        <p:nvSpPr>
          <p:cNvPr id="2" name="Header Placeholder 1"/>
          <p:cNvSpPr>
            <a:spLocks noGrp="1"/>
          </p:cNvSpPr>
          <p:nvPr>
            <p:ph type="hdr" sz="quarter" idx="10"/>
          </p:nvPr>
        </p:nvSpPr>
        <p:spPr/>
        <p:txBody>
          <a:bodyPr/>
          <a:lstStyle/>
          <a:p>
            <a:r>
              <a:rPr lang="en-US" smtClean="0"/>
              <a:t>PPMC 4Oct2017</a:t>
            </a:r>
            <a:endParaRPr lang="en-US"/>
          </a:p>
        </p:txBody>
      </p:sp>
    </p:spTree>
    <p:extLst>
      <p:ext uri="{BB962C8B-B14F-4D97-AF65-F5344CB8AC3E}">
        <p14:creationId xmlns:p14="http://schemas.microsoft.com/office/powerpoint/2010/main" val="211200463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ea typeface="ＭＳ Ｐゴシック" panose="020B0600070205080204" pitchFamily="34" charset="-128"/>
              </a:rPr>
              <a:t>Standing orders empower non-physician personnel to vaccinate patients (after assessing for specific contraindications) without direct physician involvement.</a:t>
            </a:r>
          </a:p>
          <a:p>
            <a:pPr>
              <a:spcBef>
                <a:spcPct val="0"/>
              </a:spcBef>
            </a:pPr>
            <a:r>
              <a:rPr lang="en-US" altLang="en-US" smtClean="0">
                <a:ea typeface="ＭＳ Ｐゴシック" panose="020B0600070205080204" pitchFamily="34" charset="-128"/>
              </a:rPr>
              <a:t>Practices should have on file pre-approved orders to vaccinate a class of patients with specified vaccines by a standard protocol.</a:t>
            </a:r>
          </a:p>
          <a:p>
            <a:pPr>
              <a:spcBef>
                <a:spcPct val="0"/>
              </a:spcBef>
            </a:pPr>
            <a:r>
              <a:rPr lang="en-US" altLang="en-US" smtClean="0">
                <a:ea typeface="ＭＳ Ｐゴシック" panose="020B0600070205080204" pitchFamily="34" charset="-128"/>
              </a:rPr>
              <a:t>Templates are available for all routine vaccines at</a:t>
            </a:r>
            <a:br>
              <a:rPr lang="en-US" altLang="en-US" smtClean="0">
                <a:ea typeface="ＭＳ Ｐゴシック" panose="020B0600070205080204" pitchFamily="34" charset="-128"/>
              </a:rPr>
            </a:br>
            <a:r>
              <a:rPr lang="en-US" altLang="en-US" smtClean="0">
                <a:ea typeface="ＭＳ Ｐゴシック" panose="020B0600070205080204" pitchFamily="34" charset="-128"/>
                <a:hlinkClick r:id="rId3"/>
              </a:rPr>
              <a:t>www.immunize.org/standing-orders/</a:t>
            </a:r>
            <a:endParaRPr lang="en-US" altLang="en-US" smtClean="0">
              <a:ea typeface="ＭＳ Ｐゴシック" panose="020B0600070205080204" pitchFamily="34" charset="-128"/>
            </a:endParaRPr>
          </a:p>
          <a:p>
            <a:pPr>
              <a:spcBef>
                <a:spcPct val="0"/>
              </a:spcBef>
            </a:pPr>
            <a:r>
              <a:rPr lang="en-US" altLang="en-US" smtClean="0">
                <a:ea typeface="ＭＳ Ｐゴシック" panose="020B0600070205080204" pitchFamily="34" charset="-128"/>
              </a:rPr>
              <a:t>To save physicians time, staff have to be aware of the standing order and trained to use it</a:t>
            </a:r>
            <a:r>
              <a:rPr lang="en-US" altLang="en-US" smtClean="0">
                <a:solidFill>
                  <a:srgbClr val="000000"/>
                </a:solidFill>
                <a:ea typeface="ＭＳ Ｐゴシック" panose="020B0600070205080204" pitchFamily="34" charset="-128"/>
              </a:rPr>
              <a:t>.</a:t>
            </a:r>
            <a:endParaRPr lang="en-US" altLang="en-US" smtClean="0">
              <a:ea typeface="ＭＳ Ｐゴシック" panose="020B0600070205080204" pitchFamily="34" charset="-128"/>
            </a:endParaRP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6862050" indent="-36417743">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10767" indent="-222153">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555074" indent="-222153">
              <a:spcBef>
                <a:spcPct val="30000"/>
              </a:spcBef>
              <a:defRPr sz="1200">
                <a:solidFill>
                  <a:schemeClr val="tx1"/>
                </a:solidFill>
                <a:latin typeface="Calibri" panose="020F0502020204030204" pitchFamily="34" charset="0"/>
                <a:ea typeface="ＭＳ Ｐゴシック" panose="020B0600070205080204" pitchFamily="34" charset="-128"/>
              </a:defRPr>
            </a:lvl4pPr>
            <a:lvl5pPr marL="1999381" indent="-222153">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443688" indent="-22215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887995" indent="-22215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332302" indent="-22215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776609" indent="-22215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3FD3049-F8D4-4F27-85F4-2D9DC27C18E9}" type="slidenum">
              <a:rPr lang="en-US" altLang="en-US" smtClean="0"/>
              <a:pPr>
                <a:spcBef>
                  <a:spcPct val="0"/>
                </a:spcBef>
              </a:pPr>
              <a:t>103</a:t>
            </a:fld>
            <a:endParaRPr lang="en-US" altLang="en-US" smtClean="0"/>
          </a:p>
        </p:txBody>
      </p:sp>
      <p:sp>
        <p:nvSpPr>
          <p:cNvPr id="2" name="Header Placeholder 1"/>
          <p:cNvSpPr>
            <a:spLocks noGrp="1"/>
          </p:cNvSpPr>
          <p:nvPr>
            <p:ph type="hdr" sz="quarter" idx="10"/>
          </p:nvPr>
        </p:nvSpPr>
        <p:spPr/>
        <p:txBody>
          <a:bodyPr/>
          <a:lstStyle/>
          <a:p>
            <a:r>
              <a:rPr lang="en-US" smtClean="0"/>
              <a:t>PPMC 4Oct2017</a:t>
            </a:r>
            <a:endParaRPr lang="en-US"/>
          </a:p>
        </p:txBody>
      </p:sp>
    </p:spTree>
    <p:extLst>
      <p:ext uri="{BB962C8B-B14F-4D97-AF65-F5344CB8AC3E}">
        <p14:creationId xmlns:p14="http://schemas.microsoft.com/office/powerpoint/2010/main" val="180882686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CDC has a variety of resources available to assist clinicians</a:t>
            </a:r>
            <a:r>
              <a:rPr lang="en-US" baseline="0" dirty="0"/>
              <a:t> in communicating about HPV vaccine and improving practice to increase immunization rates. Visit CDC.gov slash HPV and click on the section for clinicians. </a:t>
            </a:r>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104</a:t>
            </a:fld>
            <a:endParaRPr lang="en-US"/>
          </a:p>
        </p:txBody>
      </p:sp>
      <p:sp>
        <p:nvSpPr>
          <p:cNvPr id="5" name="Header Placeholder 4"/>
          <p:cNvSpPr>
            <a:spLocks noGrp="1"/>
          </p:cNvSpPr>
          <p:nvPr>
            <p:ph type="hdr" sz="quarter" idx="11"/>
          </p:nvPr>
        </p:nvSpPr>
        <p:spPr/>
        <p:txBody>
          <a:bodyPr/>
          <a:lstStyle/>
          <a:p>
            <a:r>
              <a:rPr lang="en-US" smtClean="0"/>
              <a:t>PPMC 4Oct2017</a:t>
            </a:r>
            <a:endParaRPr lang="en-US"/>
          </a:p>
        </p:txBody>
      </p:sp>
    </p:spTree>
    <p:extLst>
      <p:ext uri="{BB962C8B-B14F-4D97-AF65-F5344CB8AC3E}">
        <p14:creationId xmlns:p14="http://schemas.microsoft.com/office/powerpoint/2010/main" val="316994771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Fact Sheets for parents</a:t>
            </a:r>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105</a:t>
            </a:fld>
            <a:endParaRPr lang="en-US"/>
          </a:p>
        </p:txBody>
      </p:sp>
      <p:sp>
        <p:nvSpPr>
          <p:cNvPr id="5" name="Header Placeholder 4"/>
          <p:cNvSpPr>
            <a:spLocks noGrp="1"/>
          </p:cNvSpPr>
          <p:nvPr>
            <p:ph type="hdr" sz="quarter" idx="11"/>
          </p:nvPr>
        </p:nvSpPr>
        <p:spPr/>
        <p:txBody>
          <a:bodyPr/>
          <a:lstStyle/>
          <a:p>
            <a:r>
              <a:rPr lang="en-US" smtClean="0"/>
              <a:t>PPMC 4Oct2017</a:t>
            </a:r>
            <a:endParaRPr lang="en-US"/>
          </a:p>
        </p:txBody>
      </p:sp>
    </p:spTree>
    <p:extLst>
      <p:ext uri="{BB962C8B-B14F-4D97-AF65-F5344CB8AC3E}">
        <p14:creationId xmlns:p14="http://schemas.microsoft.com/office/powerpoint/2010/main" val="77572731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Posters</a:t>
            </a:r>
            <a:endParaRPr lang="en-US"/>
          </a:p>
        </p:txBody>
      </p:sp>
      <p:sp>
        <p:nvSpPr>
          <p:cNvPr id="4" name="Slide Number Placeholder 3"/>
          <p:cNvSpPr>
            <a:spLocks noGrp="1"/>
          </p:cNvSpPr>
          <p:nvPr>
            <p:ph type="sldNum" sz="quarter" idx="10"/>
          </p:nvPr>
        </p:nvSpPr>
        <p:spPr/>
        <p:txBody>
          <a:bodyPr/>
          <a:lstStyle/>
          <a:p>
            <a:fld id="{C5DC2DA4-D29E-4014-A69C-276226FB67B5}" type="slidenum">
              <a:rPr lang="en-US" smtClean="0"/>
              <a:t>106</a:t>
            </a:fld>
            <a:endParaRPr lang="en-US"/>
          </a:p>
        </p:txBody>
      </p:sp>
      <p:sp>
        <p:nvSpPr>
          <p:cNvPr id="5" name="Header Placeholder 4"/>
          <p:cNvSpPr>
            <a:spLocks noGrp="1"/>
          </p:cNvSpPr>
          <p:nvPr>
            <p:ph type="hdr" sz="quarter" idx="11"/>
          </p:nvPr>
        </p:nvSpPr>
        <p:spPr/>
        <p:txBody>
          <a:bodyPr/>
          <a:lstStyle/>
          <a:p>
            <a:r>
              <a:rPr lang="en-US" smtClean="0"/>
              <a:t>PPMC 4Oct2017</a:t>
            </a:r>
            <a:endParaRPr lang="en-US"/>
          </a:p>
        </p:txBody>
      </p:sp>
    </p:spTree>
    <p:extLst>
      <p:ext uri="{BB962C8B-B14F-4D97-AF65-F5344CB8AC3E}">
        <p14:creationId xmlns:p14="http://schemas.microsoft.com/office/powerpoint/2010/main" val="3010299379"/>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DC2DA4-D29E-4014-A69C-276226FB67B5}" type="slidenum">
              <a:rPr lang="en-US" smtClean="0"/>
              <a:t>107</a:t>
            </a:fld>
            <a:endParaRPr lang="en-US"/>
          </a:p>
        </p:txBody>
      </p:sp>
      <p:sp>
        <p:nvSpPr>
          <p:cNvPr id="5" name="Header Placeholder 4"/>
          <p:cNvSpPr>
            <a:spLocks noGrp="1"/>
          </p:cNvSpPr>
          <p:nvPr>
            <p:ph type="hdr" sz="quarter" idx="11"/>
          </p:nvPr>
        </p:nvSpPr>
        <p:spPr/>
        <p:txBody>
          <a:bodyPr/>
          <a:lstStyle/>
          <a:p>
            <a:r>
              <a:rPr lang="en-US" smtClean="0"/>
              <a:t>PPMC 4Oct2017</a:t>
            </a:r>
            <a:endParaRPr lang="en-US"/>
          </a:p>
        </p:txBody>
      </p:sp>
    </p:spTree>
    <p:extLst>
      <p:ext uri="{BB962C8B-B14F-4D97-AF65-F5344CB8AC3E}">
        <p14:creationId xmlns:p14="http://schemas.microsoft.com/office/powerpoint/2010/main" val="3814040256"/>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DC2DA4-D29E-4014-A69C-276226FB67B5}" type="slidenum">
              <a:rPr lang="en-US" smtClean="0"/>
              <a:t>108</a:t>
            </a:fld>
            <a:endParaRPr lang="en-US"/>
          </a:p>
        </p:txBody>
      </p:sp>
      <p:sp>
        <p:nvSpPr>
          <p:cNvPr id="5" name="Header Placeholder 4"/>
          <p:cNvSpPr>
            <a:spLocks noGrp="1"/>
          </p:cNvSpPr>
          <p:nvPr>
            <p:ph type="hdr" sz="quarter" idx="11"/>
          </p:nvPr>
        </p:nvSpPr>
        <p:spPr/>
        <p:txBody>
          <a:bodyPr/>
          <a:lstStyle/>
          <a:p>
            <a:r>
              <a:rPr lang="en-US" smtClean="0"/>
              <a:t>PPMC 4Oct2017</a:t>
            </a:r>
            <a:endParaRPr lang="en-US"/>
          </a:p>
        </p:txBody>
      </p:sp>
    </p:spTree>
    <p:extLst>
      <p:ext uri="{BB962C8B-B14F-4D97-AF65-F5344CB8AC3E}">
        <p14:creationId xmlns:p14="http://schemas.microsoft.com/office/powerpoint/2010/main" val="3598323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bwMode="auto">
          <a:xfrm>
            <a:off x="1196975" y="711200"/>
            <a:ext cx="4679950" cy="3509963"/>
          </a:xfrm>
          <a:solidFill>
            <a:srgbClr val="FFFFFF"/>
          </a:solidFill>
          <a:ln>
            <a:solidFill>
              <a:srgbClr val="000000"/>
            </a:solidFill>
            <a:miter lim="800000"/>
            <a:headEnd/>
            <a:tailEnd/>
          </a:ln>
        </p:spPr>
      </p:sp>
      <p:sp>
        <p:nvSpPr>
          <p:cNvPr id="25602" name="Rectangle 3"/>
          <p:cNvSpPr>
            <a:spLocks noGrp="1" noChangeArrowheads="1"/>
          </p:cNvSpPr>
          <p:nvPr>
            <p:ph type="body" idx="1"/>
          </p:nvPr>
        </p:nvSpPr>
        <p:spPr bwMode="auto">
          <a:xfrm>
            <a:off x="1105794" y="4408128"/>
            <a:ext cx="4958440" cy="4213064"/>
          </a:xfrm>
          <a:noFill/>
        </p:spPr>
        <p:txBody>
          <a:bodyPr wrap="square" lIns="93838" tIns="46919" rIns="93838" bIns="46919" numCol="1" anchor="t" anchorCtr="0" compatLnSpc="1">
            <a:prstTxWarp prst="textNoShape">
              <a:avLst/>
            </a:prstTxWarp>
          </a:bodyPr>
          <a:lstStyle/>
          <a:p>
            <a:pPr eaLnBrk="1" hangingPunct="1">
              <a:lnSpc>
                <a:spcPct val="90000"/>
              </a:lnSpc>
              <a:spcBef>
                <a:spcPct val="0"/>
              </a:spcBef>
            </a:pPr>
            <a:r>
              <a:rPr lang="en-US" sz="800" dirty="0">
                <a:latin typeface="Arial" charset="0"/>
              </a:rPr>
              <a:t>Background</a:t>
            </a:r>
          </a:p>
          <a:p>
            <a:pPr eaLnBrk="1" hangingPunct="1">
              <a:lnSpc>
                <a:spcPct val="90000"/>
              </a:lnSpc>
              <a:spcBef>
                <a:spcPct val="0"/>
              </a:spcBef>
            </a:pPr>
            <a:r>
              <a:rPr lang="en-US" sz="800" dirty="0">
                <a:latin typeface="Arial" charset="0"/>
              </a:rPr>
              <a:t>The estimated annual incidence of low- and high-grade dysplasia in the United States is 1.4 million, and 330,000 cases, respectively.</a:t>
            </a:r>
            <a:r>
              <a:rPr lang="en-US" sz="800" baseline="30000" dirty="0">
                <a:latin typeface="Arial" charset="0"/>
              </a:rPr>
              <a:t>1</a:t>
            </a:r>
            <a:r>
              <a:rPr lang="en-US" sz="800" dirty="0">
                <a:latin typeface="Arial" charset="0"/>
              </a:rPr>
              <a:t> There are an estimated 1 million new cases of genital warts occurring every year in the United States.</a:t>
            </a:r>
            <a:r>
              <a:rPr lang="en-US" sz="800" baseline="30000" dirty="0">
                <a:latin typeface="Arial" charset="0"/>
              </a:rPr>
              <a:t>2</a:t>
            </a:r>
            <a:r>
              <a:rPr lang="en-US" sz="800" dirty="0">
                <a:latin typeface="Arial" charset="0"/>
              </a:rPr>
              <a:t> The American Cancer Society estimates that in 2006, 9,710 women in the United States will develop cervical cancer.</a:t>
            </a:r>
            <a:r>
              <a:rPr lang="en-US" sz="800" baseline="30000" dirty="0">
                <a:latin typeface="Arial" charset="0"/>
              </a:rPr>
              <a:t>3</a:t>
            </a:r>
            <a:r>
              <a:rPr lang="en-US" sz="800" dirty="0">
                <a:latin typeface="Arial" charset="0"/>
              </a:rPr>
              <a:t> </a:t>
            </a:r>
          </a:p>
          <a:p>
            <a:pPr eaLnBrk="1" hangingPunct="1">
              <a:lnSpc>
                <a:spcPct val="90000"/>
              </a:lnSpc>
              <a:spcBef>
                <a:spcPct val="0"/>
              </a:spcBef>
            </a:pPr>
            <a:endParaRPr lang="en-US" sz="800" dirty="0">
              <a:latin typeface="Arial" charset="0"/>
            </a:endParaRPr>
          </a:p>
          <a:p>
            <a:pPr eaLnBrk="1" hangingPunct="1">
              <a:lnSpc>
                <a:spcPct val="90000"/>
              </a:lnSpc>
              <a:spcBef>
                <a:spcPct val="0"/>
              </a:spcBef>
            </a:pPr>
            <a:r>
              <a:rPr lang="en-US" sz="800" dirty="0">
                <a:latin typeface="Arial" charset="0"/>
              </a:rPr>
              <a:t>References</a:t>
            </a:r>
            <a:endParaRPr lang="en-GB" sz="800" dirty="0">
              <a:latin typeface="Arial" charset="0"/>
            </a:endParaRPr>
          </a:p>
          <a:p>
            <a:pPr eaLnBrk="1" hangingPunct="1">
              <a:lnSpc>
                <a:spcPct val="80000"/>
              </a:lnSpc>
              <a:spcBef>
                <a:spcPct val="0"/>
              </a:spcBef>
            </a:pPr>
            <a:r>
              <a:rPr lang="en-US" sz="800" dirty="0">
                <a:latin typeface="Arial" charset="0"/>
              </a:rPr>
              <a:t>1. </a:t>
            </a:r>
            <a:r>
              <a:rPr lang="en-US" sz="800" dirty="0" err="1">
                <a:latin typeface="Arial" charset="0"/>
              </a:rPr>
              <a:t>Schiffman</a:t>
            </a:r>
            <a:r>
              <a:rPr lang="en-US" sz="800" dirty="0">
                <a:latin typeface="Arial" charset="0"/>
              </a:rPr>
              <a:t> M, Solomon D. Findings to date from the ASCUS-LSIL Triage Study (ALTS). </a:t>
            </a:r>
            <a:r>
              <a:rPr lang="en-US" sz="800" i="1" dirty="0">
                <a:latin typeface="Arial" charset="0"/>
              </a:rPr>
              <a:t>Arch </a:t>
            </a:r>
            <a:r>
              <a:rPr lang="en-US" sz="800" i="1" dirty="0" err="1">
                <a:latin typeface="Arial" charset="0"/>
              </a:rPr>
              <a:t>Pathol</a:t>
            </a:r>
            <a:r>
              <a:rPr lang="en-US" sz="800" i="1" dirty="0">
                <a:latin typeface="Arial" charset="0"/>
              </a:rPr>
              <a:t> Lab Med</a:t>
            </a:r>
            <a:r>
              <a:rPr lang="en-US" sz="800" dirty="0">
                <a:latin typeface="Arial" charset="0"/>
              </a:rPr>
              <a:t>. 2003;127:946–949. </a:t>
            </a:r>
            <a:endParaRPr lang="en-GB" sz="800" dirty="0">
              <a:latin typeface="Arial" charset="0"/>
            </a:endParaRPr>
          </a:p>
          <a:p>
            <a:pPr eaLnBrk="1" hangingPunct="1">
              <a:lnSpc>
                <a:spcPct val="80000"/>
              </a:lnSpc>
              <a:spcBef>
                <a:spcPct val="0"/>
              </a:spcBef>
            </a:pPr>
            <a:r>
              <a:rPr lang="en-GB" sz="800" dirty="0">
                <a:latin typeface="Arial" charset="0"/>
              </a:rPr>
              <a:t>2. Fleischer AB, Parrish CA, Glenn R, et al. </a:t>
            </a:r>
            <a:r>
              <a:rPr lang="en-GB" sz="800" dirty="0" err="1">
                <a:latin typeface="Arial" charset="0"/>
              </a:rPr>
              <a:t>Condylomata</a:t>
            </a:r>
            <a:r>
              <a:rPr lang="en-GB" sz="800" dirty="0">
                <a:latin typeface="Arial" charset="0"/>
              </a:rPr>
              <a:t> </a:t>
            </a:r>
            <a:r>
              <a:rPr lang="en-GB" sz="800" dirty="0" err="1">
                <a:latin typeface="Arial" charset="0"/>
              </a:rPr>
              <a:t>acuminata</a:t>
            </a:r>
            <a:r>
              <a:rPr lang="en-GB" sz="800" dirty="0">
                <a:latin typeface="Arial" charset="0"/>
              </a:rPr>
              <a:t> (genital warts): Patient demographics and treating physicians. </a:t>
            </a:r>
            <a:r>
              <a:rPr lang="en-GB" sz="800" i="1" dirty="0">
                <a:latin typeface="Arial" charset="0"/>
              </a:rPr>
              <a:t>Sex </a:t>
            </a:r>
            <a:r>
              <a:rPr lang="en-GB" sz="800" i="1" dirty="0" err="1">
                <a:latin typeface="Arial" charset="0"/>
              </a:rPr>
              <a:t>Transm</a:t>
            </a:r>
            <a:r>
              <a:rPr lang="en-GB" sz="800" i="1" dirty="0">
                <a:latin typeface="Arial" charset="0"/>
              </a:rPr>
              <a:t> Dis.</a:t>
            </a:r>
            <a:r>
              <a:rPr lang="en-GB" sz="800" dirty="0">
                <a:latin typeface="Arial" charset="0"/>
              </a:rPr>
              <a:t> 2001;28:643–647.</a:t>
            </a:r>
          </a:p>
          <a:p>
            <a:pPr eaLnBrk="1" hangingPunct="1">
              <a:lnSpc>
                <a:spcPct val="80000"/>
              </a:lnSpc>
              <a:spcBef>
                <a:spcPct val="0"/>
              </a:spcBef>
            </a:pPr>
            <a:r>
              <a:rPr lang="en-US" sz="800" dirty="0">
                <a:latin typeface="Arial" charset="0"/>
              </a:rPr>
              <a:t>3. American Cancer Society. Cancer Facts and Figures 2006. Atlanta, Ga: American Cancer Society; 2006:4.</a:t>
            </a:r>
            <a:endParaRPr lang="en-GB" sz="800" dirty="0">
              <a:latin typeface="Arial" charset="0"/>
            </a:endParaRPr>
          </a:p>
          <a:p>
            <a:pPr eaLnBrk="1" hangingPunct="1">
              <a:lnSpc>
                <a:spcPct val="80000"/>
              </a:lnSpc>
              <a:spcBef>
                <a:spcPct val="0"/>
              </a:spcBef>
            </a:pPr>
            <a:endParaRPr lang="en-US" sz="800" dirty="0">
              <a:latin typeface="Arial" charset="0"/>
            </a:endParaRPr>
          </a:p>
          <a:p>
            <a:pPr eaLnBrk="1" hangingPunct="1">
              <a:spcBef>
                <a:spcPct val="0"/>
              </a:spcBef>
            </a:pPr>
            <a:r>
              <a:rPr lang="en-US" sz="800" dirty="0">
                <a:latin typeface="Arial" charset="0"/>
              </a:rPr>
              <a:t>Assessing the Annual Economic Burden of Preventing and Treating </a:t>
            </a:r>
            <a:r>
              <a:rPr lang="en-US" sz="800" dirty="0" err="1">
                <a:latin typeface="Arial" charset="0"/>
              </a:rPr>
              <a:t>Anogenital</a:t>
            </a:r>
            <a:r>
              <a:rPr lang="en-US" sz="800" dirty="0">
                <a:latin typeface="Arial" charset="0"/>
              </a:rPr>
              <a:t> Human Papillomavirus-Related Disease in the US: Analytic Framework and Review of the Literature </a:t>
            </a:r>
          </a:p>
          <a:p>
            <a:pPr eaLnBrk="1" hangingPunct="1">
              <a:spcBef>
                <a:spcPct val="0"/>
              </a:spcBef>
            </a:pPr>
            <a:r>
              <a:rPr lang="en-US" sz="800" dirty="0">
                <a:latin typeface="Arial" charset="0"/>
              </a:rPr>
              <a:t>Authors: </a:t>
            </a:r>
            <a:r>
              <a:rPr lang="en-US" sz="800" dirty="0" err="1">
                <a:latin typeface="Arial" charset="0"/>
              </a:rPr>
              <a:t>Insinga</a:t>
            </a:r>
            <a:r>
              <a:rPr lang="en-US" sz="800" dirty="0">
                <a:latin typeface="Arial" charset="0"/>
              </a:rPr>
              <a:t>, Ralph P.</a:t>
            </a:r>
            <a:r>
              <a:rPr lang="en-US" sz="800" baseline="30000" dirty="0">
                <a:latin typeface="Arial" charset="0"/>
                <a:hlinkClick r:id="rId3" action="ppaction://hlinkfile"/>
              </a:rPr>
              <a:t>1</a:t>
            </a:r>
            <a:r>
              <a:rPr lang="en-US" sz="800" dirty="0">
                <a:latin typeface="Arial" charset="0"/>
              </a:rPr>
              <a:t>; </a:t>
            </a:r>
            <a:r>
              <a:rPr lang="en-US" sz="800" dirty="0" err="1">
                <a:latin typeface="Arial" charset="0"/>
              </a:rPr>
              <a:t>Dasbach</a:t>
            </a:r>
            <a:r>
              <a:rPr lang="en-US" sz="800" dirty="0">
                <a:latin typeface="Arial" charset="0"/>
              </a:rPr>
              <a:t>, Erik J.</a:t>
            </a:r>
            <a:r>
              <a:rPr lang="en-US" sz="800" baseline="30000" dirty="0">
                <a:latin typeface="Arial" charset="0"/>
                <a:hlinkClick r:id="rId4" action="ppaction://hlinkfile"/>
              </a:rPr>
              <a:t>1</a:t>
            </a:r>
            <a:r>
              <a:rPr lang="en-US" sz="800" dirty="0">
                <a:latin typeface="Arial" charset="0"/>
              </a:rPr>
              <a:t>; </a:t>
            </a:r>
            <a:r>
              <a:rPr lang="en-US" sz="800" dirty="0" err="1">
                <a:latin typeface="Arial" charset="0"/>
              </a:rPr>
              <a:t>Elbasha</a:t>
            </a:r>
            <a:r>
              <a:rPr lang="en-US" sz="800" dirty="0">
                <a:latin typeface="Arial" charset="0"/>
              </a:rPr>
              <a:t>, </a:t>
            </a:r>
            <a:r>
              <a:rPr lang="en-US" sz="800" dirty="0" err="1">
                <a:latin typeface="Arial" charset="0"/>
              </a:rPr>
              <a:t>Elamin</a:t>
            </a:r>
            <a:r>
              <a:rPr lang="en-US" sz="800" dirty="0">
                <a:latin typeface="Arial" charset="0"/>
              </a:rPr>
              <a:t> H.</a:t>
            </a:r>
            <a:r>
              <a:rPr lang="en-US" sz="800" baseline="30000" dirty="0">
                <a:latin typeface="Arial" charset="0"/>
                <a:hlinkClick r:id="rId5" action="ppaction://hlinkfile"/>
              </a:rPr>
              <a:t>1</a:t>
            </a:r>
            <a:endParaRPr lang="en-US" sz="800" dirty="0">
              <a:latin typeface="Arial" charset="0"/>
            </a:endParaRPr>
          </a:p>
          <a:p>
            <a:pPr eaLnBrk="1" hangingPunct="1">
              <a:spcBef>
                <a:spcPct val="0"/>
              </a:spcBef>
            </a:pPr>
            <a:r>
              <a:rPr lang="en-US" sz="800" dirty="0">
                <a:latin typeface="Arial" charset="0"/>
              </a:rPr>
              <a:t>Source: </a:t>
            </a:r>
            <a:r>
              <a:rPr lang="en-US" sz="800" dirty="0" err="1">
                <a:latin typeface="Arial" charset="0"/>
                <a:hlinkClick r:id="rId6" action="ppaction://hlinkfile" tooltip="PharmacoEconomics"/>
              </a:rPr>
              <a:t>PharmacoEconomics</a:t>
            </a:r>
            <a:r>
              <a:rPr lang="en-US" sz="800" dirty="0">
                <a:latin typeface="Arial" charset="0"/>
              </a:rPr>
              <a:t>, Volume 23, Number 11, 2005 , pp. 1107-1122(16)</a:t>
            </a:r>
          </a:p>
          <a:p>
            <a:pPr eaLnBrk="1" hangingPunct="1">
              <a:lnSpc>
                <a:spcPct val="80000"/>
              </a:lnSpc>
              <a:spcBef>
                <a:spcPct val="0"/>
              </a:spcBef>
            </a:pPr>
            <a:endParaRPr lang="en-US" sz="800" dirty="0">
              <a:latin typeface="Arial" charset="0"/>
            </a:endParaRPr>
          </a:p>
          <a:p>
            <a:pPr eaLnBrk="1" hangingPunct="1">
              <a:lnSpc>
                <a:spcPct val="80000"/>
              </a:lnSpc>
              <a:spcBef>
                <a:spcPct val="0"/>
              </a:spcBef>
            </a:pPr>
            <a:endParaRPr lang="en-US" sz="800" dirty="0">
              <a:latin typeface="Arial" charset="0"/>
              <a:cs typeface="Arial" charset="0"/>
            </a:endParaRPr>
          </a:p>
        </p:txBody>
      </p:sp>
      <p:sp>
        <p:nvSpPr>
          <p:cNvPr id="2" name="Header Placeholder 1"/>
          <p:cNvSpPr>
            <a:spLocks noGrp="1"/>
          </p:cNvSpPr>
          <p:nvPr>
            <p:ph type="hdr" sz="quarter" idx="10"/>
          </p:nvPr>
        </p:nvSpPr>
        <p:spPr/>
        <p:txBody>
          <a:bodyPr/>
          <a:lstStyle/>
          <a:p>
            <a:r>
              <a:rPr lang="en-US" smtClean="0"/>
              <a:t>PPMC 4Oct2017</a:t>
            </a:r>
            <a:endParaRPr lang="en-US"/>
          </a:p>
        </p:txBody>
      </p:sp>
    </p:spTree>
    <p:extLst>
      <p:ext uri="{BB962C8B-B14F-4D97-AF65-F5344CB8AC3E}">
        <p14:creationId xmlns:p14="http://schemas.microsoft.com/office/powerpoint/2010/main" val="22173880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next section will focus</a:t>
            </a:r>
            <a:r>
              <a:rPr lang="en-US" baseline="0" dirty="0"/>
              <a:t> on HPV vaccine recommendations. </a:t>
            </a:r>
            <a:endParaRPr lang="en-US" dirty="0"/>
          </a:p>
        </p:txBody>
      </p:sp>
      <p:sp>
        <p:nvSpPr>
          <p:cNvPr id="4" name="Slide Number Placeholder 3"/>
          <p:cNvSpPr>
            <a:spLocks noGrp="1"/>
          </p:cNvSpPr>
          <p:nvPr>
            <p:ph type="sldNum" sz="quarter" idx="10"/>
          </p:nvPr>
        </p:nvSpPr>
        <p:spPr/>
        <p:txBody>
          <a:bodyPr/>
          <a:lstStyle/>
          <a:p>
            <a:fld id="{A14D4842-1DC4-4090-AF51-000CDFC140E5}" type="slidenum">
              <a:rPr lang="en-US" smtClean="0"/>
              <a:t>13</a:t>
            </a:fld>
            <a:endParaRPr lang="en-US"/>
          </a:p>
        </p:txBody>
      </p:sp>
      <p:sp>
        <p:nvSpPr>
          <p:cNvPr id="5" name="Header Placeholder 4"/>
          <p:cNvSpPr>
            <a:spLocks noGrp="1"/>
          </p:cNvSpPr>
          <p:nvPr>
            <p:ph type="hdr" sz="quarter" idx="11"/>
          </p:nvPr>
        </p:nvSpPr>
        <p:spPr/>
        <p:txBody>
          <a:bodyPr/>
          <a:lstStyle/>
          <a:p>
            <a:r>
              <a:rPr lang="en-US" smtClean="0"/>
              <a:t>PPMC 4Oct2017</a:t>
            </a:r>
            <a:endParaRPr lang="en-US"/>
          </a:p>
        </p:txBody>
      </p:sp>
    </p:spTree>
    <p:extLst>
      <p:ext uri="{BB962C8B-B14F-4D97-AF65-F5344CB8AC3E}">
        <p14:creationId xmlns:p14="http://schemas.microsoft.com/office/powerpoint/2010/main" val="42147387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All available prophylactic HPV vaccines are made from virus-like particles. The vaccines do not contain any viral DNA and therefore are non-infectious and cannot cause actual disease or cancer. HPV vaccines produce a better immune response than an HPV infection.</a:t>
            </a:r>
          </a:p>
        </p:txBody>
      </p:sp>
      <p:sp>
        <p:nvSpPr>
          <p:cNvPr id="327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B0BC40-AD7F-4D51-9B41-4FAFF2381C8D}" type="slidenum">
              <a:rPr lang="en-US"/>
              <a:pPr fontAlgn="base">
                <a:spcBef>
                  <a:spcPct val="0"/>
                </a:spcBef>
                <a:spcAft>
                  <a:spcPct val="0"/>
                </a:spcAft>
                <a:defRPr/>
              </a:pPr>
              <a:t>14</a:t>
            </a:fld>
            <a:endParaRPr lang="en-US"/>
          </a:p>
        </p:txBody>
      </p:sp>
      <p:sp>
        <p:nvSpPr>
          <p:cNvPr id="2" name="Header Placeholder 1"/>
          <p:cNvSpPr>
            <a:spLocks noGrp="1"/>
          </p:cNvSpPr>
          <p:nvPr>
            <p:ph type="hdr" sz="quarter" idx="10"/>
          </p:nvPr>
        </p:nvSpPr>
        <p:spPr/>
        <p:txBody>
          <a:bodyPr/>
          <a:lstStyle/>
          <a:p>
            <a:r>
              <a:rPr lang="en-US" smtClean="0"/>
              <a:t>PPMC 4Oct2017</a:t>
            </a:r>
            <a:endParaRPr lang="en-US"/>
          </a:p>
        </p:txBody>
      </p:sp>
    </p:spTree>
    <p:extLst>
      <p:ext uri="{BB962C8B-B14F-4D97-AF65-F5344CB8AC3E}">
        <p14:creationId xmlns:p14="http://schemas.microsoft.com/office/powerpoint/2010/main" val="34077980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There are two brands of HPV vaccine on the market.  This slide was developed at the request of healthcare providers who wanted to see a side-by-side</a:t>
            </a:r>
            <a:r>
              <a:rPr lang="en-US" b="0" baseline="0" dirty="0" smtClean="0"/>
              <a:t> comparison of the two vaccines.</a:t>
            </a:r>
          </a:p>
          <a:p>
            <a:endParaRPr lang="en-US" b="0" baseline="0" dirty="0" smtClean="0"/>
          </a:p>
          <a:p>
            <a:r>
              <a:rPr lang="en-US" dirty="0"/>
              <a:t>No clinical trial data are currently available to demonstrate efficacy for prevention of oropharyngeal or penile cancers. However, because many of these are attributable to HPV16, the HPV vaccine is likely to offer protection against these cancers as well. </a:t>
            </a:r>
          </a:p>
        </p:txBody>
      </p:sp>
      <p:sp>
        <p:nvSpPr>
          <p:cNvPr id="4" name="Slide Number Placeholder 3"/>
          <p:cNvSpPr>
            <a:spLocks noGrp="1"/>
          </p:cNvSpPr>
          <p:nvPr>
            <p:ph type="sldNum" sz="quarter" idx="10"/>
          </p:nvPr>
        </p:nvSpPr>
        <p:spPr/>
        <p:txBody>
          <a:bodyPr/>
          <a:lstStyle/>
          <a:p>
            <a:fld id="{12066194-66AB-4DEC-853C-F815430BF543}" type="slidenum">
              <a:rPr lang="en-US" smtClean="0">
                <a:solidFill>
                  <a:prstClr val="black"/>
                </a:solidFill>
              </a:rPr>
              <a:pPr/>
              <a:t>15</a:t>
            </a:fld>
            <a:endParaRPr lang="en-US">
              <a:solidFill>
                <a:prstClr val="black"/>
              </a:solidFill>
            </a:endParaRPr>
          </a:p>
        </p:txBody>
      </p:sp>
      <p:sp>
        <p:nvSpPr>
          <p:cNvPr id="5" name="Header Placeholder 4"/>
          <p:cNvSpPr>
            <a:spLocks noGrp="1"/>
          </p:cNvSpPr>
          <p:nvPr>
            <p:ph type="hdr" sz="quarter" idx="11"/>
          </p:nvPr>
        </p:nvSpPr>
        <p:spPr/>
        <p:txBody>
          <a:bodyPr/>
          <a:lstStyle/>
          <a:p>
            <a:r>
              <a:rPr lang="en-US" smtClean="0"/>
              <a:t>PPMC 4Oct2017</a:t>
            </a:r>
            <a:endParaRPr lang="en-US"/>
          </a:p>
        </p:txBody>
      </p:sp>
    </p:spTree>
    <p:extLst>
      <p:ext uri="{BB962C8B-B14F-4D97-AF65-F5344CB8AC3E}">
        <p14:creationId xmlns:p14="http://schemas.microsoft.com/office/powerpoint/2010/main" val="7700581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a:t>
            </a:r>
            <a:r>
              <a:rPr lang="en-US" dirty="0" err="1" smtClean="0"/>
              <a:t>RRP</a:t>
            </a:r>
            <a:r>
              <a:rPr lang="en-US" dirty="0" smtClean="0"/>
              <a:t> (Recurrent</a:t>
            </a:r>
            <a:r>
              <a:rPr lang="en-US" baseline="0" dirty="0" smtClean="0"/>
              <a:t> Respiratory Papillomatosis) caused by 6 &amp; 11</a:t>
            </a:r>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16</a:t>
            </a:fld>
            <a:endParaRPr lang="en-US"/>
          </a:p>
        </p:txBody>
      </p:sp>
      <p:sp>
        <p:nvSpPr>
          <p:cNvPr id="5" name="Header Placeholder 4"/>
          <p:cNvSpPr>
            <a:spLocks noGrp="1"/>
          </p:cNvSpPr>
          <p:nvPr>
            <p:ph type="hdr" sz="quarter" idx="11"/>
          </p:nvPr>
        </p:nvSpPr>
        <p:spPr/>
        <p:txBody>
          <a:bodyPr/>
          <a:lstStyle/>
          <a:p>
            <a:r>
              <a:rPr lang="en-US" smtClean="0"/>
              <a:t>PPMC 4Oct2017</a:t>
            </a:r>
            <a:endParaRPr lang="en-US"/>
          </a:p>
        </p:txBody>
      </p:sp>
    </p:spTree>
    <p:extLst>
      <p:ext uri="{BB962C8B-B14F-4D97-AF65-F5344CB8AC3E}">
        <p14:creationId xmlns:p14="http://schemas.microsoft.com/office/powerpoint/2010/main" val="15881220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8614">
              <a:defRPr/>
            </a:pPr>
            <a:r>
              <a:rPr lang="en-US" dirty="0"/>
              <a:t>HPV vaccine is routinely recommended for adolescents at age 11 or 12 years. For girls and boys starting the vaccination series before the 15th birthday, the recommended schedule is two doses of HPV vaccine. The second dose should be given six to twelve months after the first dose.</a:t>
            </a:r>
          </a:p>
          <a:p>
            <a:endParaRPr lang="en-US" dirty="0"/>
          </a:p>
        </p:txBody>
      </p:sp>
      <p:sp>
        <p:nvSpPr>
          <p:cNvPr id="4" name="Slide Number Placeholder 3"/>
          <p:cNvSpPr>
            <a:spLocks noGrp="1"/>
          </p:cNvSpPr>
          <p:nvPr>
            <p:ph type="sldNum" sz="quarter" idx="10"/>
          </p:nvPr>
        </p:nvSpPr>
        <p:spPr/>
        <p:txBody>
          <a:bodyPr/>
          <a:lstStyle/>
          <a:p>
            <a:fld id="{52D12C36-17EB-459C-9146-2BC523D18A2F}" type="slidenum">
              <a:rPr lang="en-US" smtClean="0"/>
              <a:pPr/>
              <a:t>17</a:t>
            </a:fld>
            <a:endParaRPr lang="en-US" dirty="0"/>
          </a:p>
        </p:txBody>
      </p:sp>
      <p:sp>
        <p:nvSpPr>
          <p:cNvPr id="5" name="Header Placeholder 4"/>
          <p:cNvSpPr>
            <a:spLocks noGrp="1"/>
          </p:cNvSpPr>
          <p:nvPr>
            <p:ph type="hdr" sz="quarter" idx="11"/>
          </p:nvPr>
        </p:nvSpPr>
        <p:spPr/>
        <p:txBody>
          <a:bodyPr/>
          <a:lstStyle/>
          <a:p>
            <a:r>
              <a:rPr lang="en-US" smtClean="0"/>
              <a:t>PPMC 4Oct2017</a:t>
            </a:r>
            <a:endParaRPr lang="en-US"/>
          </a:p>
        </p:txBody>
      </p:sp>
    </p:spTree>
    <p:extLst>
      <p:ext uri="{BB962C8B-B14F-4D97-AF65-F5344CB8AC3E}">
        <p14:creationId xmlns:p14="http://schemas.microsoft.com/office/powerpoint/2010/main" val="19858955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8614">
              <a:defRPr/>
            </a:pPr>
            <a:r>
              <a:rPr lang="en-US" dirty="0"/>
              <a:t>To recap the HPV vaccine recommendations, both girls and boys can start the HPV vaccine series at age nine. Ideally, preteens should finish the series by their 13</a:t>
            </a:r>
            <a:r>
              <a:rPr lang="en-US" baseline="30000" dirty="0"/>
              <a:t>th</a:t>
            </a:r>
            <a:r>
              <a:rPr lang="en-US" dirty="0"/>
              <a:t> birthday. Girls age 13-26 years old and boys age 13-21 years old who haven’t stared or finished HPV vaccine series should also be vaccinated.</a:t>
            </a:r>
          </a:p>
          <a:p>
            <a:pPr defTabSz="888614">
              <a:defRPr/>
            </a:pPr>
            <a:endParaRPr lang="en-US" dirty="0"/>
          </a:p>
          <a:p>
            <a:pPr defTabSz="888614">
              <a:defRPr/>
            </a:pPr>
            <a:endParaRPr lang="en-US" dirty="0"/>
          </a:p>
          <a:p>
            <a:pPr defTabSz="888614">
              <a:defRPr/>
            </a:pPr>
            <a:endParaRPr lang="en-US" baseline="0" dirty="0"/>
          </a:p>
        </p:txBody>
      </p:sp>
      <p:sp>
        <p:nvSpPr>
          <p:cNvPr id="4" name="Slide Number Placeholder 3"/>
          <p:cNvSpPr>
            <a:spLocks noGrp="1"/>
          </p:cNvSpPr>
          <p:nvPr>
            <p:ph type="sldNum" sz="quarter" idx="10"/>
          </p:nvPr>
        </p:nvSpPr>
        <p:spPr/>
        <p:txBody>
          <a:bodyPr/>
          <a:lstStyle/>
          <a:p>
            <a:fld id="{C5DC2DA4-D29E-4014-A69C-276226FB67B5}" type="slidenum">
              <a:rPr lang="en-US" smtClean="0"/>
              <a:t>18</a:t>
            </a:fld>
            <a:endParaRPr lang="en-US"/>
          </a:p>
        </p:txBody>
      </p:sp>
      <p:sp>
        <p:nvSpPr>
          <p:cNvPr id="5" name="Header Placeholder 4"/>
          <p:cNvSpPr>
            <a:spLocks noGrp="1"/>
          </p:cNvSpPr>
          <p:nvPr>
            <p:ph type="hdr" sz="quarter" idx="11"/>
          </p:nvPr>
        </p:nvSpPr>
        <p:spPr/>
        <p:txBody>
          <a:bodyPr/>
          <a:lstStyle/>
          <a:p>
            <a:r>
              <a:rPr lang="en-US" smtClean="0"/>
              <a:t>PPMC 4Oct2017</a:t>
            </a:r>
            <a:endParaRPr lang="en-US"/>
          </a:p>
        </p:txBody>
      </p:sp>
    </p:spTree>
    <p:extLst>
      <p:ext uri="{BB962C8B-B14F-4D97-AF65-F5344CB8AC3E}">
        <p14:creationId xmlns:p14="http://schemas.microsoft.com/office/powerpoint/2010/main" val="19820558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new recommendations for HPV vaccine dosing schedules are</a:t>
            </a:r>
            <a:r>
              <a:rPr lang="en-US" baseline="0" dirty="0" smtClean="0"/>
              <a:t>:</a:t>
            </a:r>
            <a:endParaRPr lang="en-US" baseline="0" dirty="0"/>
          </a:p>
          <a:p>
            <a:pPr marL="166615" indent="-166615">
              <a:buFont typeface="Arial" panose="020B0604020202020204" pitchFamily="34" charset="0"/>
              <a:buChar char="•"/>
            </a:pPr>
            <a:r>
              <a:rPr lang="en-US" b="1" u="none" dirty="0"/>
              <a:t>For persons initiating vaccination before the 15</a:t>
            </a:r>
            <a:r>
              <a:rPr lang="en-US" b="1" u="none" baseline="30000" dirty="0"/>
              <a:t>th</a:t>
            </a:r>
            <a:r>
              <a:rPr lang="en-US" b="1" u="none" dirty="0"/>
              <a:t> birthday</a:t>
            </a:r>
            <a:r>
              <a:rPr lang="en-US" u="none" dirty="0"/>
              <a:t>, the recommended immunization schedule is </a:t>
            </a:r>
            <a:r>
              <a:rPr lang="en-US" b="1" u="none" dirty="0"/>
              <a:t>2 doses </a:t>
            </a:r>
            <a:r>
              <a:rPr lang="en-US" u="none" dirty="0"/>
              <a:t>of HPV vaccine.</a:t>
            </a:r>
            <a:r>
              <a:rPr lang="en-US" u="none" baseline="0" dirty="0"/>
              <a:t> </a:t>
            </a:r>
            <a:r>
              <a:rPr lang="en-US" u="none" dirty="0"/>
              <a:t>The second dose should be administered 6–12 months after the first dose (for a 0, 6–12 month schedule).</a:t>
            </a:r>
            <a:r>
              <a:rPr lang="en-US" u="none" baseline="30000" dirty="0"/>
              <a:t> </a:t>
            </a:r>
            <a:endParaRPr lang="en-US" u="none" dirty="0"/>
          </a:p>
          <a:p>
            <a:pPr marL="166615" indent="-166615">
              <a:buFont typeface="Arial" panose="020B0604020202020204" pitchFamily="34" charset="0"/>
              <a:buChar char="•"/>
            </a:pPr>
            <a:r>
              <a:rPr lang="en-US" u="none" dirty="0"/>
              <a:t>For persons initiating vaccination </a:t>
            </a:r>
            <a:r>
              <a:rPr lang="en-US" b="1" u="none" dirty="0"/>
              <a:t>on or after the 15</a:t>
            </a:r>
            <a:r>
              <a:rPr lang="en-US" b="1" u="none" baseline="30000" dirty="0"/>
              <a:t>th</a:t>
            </a:r>
            <a:r>
              <a:rPr lang="en-US" b="1" u="none" dirty="0"/>
              <a:t> birthday</a:t>
            </a:r>
            <a:r>
              <a:rPr lang="en-US" u="none" dirty="0"/>
              <a:t>, the recommendation for a </a:t>
            </a:r>
            <a:r>
              <a:rPr lang="en-US" b="1" u="none" dirty="0" smtClean="0"/>
              <a:t>3-dose schedule remains</a:t>
            </a:r>
            <a:r>
              <a:rPr lang="en-US" u="none" dirty="0"/>
              <a:t>. </a:t>
            </a:r>
            <a:r>
              <a:rPr lang="en-US" dirty="0"/>
              <a:t>The second dose should be administered 1–2 months after the first dose, and the third dose should be administered 6 months after the first dose (for a 0, 1–2, 6 month schedule). </a:t>
            </a:r>
          </a:p>
          <a:p>
            <a:pPr marL="166615" indent="-166615">
              <a:buFontTx/>
              <a:buChar char="-"/>
            </a:pPr>
            <a:endParaRPr lang="en-US" baseline="30000" dirty="0"/>
          </a:p>
          <a:p>
            <a:pPr marL="166615" indent="-166615">
              <a:buFont typeface="Arial" panose="020B0604020202020204" pitchFamily="34" charset="0"/>
              <a:buChar char="•"/>
            </a:pPr>
            <a:r>
              <a:rPr lang="en-US" dirty="0"/>
              <a:t>For persons who initiated vaccination with nine-valent, quadrivalent or bivalent HPV vaccine before their 15th birthday, and received two doses of any HPV vaccine at the recommended dosing schedule (zero, six to twelve months), or three doses of any HPV vaccine at the recommended dosing schedule (zero, one to two, and six months), are considered adequately vaccinated. Persons who initiated vaccination with nine-valent, quadrivalent or bivalent HPV vaccine on or after their 15th birthday, and received three doses of any HPV vaccine at the recommended dosing schedule, are considered adequately vaccinated. Nine-valent HPV vaccine may be used to continue or complete a vaccination series started with quadrivalent or bivalent HPV vaccine. </a:t>
            </a:r>
          </a:p>
          <a:p>
            <a:endParaRPr lang="en-US" dirty="0"/>
          </a:p>
          <a:p>
            <a:pPr marL="166615" indent="-166615">
              <a:buFont typeface="Arial" panose="020B0604020202020204" pitchFamily="34" charset="0"/>
              <a:buChar char="•"/>
            </a:pPr>
            <a:r>
              <a:rPr lang="en-US" dirty="0"/>
              <a:t>For persons who have been adequately vaccinated with quadrivalent or bivalent HPV vaccine, there is no ACIP recommendation regarding additional vaccination with nine-valent HPV vaccine.</a:t>
            </a:r>
          </a:p>
          <a:p>
            <a:pPr marL="166615" indent="-166615">
              <a:buFontTx/>
              <a:buChar char="-"/>
            </a:pPr>
            <a:endParaRPr lang="en-US" baseline="30000" dirty="0"/>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a:solidFill>
                  <a:prstClr val="black"/>
                </a:solidFill>
              </a:rPr>
              <a:pPr>
                <a:defRPr/>
              </a:pPr>
              <a:t>19</a:t>
            </a:fld>
            <a:endParaRPr lang="en-US" dirty="0">
              <a:solidFill>
                <a:prstClr val="black"/>
              </a:solidFill>
            </a:endParaRPr>
          </a:p>
        </p:txBody>
      </p:sp>
      <p:sp>
        <p:nvSpPr>
          <p:cNvPr id="5" name="Header Placeholder 4"/>
          <p:cNvSpPr>
            <a:spLocks noGrp="1"/>
          </p:cNvSpPr>
          <p:nvPr>
            <p:ph type="hdr" sz="quarter" idx="11"/>
          </p:nvPr>
        </p:nvSpPr>
        <p:spPr/>
        <p:txBody>
          <a:bodyPr/>
          <a:lstStyle/>
          <a:p>
            <a:r>
              <a:rPr lang="en-US" smtClean="0"/>
              <a:t>PPMC 4Oct2017</a:t>
            </a:r>
            <a:endParaRPr lang="en-US"/>
          </a:p>
        </p:txBody>
      </p:sp>
    </p:spTree>
    <p:extLst>
      <p:ext uri="{BB962C8B-B14F-4D97-AF65-F5344CB8AC3E}">
        <p14:creationId xmlns:p14="http://schemas.microsoft.com/office/powerpoint/2010/main" val="17996101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Concerning</a:t>
            </a:r>
            <a:r>
              <a:rPr lang="en-US" baseline="0" dirty="0" smtClean="0"/>
              <a:t> interchangeability, ACIP states that: </a:t>
            </a:r>
            <a:endParaRPr lang="en-US" dirty="0"/>
          </a:p>
        </p:txBody>
      </p:sp>
      <p:sp>
        <p:nvSpPr>
          <p:cNvPr id="4" name="Slide Number Placeholder 3"/>
          <p:cNvSpPr>
            <a:spLocks noGrp="1"/>
          </p:cNvSpPr>
          <p:nvPr>
            <p:ph type="sldNum" sz="quarter" idx="10"/>
          </p:nvPr>
        </p:nvSpPr>
        <p:spPr/>
        <p:txBody>
          <a:bodyPr/>
          <a:lstStyle/>
          <a:p>
            <a:fld id="{52D12C36-17EB-459C-9146-2BC523D18A2F}" type="slidenum">
              <a:rPr lang="en-US" smtClean="0"/>
              <a:pPr/>
              <a:t>20</a:t>
            </a:fld>
            <a:endParaRPr lang="en-US" dirty="0"/>
          </a:p>
        </p:txBody>
      </p:sp>
      <p:sp>
        <p:nvSpPr>
          <p:cNvPr id="5" name="Header Placeholder 4"/>
          <p:cNvSpPr>
            <a:spLocks noGrp="1"/>
          </p:cNvSpPr>
          <p:nvPr>
            <p:ph type="hdr" sz="quarter" idx="11"/>
          </p:nvPr>
        </p:nvSpPr>
        <p:spPr/>
        <p:txBody>
          <a:bodyPr/>
          <a:lstStyle/>
          <a:p>
            <a:r>
              <a:rPr lang="en-US" smtClean="0"/>
              <a:t>PPMC 4Oct2017</a:t>
            </a:r>
            <a:endParaRPr lang="en-US"/>
          </a:p>
        </p:txBody>
      </p:sp>
    </p:spTree>
    <p:extLst>
      <p:ext uri="{BB962C8B-B14F-4D97-AF65-F5344CB8AC3E}">
        <p14:creationId xmlns:p14="http://schemas.microsoft.com/office/powerpoint/2010/main" val="583797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this presentation is complete, you should be able to: one, describe the burden of HPV disease; two, define the importance of HPV vaccination for cancer prevention; three, explain the rationale for vaccinating youth at ages 11 or 12; four, list the recommendations for administering the HPV vaccine to girls; five, provide useful and compelling information about HPV vaccine to parents to aid in making the decision to vaccinate; and finally, locate resources relevant to current immunization practice. </a:t>
            </a:r>
          </a:p>
          <a:p>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3</a:t>
            </a:fld>
            <a:endParaRPr lang="en-US"/>
          </a:p>
        </p:txBody>
      </p:sp>
      <p:sp>
        <p:nvSpPr>
          <p:cNvPr id="5" name="Header Placeholder 4"/>
          <p:cNvSpPr>
            <a:spLocks noGrp="1"/>
          </p:cNvSpPr>
          <p:nvPr>
            <p:ph type="hdr" sz="quarter" idx="11"/>
          </p:nvPr>
        </p:nvSpPr>
        <p:spPr/>
        <p:txBody>
          <a:bodyPr/>
          <a:lstStyle/>
          <a:p>
            <a:r>
              <a:rPr lang="en-US" smtClean="0"/>
              <a:t>PPMC 4Oct2017</a:t>
            </a:r>
            <a:endParaRPr lang="en-US"/>
          </a:p>
        </p:txBody>
      </p:sp>
    </p:spTree>
    <p:extLst>
      <p:ext uri="{BB962C8B-B14F-4D97-AF65-F5344CB8AC3E}">
        <p14:creationId xmlns:p14="http://schemas.microsoft.com/office/powerpoint/2010/main" val="14100053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0463" y="768350"/>
            <a:ext cx="4679950" cy="3509963"/>
          </a:xfrm>
        </p:spPr>
      </p:sp>
      <p:sp>
        <p:nvSpPr>
          <p:cNvPr id="3" name="Notes Placeholder 2"/>
          <p:cNvSpPr>
            <a:spLocks noGrp="1"/>
          </p:cNvSpPr>
          <p:nvPr>
            <p:ph type="body" idx="1"/>
          </p:nvPr>
        </p:nvSpPr>
        <p:spPr/>
        <p:txBody>
          <a:bodyPr/>
          <a:lstStyle/>
          <a:p>
            <a:r>
              <a:rPr lang="en-US" dirty="0" smtClean="0"/>
              <a:t>For administration,</a:t>
            </a:r>
            <a:r>
              <a:rPr lang="en-US" baseline="0" dirty="0" smtClean="0"/>
              <a:t> t</a:t>
            </a:r>
            <a:r>
              <a:rPr lang="en-US" dirty="0" smtClean="0"/>
              <a:t>here are minor wording</a:t>
            </a:r>
            <a:r>
              <a:rPr lang="en-US" baseline="0" dirty="0" smtClean="0"/>
              <a:t> changes, but the recommendation is similar to what is was before:   </a:t>
            </a:r>
            <a:endParaRPr lang="en-US" dirty="0"/>
          </a:p>
        </p:txBody>
      </p:sp>
      <p:sp>
        <p:nvSpPr>
          <p:cNvPr id="4" name="Slide Number Placeholder 3"/>
          <p:cNvSpPr>
            <a:spLocks noGrp="1"/>
          </p:cNvSpPr>
          <p:nvPr>
            <p:ph type="sldNum" sz="quarter" idx="10"/>
          </p:nvPr>
        </p:nvSpPr>
        <p:spPr/>
        <p:txBody>
          <a:bodyPr/>
          <a:lstStyle/>
          <a:p>
            <a:fld id="{14FB13CB-E90B-4ACA-BA46-3A0431DB8E42}" type="slidenum">
              <a:rPr lang="en-US" smtClean="0"/>
              <a:pPr/>
              <a:t>21</a:t>
            </a:fld>
            <a:endParaRPr lang="en-US" dirty="0"/>
          </a:p>
        </p:txBody>
      </p:sp>
      <p:sp>
        <p:nvSpPr>
          <p:cNvPr id="5" name="Header Placeholder 4"/>
          <p:cNvSpPr>
            <a:spLocks noGrp="1"/>
          </p:cNvSpPr>
          <p:nvPr>
            <p:ph type="hdr" sz="quarter" idx="11"/>
          </p:nvPr>
        </p:nvSpPr>
        <p:spPr/>
        <p:txBody>
          <a:bodyPr/>
          <a:lstStyle/>
          <a:p>
            <a:r>
              <a:rPr lang="en-US" smtClean="0"/>
              <a:t>PPMC 4Oct2017</a:t>
            </a:r>
            <a:endParaRPr lang="en-US"/>
          </a:p>
        </p:txBody>
      </p:sp>
    </p:spTree>
    <p:extLst>
      <p:ext uri="{BB962C8B-B14F-4D97-AF65-F5344CB8AC3E}">
        <p14:creationId xmlns:p14="http://schemas.microsoft.com/office/powerpoint/2010/main" val="37998986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ACIP also recommends vaccination for females through age 26 years and for males through age 21 years who were not adequately vaccinated previously. Males aged 22 through 26 years may be vaccinated. </a:t>
            </a:r>
          </a:p>
          <a:p>
            <a:pPr marL="166615" indent="-166615">
              <a:buFontTx/>
              <a:buChar cha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a:solidFill>
                  <a:prstClr val="black"/>
                </a:solidFill>
              </a:rPr>
              <a:pPr>
                <a:defRPr/>
              </a:pPr>
              <a:t>22</a:t>
            </a:fld>
            <a:endParaRPr lang="en-US" dirty="0">
              <a:solidFill>
                <a:prstClr val="black"/>
              </a:solidFill>
            </a:endParaRPr>
          </a:p>
        </p:txBody>
      </p:sp>
      <p:sp>
        <p:nvSpPr>
          <p:cNvPr id="5" name="Header Placeholder 4"/>
          <p:cNvSpPr>
            <a:spLocks noGrp="1"/>
          </p:cNvSpPr>
          <p:nvPr>
            <p:ph type="hdr" sz="quarter" idx="11"/>
          </p:nvPr>
        </p:nvSpPr>
        <p:spPr/>
        <p:txBody>
          <a:bodyPr/>
          <a:lstStyle/>
          <a:p>
            <a:r>
              <a:rPr lang="en-US" smtClean="0"/>
              <a:t>PPMC 4Oct2017</a:t>
            </a:r>
            <a:endParaRPr lang="en-US"/>
          </a:p>
        </p:txBody>
      </p:sp>
    </p:spTree>
    <p:extLst>
      <p:ext uri="{BB962C8B-B14F-4D97-AF65-F5344CB8AC3E}">
        <p14:creationId xmlns:p14="http://schemas.microsoft.com/office/powerpoint/2010/main" val="13100240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8614">
              <a:defRPr/>
            </a:pPr>
            <a:r>
              <a:rPr lang="en-US" dirty="0"/>
              <a:t>This decision tree is an aid to help vaccine providers vaccinate consistent with current recommendations. </a:t>
            </a:r>
          </a:p>
        </p:txBody>
      </p:sp>
      <p:sp>
        <p:nvSpPr>
          <p:cNvPr id="4" name="Slide Number Placeholder 3"/>
          <p:cNvSpPr>
            <a:spLocks noGrp="1"/>
          </p:cNvSpPr>
          <p:nvPr>
            <p:ph type="sldNum" sz="quarter" idx="10"/>
          </p:nvPr>
        </p:nvSpPr>
        <p:spPr/>
        <p:txBody>
          <a:bodyPr/>
          <a:lstStyle/>
          <a:p>
            <a:fld id="{C5DC2DA4-D29E-4014-A69C-276226FB67B5}" type="slidenum">
              <a:rPr lang="en-US" smtClean="0"/>
              <a:t>23</a:t>
            </a:fld>
            <a:endParaRPr lang="en-US"/>
          </a:p>
        </p:txBody>
      </p:sp>
      <p:sp>
        <p:nvSpPr>
          <p:cNvPr id="5" name="Header Placeholder 4"/>
          <p:cNvSpPr>
            <a:spLocks noGrp="1"/>
          </p:cNvSpPr>
          <p:nvPr>
            <p:ph type="hdr" sz="quarter" idx="11"/>
          </p:nvPr>
        </p:nvSpPr>
        <p:spPr/>
        <p:txBody>
          <a:bodyPr/>
          <a:lstStyle/>
          <a:p>
            <a:r>
              <a:rPr lang="en-US" smtClean="0"/>
              <a:t>PPMC 4Oct2017</a:t>
            </a:r>
            <a:endParaRPr lang="en-US"/>
          </a:p>
        </p:txBody>
      </p:sp>
    </p:spTree>
    <p:extLst>
      <p:ext uri="{BB962C8B-B14F-4D97-AF65-F5344CB8AC3E}">
        <p14:creationId xmlns:p14="http://schemas.microsoft.com/office/powerpoint/2010/main" val="13257542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next section will focus</a:t>
            </a:r>
            <a:r>
              <a:rPr lang="en-US" baseline="0" dirty="0"/>
              <a:t> on HPV vaccine safety.</a:t>
            </a:r>
            <a:endParaRPr lang="en-US" dirty="0"/>
          </a:p>
        </p:txBody>
      </p:sp>
      <p:sp>
        <p:nvSpPr>
          <p:cNvPr id="4" name="Slide Number Placeholder 3"/>
          <p:cNvSpPr>
            <a:spLocks noGrp="1"/>
          </p:cNvSpPr>
          <p:nvPr>
            <p:ph type="sldNum" sz="quarter" idx="10"/>
          </p:nvPr>
        </p:nvSpPr>
        <p:spPr/>
        <p:txBody>
          <a:bodyPr/>
          <a:lstStyle/>
          <a:p>
            <a:fld id="{A14D4842-1DC4-4090-AF51-000CDFC140E5}" type="slidenum">
              <a:rPr lang="en-US" smtClean="0"/>
              <a:t>24</a:t>
            </a:fld>
            <a:endParaRPr lang="en-US"/>
          </a:p>
        </p:txBody>
      </p:sp>
      <p:sp>
        <p:nvSpPr>
          <p:cNvPr id="5" name="Header Placeholder 4"/>
          <p:cNvSpPr>
            <a:spLocks noGrp="1"/>
          </p:cNvSpPr>
          <p:nvPr>
            <p:ph type="hdr" sz="quarter" idx="11"/>
          </p:nvPr>
        </p:nvSpPr>
        <p:spPr/>
        <p:txBody>
          <a:bodyPr/>
          <a:lstStyle/>
          <a:p>
            <a:r>
              <a:rPr lang="en-US" smtClean="0"/>
              <a:t>PPMC 4Oct2017</a:t>
            </a:r>
            <a:endParaRPr lang="en-US"/>
          </a:p>
        </p:txBody>
      </p:sp>
    </p:spTree>
    <p:extLst>
      <p:ext uri="{BB962C8B-B14F-4D97-AF65-F5344CB8AC3E}">
        <p14:creationId xmlns:p14="http://schemas.microsoft.com/office/powerpoint/2010/main" val="9180225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vaccines go though many years of testing and clinical studies before they are licensed for use. CDC and FDA monitor the safety of vaccines after they are licensed. The major systems that monitor and evaluate post-licensure vaccine safety in the United States include: VAERS, VSD, CISA, and PRISM.  Safety findings from any of these systems are used to inform health officials, health care providers, and the public.</a:t>
            </a:r>
          </a:p>
          <a:p>
            <a:pPr>
              <a:spcAft>
                <a:spcPts val="292"/>
              </a:spcAft>
            </a:pPr>
            <a:r>
              <a:rPr lang="en-US" sz="2300" dirty="0"/>
              <a:t>Monitoring of VAERS Reports</a:t>
            </a:r>
          </a:p>
          <a:p>
            <a:pPr lvl="1"/>
            <a:r>
              <a:rPr lang="en-US" sz="2100" dirty="0"/>
              <a:t>Clinical review of deaths and other pre-specified adverse events</a:t>
            </a:r>
          </a:p>
          <a:p>
            <a:pPr lvl="1"/>
            <a:r>
              <a:rPr lang="en-US" sz="2100" dirty="0"/>
              <a:t>Data mining to identify disproportional reporting</a:t>
            </a:r>
          </a:p>
          <a:p>
            <a:pPr>
              <a:spcAft>
                <a:spcPts val="292"/>
              </a:spcAft>
            </a:pPr>
            <a:r>
              <a:rPr lang="en-US" sz="2300" dirty="0"/>
              <a:t>Vaccine Safety Datalink</a:t>
            </a:r>
          </a:p>
          <a:p>
            <a:pPr lvl="1"/>
            <a:r>
              <a:rPr lang="en-US" sz="2100" dirty="0"/>
              <a:t>Near real time monitoring of 10 pre-specified outcomes</a:t>
            </a:r>
          </a:p>
          <a:p>
            <a:pPr lvl="1"/>
            <a:r>
              <a:rPr lang="en-US" sz="2100" dirty="0"/>
              <a:t>Evaluation of spontaneous abortion </a:t>
            </a:r>
          </a:p>
          <a:p>
            <a:pPr>
              <a:spcAft>
                <a:spcPts val="292"/>
              </a:spcAft>
            </a:pPr>
            <a:r>
              <a:rPr lang="en-US" sz="2300" dirty="0"/>
              <a:t>Sentinel System </a:t>
            </a:r>
          </a:p>
          <a:p>
            <a:pPr lvl="1"/>
            <a:r>
              <a:rPr lang="en-US" sz="2100" dirty="0"/>
              <a:t>Near real time active surveillance and surveillance of serious, unexpected events</a:t>
            </a:r>
          </a:p>
          <a:p>
            <a:pPr lvl="1"/>
            <a:r>
              <a:rPr lang="en-US" sz="2100" dirty="0"/>
              <a:t>Evaluation of spontaneous abortion</a:t>
            </a:r>
          </a:p>
          <a:p>
            <a:pPr>
              <a:spcAft>
                <a:spcPts val="292"/>
              </a:spcAft>
            </a:pPr>
            <a:r>
              <a:rPr lang="en-US" sz="2300" dirty="0"/>
              <a:t>Manufacturer post-marketing commitments</a:t>
            </a:r>
          </a:p>
          <a:p>
            <a:pPr lvl="1"/>
            <a:r>
              <a:rPr lang="en-US" sz="2100" dirty="0"/>
              <a:t>Two, 10-year studies to assess long term safety</a:t>
            </a:r>
          </a:p>
          <a:p>
            <a:pPr lvl="1"/>
            <a:r>
              <a:rPr lang="en-US" sz="2100" dirty="0"/>
              <a:t>Observational study to further characterize the safety profile in 10,000 persons</a:t>
            </a:r>
          </a:p>
          <a:p>
            <a:pPr lvl="1"/>
            <a:r>
              <a:rPr lang="en-US" sz="2100" dirty="0"/>
              <a:t>Pregnancy registry</a:t>
            </a:r>
          </a:p>
          <a:p>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25</a:t>
            </a:fld>
            <a:endParaRPr lang="en-US"/>
          </a:p>
        </p:txBody>
      </p:sp>
      <p:sp>
        <p:nvSpPr>
          <p:cNvPr id="5" name="Header Placeholder 4"/>
          <p:cNvSpPr>
            <a:spLocks noGrp="1"/>
          </p:cNvSpPr>
          <p:nvPr>
            <p:ph type="hdr" sz="quarter" idx="11"/>
          </p:nvPr>
        </p:nvSpPr>
        <p:spPr/>
        <p:txBody>
          <a:bodyPr/>
          <a:lstStyle/>
          <a:p>
            <a:r>
              <a:rPr lang="en-US" smtClean="0"/>
              <a:t>PPMC 4Oct2017</a:t>
            </a:r>
            <a:endParaRPr lang="en-US"/>
          </a:p>
        </p:txBody>
      </p:sp>
    </p:spTree>
    <p:extLst>
      <p:ext uri="{BB962C8B-B14F-4D97-AF65-F5344CB8AC3E}">
        <p14:creationId xmlns:p14="http://schemas.microsoft.com/office/powerpoint/2010/main" val="24284009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xfrm>
            <a:off x="1198563" y="701675"/>
            <a:ext cx="4679950" cy="35115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888614">
              <a:defRPr/>
            </a:pPr>
            <a:r>
              <a:rPr lang="en-US" dirty="0" err="1" smtClean="0"/>
              <a:t>VAERS</a:t>
            </a:r>
            <a:r>
              <a:rPr lang="en-US" dirty="0" smtClean="0"/>
              <a:t>: </a:t>
            </a:r>
            <a:r>
              <a:rPr lang="en-US" dirty="0"/>
              <a:t>Vaccine Adverse Event Reporting System (</a:t>
            </a:r>
            <a:r>
              <a:rPr lang="en-US" dirty="0" err="1"/>
              <a:t>VAERS</a:t>
            </a:r>
            <a:r>
              <a:rPr lang="en-US" dirty="0"/>
              <a:t>)</a:t>
            </a:r>
            <a:endParaRPr lang="en-US" dirty="0" smtClean="0"/>
          </a:p>
          <a:p>
            <a:r>
              <a:rPr lang="en-US" dirty="0"/>
              <a:t>Anyone who gives or receives a licensed vaccine in the U.S. is encouraged to report any significant health problem that occurs after vaccination. An adverse event can be reported even if it is uncertain or unlikely that the vaccine caused it. Reporting to </a:t>
            </a:r>
            <a:r>
              <a:rPr lang="en-US" dirty="0" err="1"/>
              <a:t>VAERS</a:t>
            </a:r>
            <a:r>
              <a:rPr lang="en-US" dirty="0"/>
              <a:t> helps scientists at CDC and FDA better understand the safety of vaccines.</a:t>
            </a:r>
          </a:p>
          <a:p>
            <a:endParaRPr lang="en-US" dirty="0"/>
          </a:p>
          <a:p>
            <a:r>
              <a:rPr lang="en-US" dirty="0" smtClean="0"/>
              <a:t>67 million doses of HPV vaccine distributed in US between</a:t>
            </a:r>
            <a:r>
              <a:rPr lang="en-US" baseline="0" dirty="0" smtClean="0"/>
              <a:t> June </a:t>
            </a:r>
            <a:r>
              <a:rPr lang="en-US" dirty="0" smtClean="0"/>
              <a:t>2006 through March 2014</a:t>
            </a:r>
          </a:p>
          <a:p>
            <a:r>
              <a:rPr lang="en-US" dirty="0" smtClean="0">
                <a:solidFill>
                  <a:srgbClr val="FF0000"/>
                </a:solidFill>
              </a:rPr>
              <a:t>HPV vaccine safety findings are similar to the safety reviews of MCV4 and Tdap vaccines</a:t>
            </a:r>
          </a:p>
          <a:p>
            <a:r>
              <a:rPr lang="en-US" dirty="0"/>
              <a:t>Most commonly reported non-serious possible side effects are:</a:t>
            </a:r>
          </a:p>
          <a:p>
            <a:pPr marL="645749" lvl="1" indent="-176114">
              <a:buFont typeface="Arial" panose="020B0604020202020204" pitchFamily="34" charset="0"/>
              <a:buChar char="•"/>
            </a:pPr>
            <a:r>
              <a:rPr lang="en-US" dirty="0"/>
              <a:t>Pain, redness, or swelling in the arm where the shot was given </a:t>
            </a:r>
          </a:p>
          <a:p>
            <a:pPr marL="645749" lvl="1" indent="-176114">
              <a:buFont typeface="Arial" panose="020B0604020202020204" pitchFamily="34" charset="0"/>
              <a:buChar char="•"/>
            </a:pPr>
            <a:r>
              <a:rPr lang="en-US" dirty="0"/>
              <a:t>Fever </a:t>
            </a:r>
          </a:p>
          <a:p>
            <a:pPr marL="645749" lvl="1" indent="-176114">
              <a:buFont typeface="Arial" panose="020B0604020202020204" pitchFamily="34" charset="0"/>
              <a:buChar char="•"/>
            </a:pPr>
            <a:r>
              <a:rPr lang="en-US" dirty="0"/>
              <a:t>Headache or feeling tired </a:t>
            </a:r>
          </a:p>
          <a:p>
            <a:pPr marL="645749" lvl="1" indent="-176114">
              <a:buFont typeface="Arial" panose="020B0604020202020204" pitchFamily="34" charset="0"/>
              <a:buChar char="•"/>
            </a:pPr>
            <a:r>
              <a:rPr lang="en-US" dirty="0"/>
              <a:t>Nausea</a:t>
            </a:r>
          </a:p>
          <a:p>
            <a:pPr marL="645749" lvl="1" indent="-176114">
              <a:buFont typeface="Arial" panose="020B0604020202020204" pitchFamily="34" charset="0"/>
              <a:buChar char="•"/>
            </a:pPr>
            <a:r>
              <a:rPr lang="en-US" dirty="0"/>
              <a:t>Fatigue</a:t>
            </a:r>
          </a:p>
          <a:p>
            <a:pPr marL="645749" lvl="1" indent="-176114">
              <a:buFont typeface="Arial" panose="020B0604020202020204" pitchFamily="34" charset="0"/>
              <a:buChar char="•"/>
            </a:pPr>
            <a:r>
              <a:rPr lang="en-US" dirty="0"/>
              <a:t>Dizziness</a:t>
            </a:r>
          </a:p>
          <a:p>
            <a:pPr marL="645749" lvl="1" indent="-176114">
              <a:buFont typeface="Arial" panose="020B0604020202020204" pitchFamily="34" charset="0"/>
              <a:buChar char="•"/>
            </a:pPr>
            <a:endParaRPr lang="en-US" dirty="0"/>
          </a:p>
          <a:p>
            <a:r>
              <a:rPr lang="en-US" dirty="0"/>
              <a:t>Brief </a:t>
            </a:r>
            <a:r>
              <a:rPr lang="en-US" dirty="0">
                <a:hlinkClick r:id="rId3"/>
              </a:rPr>
              <a:t>fainting</a:t>
            </a:r>
            <a:r>
              <a:rPr lang="en-US" dirty="0"/>
              <a:t> spells and related symptoms (such as jerking movements) can happen after any medical procedure, including vaccination. Sitting or lying down for about 15 minutes after a vaccination can help prevent fainting and injuries caused by falls.</a:t>
            </a:r>
            <a:endParaRPr lang="en-US" dirty="0" smtClean="0">
              <a:solidFill>
                <a:srgbClr val="FF0000"/>
              </a:solidFill>
            </a:endParaRPr>
          </a:p>
          <a:p>
            <a:pPr eaLnBrk="1" hangingPunct="1">
              <a:spcBef>
                <a:spcPct val="0"/>
              </a:spcBef>
            </a:pPr>
            <a:endParaRPr lang="en-US" dirty="0" smtClean="0"/>
          </a:p>
        </p:txBody>
      </p:sp>
      <p:sp>
        <p:nvSpPr>
          <p:cNvPr id="1382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charset="0"/>
              </a:defRPr>
            </a:lvl1pPr>
            <a:lvl2pPr marL="763052" indent="-293480">
              <a:defRPr>
                <a:solidFill>
                  <a:schemeClr val="tx1"/>
                </a:solidFill>
                <a:latin typeface="Myriad Web Pro" charset="0"/>
              </a:defRPr>
            </a:lvl2pPr>
            <a:lvl3pPr marL="1173925" indent="-234785">
              <a:defRPr>
                <a:solidFill>
                  <a:schemeClr val="tx1"/>
                </a:solidFill>
                <a:latin typeface="Myriad Web Pro" charset="0"/>
              </a:defRPr>
            </a:lvl3pPr>
            <a:lvl4pPr marL="1643494" indent="-234785">
              <a:defRPr>
                <a:solidFill>
                  <a:schemeClr val="tx1"/>
                </a:solidFill>
                <a:latin typeface="Myriad Web Pro" charset="0"/>
              </a:defRPr>
            </a:lvl4pPr>
            <a:lvl5pPr marL="2113064" indent="-234785">
              <a:defRPr>
                <a:solidFill>
                  <a:schemeClr val="tx1"/>
                </a:solidFill>
                <a:latin typeface="Myriad Web Pro" charset="0"/>
              </a:defRPr>
            </a:lvl5pPr>
            <a:lvl6pPr marL="2582633" indent="-234785" fontAlgn="base">
              <a:spcBef>
                <a:spcPct val="0"/>
              </a:spcBef>
              <a:spcAft>
                <a:spcPct val="0"/>
              </a:spcAft>
              <a:defRPr>
                <a:solidFill>
                  <a:schemeClr val="tx1"/>
                </a:solidFill>
                <a:latin typeface="Myriad Web Pro" charset="0"/>
              </a:defRPr>
            </a:lvl6pPr>
            <a:lvl7pPr marL="3052202" indent="-234785" fontAlgn="base">
              <a:spcBef>
                <a:spcPct val="0"/>
              </a:spcBef>
              <a:spcAft>
                <a:spcPct val="0"/>
              </a:spcAft>
              <a:defRPr>
                <a:solidFill>
                  <a:schemeClr val="tx1"/>
                </a:solidFill>
                <a:latin typeface="Myriad Web Pro" charset="0"/>
              </a:defRPr>
            </a:lvl7pPr>
            <a:lvl8pPr marL="3521773" indent="-234785" fontAlgn="base">
              <a:spcBef>
                <a:spcPct val="0"/>
              </a:spcBef>
              <a:spcAft>
                <a:spcPct val="0"/>
              </a:spcAft>
              <a:defRPr>
                <a:solidFill>
                  <a:schemeClr val="tx1"/>
                </a:solidFill>
                <a:latin typeface="Myriad Web Pro" charset="0"/>
              </a:defRPr>
            </a:lvl8pPr>
            <a:lvl9pPr marL="3991342" indent="-234785" fontAlgn="base">
              <a:spcBef>
                <a:spcPct val="0"/>
              </a:spcBef>
              <a:spcAft>
                <a:spcPct val="0"/>
              </a:spcAft>
              <a:defRPr>
                <a:solidFill>
                  <a:schemeClr val="tx1"/>
                </a:solidFill>
                <a:latin typeface="Myriad Web Pro" charset="0"/>
              </a:defRPr>
            </a:lvl9pPr>
          </a:lstStyle>
          <a:p>
            <a:pPr>
              <a:defRPr/>
            </a:pPr>
            <a:fld id="{3AC1B77E-A949-467A-9A02-091427C75DDD}" type="slidenum">
              <a:rPr lang="en-US" smtClean="0">
                <a:solidFill>
                  <a:prstClr val="black"/>
                </a:solidFill>
                <a:latin typeface="Calibri" pitchFamily="34" charset="0"/>
              </a:rPr>
              <a:pPr>
                <a:defRPr/>
              </a:pPr>
              <a:t>26</a:t>
            </a:fld>
            <a:endParaRPr lang="en-US" smtClean="0">
              <a:solidFill>
                <a:prstClr val="black"/>
              </a:solidFill>
              <a:latin typeface="Calibri" pitchFamily="34" charset="0"/>
            </a:endParaRPr>
          </a:p>
        </p:txBody>
      </p:sp>
      <p:sp>
        <p:nvSpPr>
          <p:cNvPr id="2" name="Header Placeholder 1"/>
          <p:cNvSpPr>
            <a:spLocks noGrp="1"/>
          </p:cNvSpPr>
          <p:nvPr>
            <p:ph type="hdr" sz="quarter" idx="10"/>
          </p:nvPr>
        </p:nvSpPr>
        <p:spPr/>
        <p:txBody>
          <a:bodyPr/>
          <a:lstStyle/>
          <a:p>
            <a:r>
              <a:rPr lang="en-US" smtClean="0"/>
              <a:t>PPMC 4Oct2017</a:t>
            </a:r>
            <a:endParaRPr lang="en-US"/>
          </a:p>
        </p:txBody>
      </p:sp>
    </p:spTree>
    <p:extLst>
      <p:ext uri="{BB962C8B-B14F-4D97-AF65-F5344CB8AC3E}">
        <p14:creationId xmlns:p14="http://schemas.microsoft.com/office/powerpoint/2010/main" val="41408868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3325" y="701675"/>
            <a:ext cx="3600450" cy="2700338"/>
          </a:xfrm>
        </p:spPr>
      </p:sp>
      <p:sp>
        <p:nvSpPr>
          <p:cNvPr id="3" name="Notes Placeholder 2"/>
          <p:cNvSpPr>
            <a:spLocks noGrp="1"/>
          </p:cNvSpPr>
          <p:nvPr>
            <p:ph type="body" idx="1"/>
          </p:nvPr>
        </p:nvSpPr>
        <p:spPr>
          <a:xfrm>
            <a:off x="589756" y="3566886"/>
            <a:ext cx="5897563" cy="4755848"/>
          </a:xfrm>
        </p:spPr>
        <p:txBody>
          <a:bodyPr/>
          <a:lstStyle/>
          <a:p>
            <a:r>
              <a:rPr lang="en-US" dirty="0"/>
              <a:t>The Vaccine Safety Datalink (</a:t>
            </a:r>
            <a:r>
              <a:rPr lang="en-US" dirty="0" err="1"/>
              <a:t>VSD</a:t>
            </a:r>
            <a:r>
              <a:rPr lang="en-US" dirty="0"/>
              <a:t>) is a collaborative project between CDC's Immunization Safety Office and nine health care organizations.</a:t>
            </a:r>
          </a:p>
          <a:p>
            <a:r>
              <a:rPr lang="en-US" dirty="0"/>
              <a:t>The </a:t>
            </a:r>
            <a:r>
              <a:rPr lang="en-US" dirty="0" err="1"/>
              <a:t>VSD</a:t>
            </a:r>
            <a:r>
              <a:rPr lang="en-US" dirty="0"/>
              <a:t> uses electronic health data from each participating site.  This includes information on vaccines - the kind of vaccine that is given to each patient, date of vaccination, and other vaccinations given on the same day.</a:t>
            </a:r>
          </a:p>
          <a:p>
            <a:r>
              <a:rPr lang="en-US" dirty="0"/>
              <a:t>Objectives of the </a:t>
            </a:r>
            <a:r>
              <a:rPr lang="en-US" dirty="0" err="1"/>
              <a:t>VSD</a:t>
            </a:r>
            <a:endParaRPr lang="en-US" dirty="0"/>
          </a:p>
          <a:p>
            <a:r>
              <a:rPr lang="en-US" dirty="0"/>
              <a:t>To conduct research on important vaccine safety questions in large populations</a:t>
            </a:r>
          </a:p>
          <a:p>
            <a:r>
              <a:rPr lang="en-US" dirty="0"/>
              <a:t>To conduct vaccine safety studies that come from questions or concerns in the medical literature or from other vaccine safety systems, like </a:t>
            </a:r>
            <a:r>
              <a:rPr lang="en-US" dirty="0" err="1"/>
              <a:t>VAERS</a:t>
            </a:r>
            <a:endParaRPr lang="en-US" dirty="0"/>
          </a:p>
          <a:p>
            <a:r>
              <a:rPr lang="en-US" dirty="0"/>
              <a:t>To monitor possible adverse events when new vaccines are licensed or when there are new vaccine recommendations</a:t>
            </a:r>
          </a:p>
          <a:p>
            <a:r>
              <a:rPr lang="en-US" dirty="0"/>
              <a:t>To provide information to committees who make recommendations for the nation</a:t>
            </a:r>
          </a:p>
          <a:p>
            <a:r>
              <a:rPr lang="en-US" dirty="0"/>
              <a:t> </a:t>
            </a:r>
            <a:r>
              <a:rPr lang="en-US" u="sng" dirty="0">
                <a:hlinkClick r:id="rId3"/>
              </a:rPr>
              <a:t>Rapid Cycle Analysis (RCA)</a:t>
            </a:r>
            <a:r>
              <a:rPr lang="en-US" dirty="0"/>
              <a:t> allows </a:t>
            </a:r>
            <a:r>
              <a:rPr lang="en-US" dirty="0" err="1"/>
              <a:t>VSD</a:t>
            </a:r>
            <a:r>
              <a:rPr lang="en-US" dirty="0"/>
              <a:t> to detect adverse events following vaccination in near real time so the public can be informed quickly of possible risks.</a:t>
            </a:r>
          </a:p>
          <a:p>
            <a:r>
              <a:rPr lang="en-US" dirty="0" smtClean="0"/>
              <a:t>Using </a:t>
            </a:r>
            <a:r>
              <a:rPr lang="en-US" dirty="0"/>
              <a:t>VSD data that are updated each week, the rates of adverse events that occur in people who have received a particular vaccine are compared to the rate of adverse events that occurs in a similar group of people who have not received that vaccine. If the rate of adverse events among vaccinated people is higher than among the comparison group, the vaccine may be associated with an adverse event. </a:t>
            </a:r>
            <a:r>
              <a:rPr lang="en-US" dirty="0" smtClean="0"/>
              <a:t>There</a:t>
            </a:r>
            <a:r>
              <a:rPr lang="en-US" baseline="0" dirty="0" smtClean="0"/>
              <a:t> have been a number of studies using RCA addressing the safety of HPV vaccines. </a:t>
            </a:r>
          </a:p>
          <a:p>
            <a:r>
              <a:rPr lang="en-US" baseline="0" dirty="0" smtClean="0"/>
              <a:t>With regards to general safety:</a:t>
            </a:r>
          </a:p>
          <a:p>
            <a:r>
              <a:rPr lang="en-US" dirty="0" smtClean="0"/>
              <a:t>A study was conducted through CDC’s Vaccine Safety Datalink in which near real</a:t>
            </a:r>
            <a:r>
              <a:rPr lang="en-US" baseline="0" dirty="0" smtClean="0"/>
              <a:t> </a:t>
            </a:r>
            <a:r>
              <a:rPr lang="en-US" dirty="0" smtClean="0"/>
              <a:t>time monitoring</a:t>
            </a:r>
            <a:r>
              <a:rPr lang="en-US" baseline="0" dirty="0" smtClean="0"/>
              <a:t> was conducted looking at 8 </a:t>
            </a:r>
            <a:r>
              <a:rPr lang="en-US" baseline="0" dirty="0" err="1" smtClean="0"/>
              <a:t>prespecified</a:t>
            </a:r>
            <a:r>
              <a:rPr lang="en-US" baseline="0" dirty="0" smtClean="0"/>
              <a:t> conditions, as listed on this slide.</a:t>
            </a:r>
          </a:p>
          <a:p>
            <a:r>
              <a:rPr lang="en-US" baseline="0" dirty="0" smtClean="0"/>
              <a:t>--Reports of these conditions among those who received HPV vaccination and compared to </a:t>
            </a:r>
            <a:r>
              <a:rPr lang="en-US" dirty="0"/>
              <a:t>those who were unvaccinated or who received other </a:t>
            </a:r>
            <a:r>
              <a:rPr lang="en-US" dirty="0" smtClean="0"/>
              <a:t>vaccines</a:t>
            </a:r>
            <a:endParaRPr lang="en-US" dirty="0"/>
          </a:p>
          <a:p>
            <a:r>
              <a:rPr lang="en-US" dirty="0" smtClean="0"/>
              <a:t>--Data were analyzed after 600,558 doses of HPV4 had been administered to females.</a:t>
            </a:r>
            <a:endParaRPr lang="en-US" dirty="0"/>
          </a:p>
          <a:p>
            <a:r>
              <a:rPr lang="en-US" baseline="0" dirty="0" smtClean="0"/>
              <a:t>--No statistically significant associations were found </a:t>
            </a:r>
            <a:endParaRPr lang="en-US" dirty="0" smtClean="0"/>
          </a:p>
          <a:p>
            <a:pPr defTabSz="939273">
              <a:lnSpc>
                <a:spcPct val="80000"/>
              </a:lnSpc>
              <a:defRPr/>
            </a:pPr>
            <a:endParaRPr lang="en-US" dirty="0" smtClean="0"/>
          </a:p>
          <a:p>
            <a:pPr>
              <a:lnSpc>
                <a:spcPct val="80000"/>
              </a:lnSpc>
            </a:pPr>
            <a:endParaRPr lang="en-US" dirty="0"/>
          </a:p>
        </p:txBody>
      </p:sp>
      <p:sp>
        <p:nvSpPr>
          <p:cNvPr id="4" name="Slide Number Placeholder 3"/>
          <p:cNvSpPr>
            <a:spLocks noGrp="1"/>
          </p:cNvSpPr>
          <p:nvPr>
            <p:ph type="sldNum" sz="quarter" idx="10"/>
          </p:nvPr>
        </p:nvSpPr>
        <p:spPr/>
        <p:txBody>
          <a:bodyPr/>
          <a:lstStyle/>
          <a:p>
            <a:fld id="{3E2AD6C3-AE91-42F7-BCB5-8094562FBA62}" type="slidenum">
              <a:rPr lang="en-US" smtClean="0">
                <a:solidFill>
                  <a:prstClr val="black"/>
                </a:solidFill>
              </a:rPr>
              <a:pPr/>
              <a:t>27</a:t>
            </a:fld>
            <a:endParaRPr lang="en-US">
              <a:solidFill>
                <a:prstClr val="black"/>
              </a:solidFill>
            </a:endParaRPr>
          </a:p>
        </p:txBody>
      </p:sp>
      <p:sp>
        <p:nvSpPr>
          <p:cNvPr id="5" name="Header Placeholder 4"/>
          <p:cNvSpPr>
            <a:spLocks noGrp="1"/>
          </p:cNvSpPr>
          <p:nvPr>
            <p:ph type="hdr" sz="quarter" idx="11"/>
          </p:nvPr>
        </p:nvSpPr>
        <p:spPr/>
        <p:txBody>
          <a:bodyPr/>
          <a:lstStyle/>
          <a:p>
            <a:r>
              <a:rPr lang="en-US" smtClean="0"/>
              <a:t>PPMC 4Oct2017</a:t>
            </a:r>
            <a:endParaRPr lang="en-US"/>
          </a:p>
        </p:txBody>
      </p:sp>
    </p:spTree>
    <p:extLst>
      <p:ext uri="{BB962C8B-B14F-4D97-AF65-F5344CB8AC3E}">
        <p14:creationId xmlns:p14="http://schemas.microsoft.com/office/powerpoint/2010/main" val="3763317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9-valent HPV vaccine is similar to quadrivalent HPV vaccine in its manufacturing process and content, and the pre-licensure safety data are reassuring. In the United States, the safety of 9-valent HPV vaccine is currently being monitored through review of spontaneous reports, active surveillance, and special epidemiologic studies as listed on this slide.</a:t>
            </a:r>
          </a:p>
          <a:p>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28</a:t>
            </a:fld>
            <a:endParaRPr lang="en-US"/>
          </a:p>
        </p:txBody>
      </p:sp>
      <p:sp>
        <p:nvSpPr>
          <p:cNvPr id="5" name="Header Placeholder 4"/>
          <p:cNvSpPr>
            <a:spLocks noGrp="1"/>
          </p:cNvSpPr>
          <p:nvPr>
            <p:ph type="hdr" sz="quarter" idx="11"/>
          </p:nvPr>
        </p:nvSpPr>
        <p:spPr/>
        <p:txBody>
          <a:bodyPr/>
          <a:lstStyle/>
          <a:p>
            <a:r>
              <a:rPr lang="en-US" smtClean="0"/>
              <a:t>PPMC 4Oct2017</a:t>
            </a:r>
            <a:endParaRPr lang="en-US"/>
          </a:p>
        </p:txBody>
      </p:sp>
    </p:spTree>
    <p:extLst>
      <p:ext uri="{BB962C8B-B14F-4D97-AF65-F5344CB8AC3E}">
        <p14:creationId xmlns:p14="http://schemas.microsoft.com/office/powerpoint/2010/main" val="10319272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Post licensure HPV vaccine safety data from the United States and other countries over the past 10 years have been robust and reassuring. Based on these data that show the vaccine is safe, what type of side effects do we expect? We know that we can expect HPV vaccination to cause some injection site reactions, possibly fever, and headache. We know that anyone who has any severe allergies, including an allergy to yeast, anyone who has ever had a life-threatening allergic reaction to any component of HPV vaccine or to a previous dose of HPV vaccine, should not be vaccinated. We also know that fainting spells, or syncope, is very common with adolescents when they receive injections. To reduce the risk of syncope patients should be seated while vaccinated and remain in that position or should lay down for 15 minutes. </a:t>
            </a:r>
          </a:p>
          <a:p>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29</a:t>
            </a:fld>
            <a:endParaRPr lang="en-US"/>
          </a:p>
        </p:txBody>
      </p:sp>
      <p:sp>
        <p:nvSpPr>
          <p:cNvPr id="5" name="Header Placeholder 4"/>
          <p:cNvSpPr>
            <a:spLocks noGrp="1"/>
          </p:cNvSpPr>
          <p:nvPr>
            <p:ph type="hdr" sz="quarter" idx="11"/>
          </p:nvPr>
        </p:nvSpPr>
        <p:spPr/>
        <p:txBody>
          <a:bodyPr/>
          <a:lstStyle/>
          <a:p>
            <a:r>
              <a:rPr lang="en-US" smtClean="0"/>
              <a:t>PPMC 4Oct2017</a:t>
            </a:r>
            <a:endParaRPr lang="en-US"/>
          </a:p>
        </p:txBody>
      </p:sp>
    </p:spTree>
    <p:extLst>
      <p:ext uri="{BB962C8B-B14F-4D97-AF65-F5344CB8AC3E}">
        <p14:creationId xmlns:p14="http://schemas.microsoft.com/office/powerpoint/2010/main" val="18874762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safety profile for HPV vaccines is well established.  The data from HPV vaccine safety studies have been very reassuring. To date, we have not observed any signal (or higher than expected numbers of adverse outcomes) that shows that HPV vaccination causes death, neurologic conditions, autoimmune conditions, or VTE. Despite the availability of reassuring data, concerns still persist and have been highlighted in the media, and especially social media, leaving some parents are hesitant to initiate the vaccination series for their children. It is important that clinician reassure parents who may have concerns, that there have been over 10 years of safety data collected for HPV vaccines, and that HPV vaccination is safe.</a:t>
            </a:r>
          </a:p>
          <a:p>
            <a:endParaRPr lang="en-US" dirty="0">
              <a:effectLst/>
            </a:endParaRPr>
          </a:p>
        </p:txBody>
      </p:sp>
      <p:sp>
        <p:nvSpPr>
          <p:cNvPr id="4" name="Slide Number Placeholder 3"/>
          <p:cNvSpPr>
            <a:spLocks noGrp="1"/>
          </p:cNvSpPr>
          <p:nvPr>
            <p:ph type="sldNum" sz="quarter" idx="10"/>
          </p:nvPr>
        </p:nvSpPr>
        <p:spPr/>
        <p:txBody>
          <a:bodyPr/>
          <a:lstStyle/>
          <a:p>
            <a:fld id="{C5DC2DA4-D29E-4014-A69C-276226FB67B5}" type="slidenum">
              <a:rPr lang="en-US" smtClean="0"/>
              <a:t>30</a:t>
            </a:fld>
            <a:endParaRPr lang="en-US"/>
          </a:p>
        </p:txBody>
      </p:sp>
      <p:sp>
        <p:nvSpPr>
          <p:cNvPr id="5" name="Header Placeholder 4"/>
          <p:cNvSpPr>
            <a:spLocks noGrp="1"/>
          </p:cNvSpPr>
          <p:nvPr>
            <p:ph type="hdr" sz="quarter" idx="11"/>
          </p:nvPr>
        </p:nvSpPr>
        <p:spPr/>
        <p:txBody>
          <a:bodyPr/>
          <a:lstStyle/>
          <a:p>
            <a:r>
              <a:rPr lang="en-US" smtClean="0"/>
              <a:t>PPMC 4Oct2017</a:t>
            </a:r>
            <a:endParaRPr lang="en-US"/>
          </a:p>
        </p:txBody>
      </p:sp>
    </p:spTree>
    <p:extLst>
      <p:ext uri="{BB962C8B-B14F-4D97-AF65-F5344CB8AC3E}">
        <p14:creationId xmlns:p14="http://schemas.microsoft.com/office/powerpoint/2010/main" val="3591821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section will focus on HPV</a:t>
            </a:r>
            <a:r>
              <a:rPr lang="en-US" baseline="0" dirty="0"/>
              <a:t> infection and disease prevalence.</a:t>
            </a:r>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4</a:t>
            </a:fld>
            <a:endParaRPr lang="en-US" dirty="0"/>
          </a:p>
        </p:txBody>
      </p:sp>
      <p:sp>
        <p:nvSpPr>
          <p:cNvPr id="5" name="Header Placeholder 4"/>
          <p:cNvSpPr>
            <a:spLocks noGrp="1"/>
          </p:cNvSpPr>
          <p:nvPr>
            <p:ph type="hdr" sz="quarter" idx="11"/>
          </p:nvPr>
        </p:nvSpPr>
        <p:spPr/>
        <p:txBody>
          <a:bodyPr/>
          <a:lstStyle/>
          <a:p>
            <a:r>
              <a:rPr lang="en-US" smtClean="0"/>
              <a:t>PPMC 4Oct2017</a:t>
            </a:r>
            <a:endParaRPr lang="en-US"/>
          </a:p>
        </p:txBody>
      </p:sp>
    </p:spTree>
    <p:extLst>
      <p:ext uri="{BB962C8B-B14F-4D97-AF65-F5344CB8AC3E}">
        <p14:creationId xmlns:p14="http://schemas.microsoft.com/office/powerpoint/2010/main" val="15989290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next section will focus</a:t>
            </a:r>
            <a:r>
              <a:rPr lang="en-US" baseline="0" dirty="0"/>
              <a:t> on the impact of HPV vaccine. As you can see in the visual here, impact on early outcomes such as HPV prevalence and genital warts can be demonstrated in just a few years after vaccine introduction. Because of the delay between infection and pre-cancer and then cancer, it will take longer to see impact on disease.</a:t>
            </a:r>
            <a:endParaRPr lang="en-US" dirty="0"/>
          </a:p>
        </p:txBody>
      </p:sp>
      <p:sp>
        <p:nvSpPr>
          <p:cNvPr id="4" name="Slide Number Placeholder 3"/>
          <p:cNvSpPr>
            <a:spLocks noGrp="1"/>
          </p:cNvSpPr>
          <p:nvPr>
            <p:ph type="sldNum" sz="quarter" idx="10"/>
          </p:nvPr>
        </p:nvSpPr>
        <p:spPr/>
        <p:txBody>
          <a:bodyPr/>
          <a:lstStyle/>
          <a:p>
            <a:fld id="{A14D4842-1DC4-4090-AF51-000CDFC140E5}" type="slidenum">
              <a:rPr lang="en-US" smtClean="0"/>
              <a:t>31</a:t>
            </a:fld>
            <a:endParaRPr lang="en-US"/>
          </a:p>
        </p:txBody>
      </p:sp>
      <p:sp>
        <p:nvSpPr>
          <p:cNvPr id="5" name="Header Placeholder 4"/>
          <p:cNvSpPr>
            <a:spLocks noGrp="1"/>
          </p:cNvSpPr>
          <p:nvPr>
            <p:ph type="hdr" sz="quarter" idx="11"/>
          </p:nvPr>
        </p:nvSpPr>
        <p:spPr/>
        <p:txBody>
          <a:bodyPr/>
          <a:lstStyle/>
          <a:p>
            <a:r>
              <a:rPr lang="en-US" smtClean="0"/>
              <a:t>PPMC 4Oct2017</a:t>
            </a:r>
            <a:endParaRPr lang="en-US"/>
          </a:p>
        </p:txBody>
      </p:sp>
    </p:spTree>
    <p:extLst>
      <p:ext uri="{BB962C8B-B14F-4D97-AF65-F5344CB8AC3E}">
        <p14:creationId xmlns:p14="http://schemas.microsoft.com/office/powerpoint/2010/main" val="9180225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a:ln/>
        </p:spPr>
      </p:sp>
      <p:sp>
        <p:nvSpPr>
          <p:cNvPr id="210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HPV vaccination impact can be monitored through post-licensure evaluations</a:t>
            </a:r>
            <a:r>
              <a:rPr lang="en-US" altLang="en-US" baseline="0" dirty="0">
                <a:latin typeface="Arial" panose="020B0604020202020204" pitchFamily="34" charset="0"/>
              </a:rPr>
              <a:t> of the various outcomes of HPV infection, including HPV prevalence, genital warts, and precancerous cervical lesions. Reduction in each of these outcomes have been reported in a number of countries. </a:t>
            </a:r>
            <a:endParaRPr lang="en-US" altLang="en-US" dirty="0">
              <a:latin typeface="Arial" panose="020B0604020202020204" pitchFamily="34" charset="0"/>
            </a:endParaRPr>
          </a:p>
        </p:txBody>
      </p:sp>
      <p:sp>
        <p:nvSpPr>
          <p:cNvPr id="210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165" eaLnBrk="0" hangingPunct="0">
              <a:spcBef>
                <a:spcPct val="30000"/>
              </a:spcBef>
              <a:defRPr sz="1200">
                <a:solidFill>
                  <a:schemeClr val="tx1"/>
                </a:solidFill>
                <a:latin typeface="Arial" panose="020B0604020202020204" pitchFamily="34" charset="0"/>
              </a:defRPr>
            </a:lvl1pPr>
            <a:lvl2pPr marL="748929" indent="-288049" defTabSz="952165" eaLnBrk="0" hangingPunct="0">
              <a:spcBef>
                <a:spcPct val="30000"/>
              </a:spcBef>
              <a:defRPr sz="1200">
                <a:solidFill>
                  <a:schemeClr val="tx1"/>
                </a:solidFill>
                <a:latin typeface="Arial" panose="020B0604020202020204" pitchFamily="34" charset="0"/>
              </a:defRPr>
            </a:lvl2pPr>
            <a:lvl3pPr marL="1152199" indent="-230440" defTabSz="952165" eaLnBrk="0" hangingPunct="0">
              <a:spcBef>
                <a:spcPct val="30000"/>
              </a:spcBef>
              <a:defRPr sz="1200">
                <a:solidFill>
                  <a:schemeClr val="tx1"/>
                </a:solidFill>
                <a:latin typeface="Arial" panose="020B0604020202020204" pitchFamily="34" charset="0"/>
              </a:defRPr>
            </a:lvl3pPr>
            <a:lvl4pPr marL="1613078" indent="-230440" defTabSz="952165" eaLnBrk="0" hangingPunct="0">
              <a:spcBef>
                <a:spcPct val="30000"/>
              </a:spcBef>
              <a:defRPr sz="1200">
                <a:solidFill>
                  <a:schemeClr val="tx1"/>
                </a:solidFill>
                <a:latin typeface="Arial" panose="020B0604020202020204" pitchFamily="34" charset="0"/>
              </a:defRPr>
            </a:lvl4pPr>
            <a:lvl5pPr marL="2073958" indent="-230440" defTabSz="952165" eaLnBrk="0" hangingPunct="0">
              <a:spcBef>
                <a:spcPct val="30000"/>
              </a:spcBef>
              <a:defRPr sz="1200">
                <a:solidFill>
                  <a:schemeClr val="tx1"/>
                </a:solidFill>
                <a:latin typeface="Arial" panose="020B0604020202020204" pitchFamily="34" charset="0"/>
              </a:defRPr>
            </a:lvl5pPr>
            <a:lvl6pPr marL="2534838" indent="-230440" defTabSz="952165" eaLnBrk="0" fontAlgn="base" hangingPunct="0">
              <a:spcBef>
                <a:spcPct val="30000"/>
              </a:spcBef>
              <a:spcAft>
                <a:spcPct val="0"/>
              </a:spcAft>
              <a:defRPr sz="1200">
                <a:solidFill>
                  <a:schemeClr val="tx1"/>
                </a:solidFill>
                <a:latin typeface="Arial" panose="020B0604020202020204" pitchFamily="34" charset="0"/>
              </a:defRPr>
            </a:lvl6pPr>
            <a:lvl7pPr marL="2995717" indent="-230440" defTabSz="952165" eaLnBrk="0" fontAlgn="base" hangingPunct="0">
              <a:spcBef>
                <a:spcPct val="30000"/>
              </a:spcBef>
              <a:spcAft>
                <a:spcPct val="0"/>
              </a:spcAft>
              <a:defRPr sz="1200">
                <a:solidFill>
                  <a:schemeClr val="tx1"/>
                </a:solidFill>
                <a:latin typeface="Arial" panose="020B0604020202020204" pitchFamily="34" charset="0"/>
              </a:defRPr>
            </a:lvl7pPr>
            <a:lvl8pPr marL="3456597" indent="-230440" defTabSz="952165" eaLnBrk="0" fontAlgn="base" hangingPunct="0">
              <a:spcBef>
                <a:spcPct val="30000"/>
              </a:spcBef>
              <a:spcAft>
                <a:spcPct val="0"/>
              </a:spcAft>
              <a:defRPr sz="1200">
                <a:solidFill>
                  <a:schemeClr val="tx1"/>
                </a:solidFill>
                <a:latin typeface="Arial" panose="020B0604020202020204" pitchFamily="34" charset="0"/>
              </a:defRPr>
            </a:lvl8pPr>
            <a:lvl9pPr marL="3917476" indent="-230440" defTabSz="95216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0EEFC9D7-B6A3-4E38-A24F-FE4583215201}" type="slidenum">
              <a:rPr lang="en-US" altLang="en-US"/>
              <a:pPr eaLnBrk="1" hangingPunct="1">
                <a:spcBef>
                  <a:spcPct val="0"/>
                </a:spcBef>
              </a:pPr>
              <a:t>32</a:t>
            </a:fld>
            <a:endParaRPr lang="en-US" altLang="en-US" dirty="0"/>
          </a:p>
        </p:txBody>
      </p:sp>
      <p:sp>
        <p:nvSpPr>
          <p:cNvPr id="2" name="Header Placeholder 1"/>
          <p:cNvSpPr>
            <a:spLocks noGrp="1"/>
          </p:cNvSpPr>
          <p:nvPr>
            <p:ph type="hdr" sz="quarter" idx="10"/>
          </p:nvPr>
        </p:nvSpPr>
        <p:spPr/>
        <p:txBody>
          <a:bodyPr/>
          <a:lstStyle/>
          <a:p>
            <a:r>
              <a:rPr lang="en-US" smtClean="0"/>
              <a:t>PPMC 4Oct2017</a:t>
            </a:r>
            <a:endParaRPr lang="en-US"/>
          </a:p>
        </p:txBody>
      </p:sp>
    </p:spTree>
    <p:extLst>
      <p:ext uri="{BB962C8B-B14F-4D97-AF65-F5344CB8AC3E}">
        <p14:creationId xmlns:p14="http://schemas.microsoft.com/office/powerpoint/2010/main" val="40702422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CDC used data collected from the National Health and Nutrition Examination Survey (NHANES) to determine prevalence of HPV infection before and after HPV vaccine introduction. Shown here is the prevalence of any HPV, any non-vaccine type high-risk HPV and vaccine type HPV in the pre-vaccine and vaccine era, in three different age groups.  Compared with the prevalence of vaccine type HPV in pre-vaccine era among girls aged 14-19 years, which was 11.5%, vaccine type HPV prevalence dropped to 4.3 percent in the vaccine era 64% after decrease. This is the first age group we’d expect to see an impact of being vaccinated at that time. Prevalence of vaccine-targeted types of HPV also dropped in 20-24 year olds, from 18.5 percent to 12.1 percent, a 34 percent decrease.  There was no change in any HPV prevalence or in non-vaccine type high-risk prevalence. </a:t>
            </a:r>
          </a:p>
          <a:p>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33</a:t>
            </a:fld>
            <a:endParaRPr lang="en-US"/>
          </a:p>
        </p:txBody>
      </p:sp>
      <p:sp>
        <p:nvSpPr>
          <p:cNvPr id="5" name="Header Placeholder 4"/>
          <p:cNvSpPr>
            <a:spLocks noGrp="1"/>
          </p:cNvSpPr>
          <p:nvPr>
            <p:ph type="hdr" sz="quarter" idx="11"/>
          </p:nvPr>
        </p:nvSpPr>
        <p:spPr/>
        <p:txBody>
          <a:bodyPr/>
          <a:lstStyle/>
          <a:p>
            <a:r>
              <a:rPr lang="en-US" smtClean="0"/>
              <a:t>PPMC 4Oct2017</a:t>
            </a:r>
            <a:endParaRPr lang="en-US"/>
          </a:p>
        </p:txBody>
      </p:sp>
    </p:spTree>
    <p:extLst>
      <p:ext uri="{BB962C8B-B14F-4D97-AF65-F5344CB8AC3E}">
        <p14:creationId xmlns:p14="http://schemas.microsoft.com/office/powerpoint/2010/main" val="21877551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Slide Image Placeholder 1"/>
          <p:cNvSpPr>
            <a:spLocks noGrp="1" noRot="1" noChangeAspect="1" noTextEdit="1"/>
          </p:cNvSpPr>
          <p:nvPr>
            <p:ph type="sldImg"/>
          </p:nvPr>
        </p:nvSpPr>
        <p:spPr>
          <a:xfrm>
            <a:off x="1198563" y="703263"/>
            <a:ext cx="4679950" cy="3509962"/>
          </a:xfrm>
          <a:ln/>
        </p:spPr>
      </p:sp>
      <p:sp>
        <p:nvSpPr>
          <p:cNvPr id="299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This slide shows data on genital warts from Australia.  The HPV vaccination program in Australia began in 2007 shown by the vertical dashed line.  The program initially targeted only female adolescents with catchup through age 26 years; High coverage was reached quickly through school based vaccination. In the left panel, you can see from the teal blue solid line, diagnoses of genital warts decreased dramatically in females under age 21 years soon after start of the vaccine program.  A decline was also seen in women 21-30 years.  In the right panel, you can see a similar decrease in diagnoses of genital warts in males in these two age groups.  Even though males were not being vaccinated. This is probably indicative of a reduction in transmission and herd protection. </a:t>
            </a:r>
          </a:p>
        </p:txBody>
      </p:sp>
      <p:sp>
        <p:nvSpPr>
          <p:cNvPr id="299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1237" eaLnBrk="0" hangingPunct="0">
              <a:spcBef>
                <a:spcPct val="30000"/>
              </a:spcBef>
              <a:defRPr sz="1200">
                <a:solidFill>
                  <a:schemeClr val="tx1"/>
                </a:solidFill>
                <a:latin typeface="Arial" panose="020B0604020202020204" pitchFamily="34" charset="0"/>
              </a:defRPr>
            </a:lvl1pPr>
            <a:lvl2pPr marL="741964" indent="-285371" defTabSz="951237" eaLnBrk="0" hangingPunct="0">
              <a:spcBef>
                <a:spcPct val="30000"/>
              </a:spcBef>
              <a:defRPr sz="1200">
                <a:solidFill>
                  <a:schemeClr val="tx1"/>
                </a:solidFill>
                <a:latin typeface="Arial" panose="020B0604020202020204" pitchFamily="34" charset="0"/>
              </a:defRPr>
            </a:lvl2pPr>
            <a:lvl3pPr marL="1141483" indent="-228296" defTabSz="951237" eaLnBrk="0" hangingPunct="0">
              <a:spcBef>
                <a:spcPct val="30000"/>
              </a:spcBef>
              <a:defRPr sz="1200">
                <a:solidFill>
                  <a:schemeClr val="tx1"/>
                </a:solidFill>
                <a:latin typeface="Arial" panose="020B0604020202020204" pitchFamily="34" charset="0"/>
              </a:defRPr>
            </a:lvl3pPr>
            <a:lvl4pPr marL="1598077" indent="-228296" defTabSz="951237" eaLnBrk="0" hangingPunct="0">
              <a:spcBef>
                <a:spcPct val="30000"/>
              </a:spcBef>
              <a:defRPr sz="1200">
                <a:solidFill>
                  <a:schemeClr val="tx1"/>
                </a:solidFill>
                <a:latin typeface="Arial" panose="020B0604020202020204" pitchFamily="34" charset="0"/>
              </a:defRPr>
            </a:lvl4pPr>
            <a:lvl5pPr marL="2054670" indent="-228296" defTabSz="951237" eaLnBrk="0" hangingPunct="0">
              <a:spcBef>
                <a:spcPct val="30000"/>
              </a:spcBef>
              <a:defRPr sz="1200">
                <a:solidFill>
                  <a:schemeClr val="tx1"/>
                </a:solidFill>
                <a:latin typeface="Arial" panose="020B0604020202020204" pitchFamily="34" charset="0"/>
              </a:defRPr>
            </a:lvl5pPr>
            <a:lvl6pPr marL="2511263" indent="-228296" defTabSz="951237" eaLnBrk="0" fontAlgn="base" hangingPunct="0">
              <a:spcBef>
                <a:spcPct val="30000"/>
              </a:spcBef>
              <a:spcAft>
                <a:spcPct val="0"/>
              </a:spcAft>
              <a:defRPr sz="1200">
                <a:solidFill>
                  <a:schemeClr val="tx1"/>
                </a:solidFill>
                <a:latin typeface="Arial" panose="020B0604020202020204" pitchFamily="34" charset="0"/>
              </a:defRPr>
            </a:lvl6pPr>
            <a:lvl7pPr marL="2967857" indent="-228296" defTabSz="951237" eaLnBrk="0" fontAlgn="base" hangingPunct="0">
              <a:spcBef>
                <a:spcPct val="30000"/>
              </a:spcBef>
              <a:spcAft>
                <a:spcPct val="0"/>
              </a:spcAft>
              <a:defRPr sz="1200">
                <a:solidFill>
                  <a:schemeClr val="tx1"/>
                </a:solidFill>
                <a:latin typeface="Arial" panose="020B0604020202020204" pitchFamily="34" charset="0"/>
              </a:defRPr>
            </a:lvl7pPr>
            <a:lvl8pPr marL="3424450" indent="-228296" defTabSz="951237" eaLnBrk="0" fontAlgn="base" hangingPunct="0">
              <a:spcBef>
                <a:spcPct val="30000"/>
              </a:spcBef>
              <a:spcAft>
                <a:spcPct val="0"/>
              </a:spcAft>
              <a:defRPr sz="1200">
                <a:solidFill>
                  <a:schemeClr val="tx1"/>
                </a:solidFill>
                <a:latin typeface="Arial" panose="020B0604020202020204" pitchFamily="34" charset="0"/>
              </a:defRPr>
            </a:lvl8pPr>
            <a:lvl9pPr marL="3881044" indent="-228296" defTabSz="951237"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9D45C2AB-5BAF-4A5C-B10E-83B62FCBE31F}" type="slidenum">
              <a:rPr lang="en-US" altLang="en-US">
                <a:solidFill>
                  <a:srgbClr val="000000"/>
                </a:solidFill>
              </a:rPr>
              <a:pPr eaLnBrk="1" hangingPunct="1">
                <a:spcBef>
                  <a:spcPct val="0"/>
                </a:spcBef>
              </a:pPr>
              <a:t>34</a:t>
            </a:fld>
            <a:endParaRPr lang="en-US" altLang="en-US" dirty="0">
              <a:solidFill>
                <a:srgbClr val="000000"/>
              </a:solidFill>
            </a:endParaRPr>
          </a:p>
        </p:txBody>
      </p:sp>
      <p:sp>
        <p:nvSpPr>
          <p:cNvPr id="2" name="Header Placeholder 1"/>
          <p:cNvSpPr>
            <a:spLocks noGrp="1"/>
          </p:cNvSpPr>
          <p:nvPr>
            <p:ph type="hdr" sz="quarter" idx="10"/>
          </p:nvPr>
        </p:nvSpPr>
        <p:spPr/>
        <p:txBody>
          <a:bodyPr/>
          <a:lstStyle/>
          <a:p>
            <a:r>
              <a:rPr lang="en-US" smtClean="0"/>
              <a:t>PPMC 4Oct2017</a:t>
            </a:r>
            <a:endParaRPr lang="en-US"/>
          </a:p>
        </p:txBody>
      </p:sp>
    </p:spTree>
    <p:extLst>
      <p:ext uri="{BB962C8B-B14F-4D97-AF65-F5344CB8AC3E}">
        <p14:creationId xmlns:p14="http://schemas.microsoft.com/office/powerpoint/2010/main" val="10582261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just two of the studies that have now been published to examine the real-world impact of HPV vaccination.  In 2015 a systematic review and meta-analysis of these studies was published which summarized the population-level impact of HPV vaccination. In countries where the HPV vaccine coverage rates were 50% and above among teens, prevalence of infection with HPV 16 and HPV 18 decreased by more than two-thirds and prevalence of anogenital warts decreased by nearly two-thirds. The review found that there is evidence of both herd effects as well as protection with other HPV types not included in the vaccines. </a:t>
            </a:r>
          </a:p>
        </p:txBody>
      </p:sp>
      <p:sp>
        <p:nvSpPr>
          <p:cNvPr id="4" name="Slide Number Placeholder 3"/>
          <p:cNvSpPr>
            <a:spLocks noGrp="1"/>
          </p:cNvSpPr>
          <p:nvPr>
            <p:ph type="sldNum" sz="quarter" idx="10"/>
          </p:nvPr>
        </p:nvSpPr>
        <p:spPr/>
        <p:txBody>
          <a:bodyPr/>
          <a:lstStyle/>
          <a:p>
            <a:fld id="{52D12C36-17EB-459C-9146-2BC523D18A2F}" type="slidenum">
              <a:rPr lang="en-US" smtClean="0"/>
              <a:pPr/>
              <a:t>35</a:t>
            </a:fld>
            <a:endParaRPr lang="en-US" dirty="0"/>
          </a:p>
        </p:txBody>
      </p:sp>
      <p:sp>
        <p:nvSpPr>
          <p:cNvPr id="5" name="Header Placeholder 4"/>
          <p:cNvSpPr>
            <a:spLocks noGrp="1"/>
          </p:cNvSpPr>
          <p:nvPr>
            <p:ph type="hdr" sz="quarter" idx="11"/>
          </p:nvPr>
        </p:nvSpPr>
        <p:spPr/>
        <p:txBody>
          <a:bodyPr/>
          <a:lstStyle/>
          <a:p>
            <a:r>
              <a:rPr lang="en-US" smtClean="0"/>
              <a:t>PPMC 4Oct2017</a:t>
            </a:r>
            <a:endParaRPr lang="en-US"/>
          </a:p>
        </p:txBody>
      </p:sp>
    </p:spTree>
    <p:extLst>
      <p:ext uri="{BB962C8B-B14F-4D97-AF65-F5344CB8AC3E}">
        <p14:creationId xmlns:p14="http://schemas.microsoft.com/office/powerpoint/2010/main" val="38740345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HPV vaccine has been available in the United States for 10 years.  Long-term studies of patients from clinical trials provide data showing there is no evidence that protection against the vaccine types will decrease over time. </a:t>
            </a:r>
          </a:p>
        </p:txBody>
      </p:sp>
      <p:sp>
        <p:nvSpPr>
          <p:cNvPr id="4" name="Slide Number Placeholder 3"/>
          <p:cNvSpPr>
            <a:spLocks noGrp="1"/>
          </p:cNvSpPr>
          <p:nvPr>
            <p:ph type="sldNum" sz="quarter" idx="10"/>
          </p:nvPr>
        </p:nvSpPr>
        <p:spPr/>
        <p:txBody>
          <a:bodyPr/>
          <a:lstStyle/>
          <a:p>
            <a:fld id="{74E56174-0605-4B82-AFCE-129D80AEE6F2}" type="slidenum">
              <a:rPr lang="en-US" smtClean="0"/>
              <a:t>36</a:t>
            </a:fld>
            <a:endParaRPr lang="en-US"/>
          </a:p>
        </p:txBody>
      </p:sp>
      <p:sp>
        <p:nvSpPr>
          <p:cNvPr id="5" name="Header Placeholder 4"/>
          <p:cNvSpPr>
            <a:spLocks noGrp="1"/>
          </p:cNvSpPr>
          <p:nvPr>
            <p:ph type="hdr" sz="quarter" idx="11"/>
          </p:nvPr>
        </p:nvSpPr>
        <p:spPr/>
        <p:txBody>
          <a:bodyPr/>
          <a:lstStyle/>
          <a:p>
            <a:r>
              <a:rPr lang="en-US" smtClean="0"/>
              <a:t>PPMC 4Oct2017</a:t>
            </a:r>
            <a:endParaRPr lang="en-US"/>
          </a:p>
        </p:txBody>
      </p:sp>
    </p:spTree>
    <p:extLst>
      <p:ext uri="{BB962C8B-B14F-4D97-AF65-F5344CB8AC3E}">
        <p14:creationId xmlns:p14="http://schemas.microsoft.com/office/powerpoint/2010/main" val="26541858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2200" dirty="0"/>
              <a:t>HPV vaccine is safe, effective and provides lasting protection against the types of HPV that most commonly cause cancer. </a:t>
            </a:r>
          </a:p>
        </p:txBody>
      </p:sp>
      <p:sp>
        <p:nvSpPr>
          <p:cNvPr id="4" name="Slide Number Placeholder 3"/>
          <p:cNvSpPr>
            <a:spLocks noGrp="1"/>
          </p:cNvSpPr>
          <p:nvPr>
            <p:ph type="sldNum" sz="quarter" idx="10"/>
          </p:nvPr>
        </p:nvSpPr>
        <p:spPr/>
        <p:txBody>
          <a:bodyPr/>
          <a:lstStyle/>
          <a:p>
            <a:fld id="{A14D4842-1DC4-4090-AF51-000CDFC140E5}" type="slidenum">
              <a:rPr lang="en-US" smtClean="0"/>
              <a:t>37</a:t>
            </a:fld>
            <a:endParaRPr lang="en-US"/>
          </a:p>
        </p:txBody>
      </p:sp>
      <p:sp>
        <p:nvSpPr>
          <p:cNvPr id="5" name="Header Placeholder 4"/>
          <p:cNvSpPr>
            <a:spLocks noGrp="1"/>
          </p:cNvSpPr>
          <p:nvPr>
            <p:ph type="hdr" sz="quarter" idx="11"/>
          </p:nvPr>
        </p:nvSpPr>
        <p:spPr/>
        <p:txBody>
          <a:bodyPr/>
          <a:lstStyle/>
          <a:p>
            <a:r>
              <a:rPr lang="en-US" smtClean="0"/>
              <a:t>PPMC 4Oct2017</a:t>
            </a:r>
            <a:endParaRPr lang="en-US"/>
          </a:p>
        </p:txBody>
      </p:sp>
    </p:spTree>
    <p:extLst>
      <p:ext uri="{BB962C8B-B14F-4D97-AF65-F5344CB8AC3E}">
        <p14:creationId xmlns:p14="http://schemas.microsoft.com/office/powerpoint/2010/main" val="27068769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next section focuses on strategies to improve HPV vaccine recommendations and conversations with patients and their parents</a:t>
            </a:r>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38</a:t>
            </a:fld>
            <a:endParaRPr lang="en-US"/>
          </a:p>
        </p:txBody>
      </p:sp>
      <p:sp>
        <p:nvSpPr>
          <p:cNvPr id="5" name="Header Placeholder 4"/>
          <p:cNvSpPr>
            <a:spLocks noGrp="1"/>
          </p:cNvSpPr>
          <p:nvPr>
            <p:ph type="hdr" sz="quarter" idx="11"/>
          </p:nvPr>
        </p:nvSpPr>
        <p:spPr/>
        <p:txBody>
          <a:bodyPr/>
          <a:lstStyle/>
          <a:p>
            <a:r>
              <a:rPr lang="en-US" smtClean="0"/>
              <a:t>PPMC 4Oct2017</a:t>
            </a:r>
            <a:endParaRPr lang="en-US"/>
          </a:p>
        </p:txBody>
      </p:sp>
    </p:spTree>
    <p:extLst>
      <p:ext uri="{BB962C8B-B14F-4D97-AF65-F5344CB8AC3E}">
        <p14:creationId xmlns:p14="http://schemas.microsoft.com/office/powerpoint/2010/main" val="30082573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next section will focus</a:t>
            </a:r>
            <a:r>
              <a:rPr lang="en-US" baseline="0" dirty="0" smtClean="0"/>
              <a:t> on HPV vaccine coverage.</a:t>
            </a:r>
            <a:endParaRPr lang="en-US" dirty="0"/>
          </a:p>
        </p:txBody>
      </p:sp>
      <p:sp>
        <p:nvSpPr>
          <p:cNvPr id="4" name="Slide Number Placeholder 3"/>
          <p:cNvSpPr>
            <a:spLocks noGrp="1"/>
          </p:cNvSpPr>
          <p:nvPr>
            <p:ph type="sldNum" sz="quarter" idx="10"/>
          </p:nvPr>
        </p:nvSpPr>
        <p:spPr/>
        <p:txBody>
          <a:bodyPr/>
          <a:lstStyle/>
          <a:p>
            <a:fld id="{A14D4842-1DC4-4090-AF51-000CDFC140E5}" type="slidenum">
              <a:rPr lang="en-US" smtClean="0"/>
              <a:t>39</a:t>
            </a:fld>
            <a:endParaRPr lang="en-US"/>
          </a:p>
        </p:txBody>
      </p:sp>
      <p:sp>
        <p:nvSpPr>
          <p:cNvPr id="5" name="Header Placeholder 4"/>
          <p:cNvSpPr>
            <a:spLocks noGrp="1"/>
          </p:cNvSpPr>
          <p:nvPr>
            <p:ph type="hdr" sz="quarter" idx="11"/>
          </p:nvPr>
        </p:nvSpPr>
        <p:spPr/>
        <p:txBody>
          <a:bodyPr/>
          <a:lstStyle/>
          <a:p>
            <a:r>
              <a:rPr lang="en-US" smtClean="0"/>
              <a:t>PPMC 4Oct2017</a:t>
            </a:r>
            <a:endParaRPr lang="en-US"/>
          </a:p>
        </p:txBody>
      </p:sp>
    </p:spTree>
    <p:extLst>
      <p:ext uri="{BB962C8B-B14F-4D97-AF65-F5344CB8AC3E}">
        <p14:creationId xmlns:p14="http://schemas.microsoft.com/office/powerpoint/2010/main" val="23847022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703263"/>
            <a:ext cx="4679950" cy="3509962"/>
          </a:xfrm>
        </p:spPr>
      </p:sp>
      <p:sp>
        <p:nvSpPr>
          <p:cNvPr id="3" name="Notes Placeholder 2"/>
          <p:cNvSpPr>
            <a:spLocks noGrp="1"/>
          </p:cNvSpPr>
          <p:nvPr>
            <p:ph type="body" idx="1"/>
          </p:nvPr>
        </p:nvSpPr>
        <p:spPr/>
        <p:txBody>
          <a:bodyPr/>
          <a:lstStyle/>
          <a:p>
            <a:pPr defTabSz="886481">
              <a:defRPr/>
            </a:pPr>
            <a:r>
              <a:rPr lang="en-US" dirty="0"/>
              <a:t>As</a:t>
            </a:r>
            <a:r>
              <a:rPr lang="en-US" baseline="0" dirty="0"/>
              <a:t> you can see, the rates of first and third dose of HPV vaccine are not nearly as high as the coverage rates for the other vaccines routinely recommended for 11 and 12 year olds. However, the very important piece of information that this slide provides is that t</a:t>
            </a:r>
            <a:r>
              <a:rPr lang="en-US" dirty="0"/>
              <a:t>he strong coverage rates for Tdap vaccine</a:t>
            </a:r>
            <a:r>
              <a:rPr lang="en-US" baseline="0" dirty="0"/>
              <a:t> demonstrate that not only are most preteens and teens getting to the doctor, but they are also getting at least one of the recommended adolescent vaccines. </a:t>
            </a:r>
            <a:endParaRPr lang="en-US" baseline="0" dirty="0" smtClean="0"/>
          </a:p>
          <a:p>
            <a:pPr defTabSz="886481">
              <a:defRPr/>
            </a:pPr>
            <a:r>
              <a:rPr lang="en-US" b="1" dirty="0"/>
              <a:t>Oregon Adolescent Age 13 to 17 Immunization Rate Estimates by County, May 1st 2016</a:t>
            </a:r>
            <a:r>
              <a:rPr lang="en-US" dirty="0" smtClean="0"/>
              <a:t> </a:t>
            </a:r>
          </a:p>
          <a:p>
            <a:pPr defTabSz="886481">
              <a:defRPr/>
            </a:pPr>
            <a:r>
              <a:rPr lang="en-US" dirty="0"/>
              <a:t>County</a:t>
            </a:r>
            <a:r>
              <a:rPr lang="en-US" dirty="0" smtClean="0"/>
              <a:t> </a:t>
            </a:r>
            <a:r>
              <a:rPr lang="en-US" dirty="0"/>
              <a:t>Tdap</a:t>
            </a:r>
            <a:r>
              <a:rPr lang="en-US" dirty="0" smtClean="0"/>
              <a:t> 	</a:t>
            </a:r>
            <a:r>
              <a:rPr lang="en-US" dirty="0" err="1"/>
              <a:t>Mening</a:t>
            </a:r>
            <a:r>
              <a:rPr lang="en-US" dirty="0" smtClean="0"/>
              <a:t>  </a:t>
            </a:r>
            <a:r>
              <a:rPr lang="en-US" dirty="0"/>
              <a:t>HPV (1+)</a:t>
            </a:r>
            <a:r>
              <a:rPr lang="en-US" dirty="0" smtClean="0"/>
              <a:t> </a:t>
            </a:r>
            <a:r>
              <a:rPr lang="en-US" dirty="0"/>
              <a:t>HPV (3)</a:t>
            </a:r>
            <a:r>
              <a:rPr lang="en-US" dirty="0" smtClean="0"/>
              <a:t> </a:t>
            </a:r>
            <a:r>
              <a:rPr lang="en-US" dirty="0"/>
              <a:t>MMR (1+)</a:t>
            </a:r>
            <a:r>
              <a:rPr lang="en-US" dirty="0" smtClean="0"/>
              <a:t> </a:t>
            </a:r>
            <a:r>
              <a:rPr lang="en-US" dirty="0"/>
              <a:t>MMR(2+)</a:t>
            </a:r>
            <a:r>
              <a:rPr lang="en-US" dirty="0" smtClean="0"/>
              <a:t> </a:t>
            </a:r>
          </a:p>
          <a:p>
            <a:pPr defTabSz="886481">
              <a:defRPr/>
            </a:pPr>
            <a:r>
              <a:rPr lang="en-US" dirty="0"/>
              <a:t>22,553</a:t>
            </a:r>
            <a:r>
              <a:rPr lang="en-US" dirty="0" smtClean="0"/>
              <a:t> </a:t>
            </a:r>
            <a:r>
              <a:rPr lang="en-US" dirty="0"/>
              <a:t>92.3% 92.3%</a:t>
            </a:r>
            <a:r>
              <a:rPr lang="en-US" dirty="0" smtClean="0"/>
              <a:t> </a:t>
            </a:r>
            <a:r>
              <a:rPr lang="en-US" dirty="0"/>
              <a:t>60.0%</a:t>
            </a:r>
            <a:r>
              <a:rPr lang="en-US" dirty="0" smtClean="0"/>
              <a:t>     </a:t>
            </a:r>
            <a:r>
              <a:rPr lang="en-US" dirty="0"/>
              <a:t>31.7%</a:t>
            </a:r>
            <a:r>
              <a:rPr lang="en-US" dirty="0" smtClean="0"/>
              <a:t>   </a:t>
            </a:r>
            <a:r>
              <a:rPr lang="en-US" dirty="0"/>
              <a:t>95.7%</a:t>
            </a:r>
            <a:r>
              <a:rPr lang="en-US" dirty="0" smtClean="0"/>
              <a:t>      </a:t>
            </a:r>
            <a:r>
              <a:rPr lang="en-US" dirty="0"/>
              <a:t>89.5%</a:t>
            </a:r>
            <a:r>
              <a:rPr lang="en-US" dirty="0" smtClean="0"/>
              <a:t> </a:t>
            </a:r>
          </a:p>
          <a:p>
            <a:pPr defTabSz="886481">
              <a:defRPr/>
            </a:pPr>
            <a:r>
              <a:rPr lang="en-US" b="1" dirty="0"/>
              <a:t>Table 2. Adolescent Age 13-17 HPV Immunization by Gender in Oregon, May 1st 2016</a:t>
            </a:r>
            <a:r>
              <a:rPr lang="en-US" dirty="0" smtClean="0"/>
              <a:t> </a:t>
            </a:r>
          </a:p>
          <a:p>
            <a:pPr defTabSz="886481">
              <a:defRPr/>
            </a:pPr>
            <a:r>
              <a:rPr lang="en-US" u="sng" dirty="0"/>
              <a:t>1+ HPV</a:t>
            </a:r>
            <a:r>
              <a:rPr lang="en-US" dirty="0" smtClean="0"/>
              <a:t> 			</a:t>
            </a:r>
            <a:r>
              <a:rPr lang="en-US" u="sng" dirty="0"/>
              <a:t>3 HPV</a:t>
            </a:r>
            <a:r>
              <a:rPr lang="en-US" dirty="0" smtClean="0"/>
              <a:t> </a:t>
            </a:r>
          </a:p>
          <a:p>
            <a:pPr defTabSz="886481">
              <a:defRPr/>
            </a:pPr>
            <a:r>
              <a:rPr lang="en-US" dirty="0"/>
              <a:t>Female</a:t>
            </a:r>
            <a:r>
              <a:rPr lang="en-US" dirty="0" smtClean="0"/>
              <a:t> </a:t>
            </a:r>
            <a:r>
              <a:rPr lang="en-US" dirty="0"/>
              <a:t>Male</a:t>
            </a:r>
            <a:r>
              <a:rPr lang="en-US" dirty="0" smtClean="0"/>
              <a:t> 			</a:t>
            </a:r>
            <a:r>
              <a:rPr lang="en-US" dirty="0"/>
              <a:t>Female</a:t>
            </a:r>
            <a:r>
              <a:rPr lang="en-US" dirty="0" smtClean="0"/>
              <a:t> </a:t>
            </a:r>
            <a:r>
              <a:rPr lang="en-US" dirty="0"/>
              <a:t>Male</a:t>
            </a:r>
            <a:r>
              <a:rPr lang="en-US" dirty="0" smtClean="0"/>
              <a:t> </a:t>
            </a:r>
          </a:p>
          <a:p>
            <a:pPr defTabSz="886481">
              <a:defRPr/>
            </a:pPr>
            <a:r>
              <a:rPr lang="en-US" dirty="0"/>
              <a:t>66.9%</a:t>
            </a:r>
            <a:r>
              <a:rPr lang="en-US" dirty="0" smtClean="0"/>
              <a:t> </a:t>
            </a:r>
            <a:r>
              <a:rPr lang="en-US" dirty="0"/>
              <a:t>53.5%</a:t>
            </a:r>
            <a:r>
              <a:rPr lang="en-US" dirty="0" smtClean="0"/>
              <a:t> 		</a:t>
            </a:r>
            <a:r>
              <a:rPr lang="en-US" dirty="0"/>
              <a:t>38.6%</a:t>
            </a:r>
            <a:r>
              <a:rPr lang="en-US" dirty="0" smtClean="0"/>
              <a:t> </a:t>
            </a:r>
            <a:r>
              <a:rPr lang="en-US" dirty="0"/>
              <a:t>25.3%</a:t>
            </a:r>
            <a:r>
              <a:rPr lang="en-US" dirty="0" smtClean="0"/>
              <a:t> </a:t>
            </a:r>
            <a:endParaRPr lang="en-US" baseline="0"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40</a:t>
            </a:fld>
            <a:endParaRPr lang="en-US" dirty="0"/>
          </a:p>
        </p:txBody>
      </p:sp>
      <p:sp>
        <p:nvSpPr>
          <p:cNvPr id="5" name="Header Placeholder 4"/>
          <p:cNvSpPr>
            <a:spLocks noGrp="1"/>
          </p:cNvSpPr>
          <p:nvPr>
            <p:ph type="hdr" sz="quarter" idx="11"/>
          </p:nvPr>
        </p:nvSpPr>
        <p:spPr/>
        <p:txBody>
          <a:bodyPr/>
          <a:lstStyle/>
          <a:p>
            <a:r>
              <a:rPr lang="en-US" smtClean="0"/>
              <a:t>PPMC 4Oct2017</a:t>
            </a:r>
            <a:endParaRPr lang="en-US"/>
          </a:p>
        </p:txBody>
      </p:sp>
    </p:spTree>
    <p:extLst>
      <p:ext uri="{BB962C8B-B14F-4D97-AF65-F5344CB8AC3E}">
        <p14:creationId xmlns:p14="http://schemas.microsoft.com/office/powerpoint/2010/main" val="3403212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888614">
              <a:spcBef>
                <a:spcPct val="0"/>
              </a:spcBef>
              <a:defRPr/>
            </a:pPr>
            <a:r>
              <a:rPr lang="en-US" dirty="0"/>
              <a:t>Human papillomaviruses (HPV) are a very common family of viruses that infect epithelial tissue. HPV types differ in their tendency to infect cutaneous and mucosal or genital epithelium. More than 150 HPV types have been identified, including approximately 40 that infect the genital area. Genital HPV types are categorized according to their epidemiologic association with cervical cancer. High-risk types (e.g., types 16 and 18) can cause low-grade cervical cell abnormalities, high-grade cervical cell abnormalities that are precursors to cancer, and cancers. In addition to cervical cancer, HPV infection also is the cause of some cancers of the vulva, vagina, penis, and anus, as well as cancer of the oropharynx. Low-risk types like 6 and 11 can cause benign or low-grade cervical cell changes, genital warts, and recurrent respiratory papillomatosis.</a:t>
            </a:r>
          </a:p>
          <a:p>
            <a:pPr eaLnBrk="1" hangingPunct="1">
              <a:spcBef>
                <a:spcPct val="0"/>
              </a:spcBef>
            </a:pPr>
            <a:endParaRPr lang="en-US" dirty="0"/>
          </a:p>
        </p:txBody>
      </p:sp>
      <p:sp>
        <p:nvSpPr>
          <p:cNvPr id="1331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A18892A-3010-4C14-BBF2-6C81D4A5E3FA}" type="slidenum">
              <a:rPr lang="en-US" smtClean="0">
                <a:solidFill>
                  <a:srgbClr val="000000"/>
                </a:solidFill>
              </a:rPr>
              <a:pPr fontAlgn="base">
                <a:spcBef>
                  <a:spcPct val="0"/>
                </a:spcBef>
                <a:spcAft>
                  <a:spcPct val="0"/>
                </a:spcAft>
                <a:defRPr/>
              </a:pPr>
              <a:t>5</a:t>
            </a:fld>
            <a:endParaRPr lang="en-US" dirty="0">
              <a:solidFill>
                <a:srgbClr val="000000"/>
              </a:solidFill>
            </a:endParaRPr>
          </a:p>
        </p:txBody>
      </p:sp>
      <p:sp>
        <p:nvSpPr>
          <p:cNvPr id="2" name="Header Placeholder 1"/>
          <p:cNvSpPr>
            <a:spLocks noGrp="1"/>
          </p:cNvSpPr>
          <p:nvPr>
            <p:ph type="hdr" sz="quarter" idx="10"/>
          </p:nvPr>
        </p:nvSpPr>
        <p:spPr/>
        <p:txBody>
          <a:bodyPr/>
          <a:lstStyle/>
          <a:p>
            <a:r>
              <a:rPr lang="en-US" smtClean="0"/>
              <a:t>PPMC 4Oct2017</a:t>
            </a:r>
            <a:endParaRPr lang="en-US"/>
          </a:p>
        </p:txBody>
      </p:sp>
    </p:spTree>
    <p:extLst>
      <p:ext uri="{BB962C8B-B14F-4D97-AF65-F5344CB8AC3E}">
        <p14:creationId xmlns:p14="http://schemas.microsoft.com/office/powerpoint/2010/main" val="31970405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References:</a:t>
            </a:r>
          </a:p>
          <a:p>
            <a:endParaRPr lang="en-US" dirty="0" smtClean="0"/>
          </a:p>
          <a:p>
            <a:r>
              <a:rPr lang="en-US" dirty="0" smtClean="0"/>
              <a:t>Centers for Disease Control and Prevention. "Active Bacterial Core Surveillance Report, Emerging Infections Program Network, Neisseria </a:t>
            </a:r>
            <a:r>
              <a:rPr lang="en-US" dirty="0" err="1" smtClean="0"/>
              <a:t>meningitidis</a:t>
            </a:r>
            <a:r>
              <a:rPr lang="en-US" dirty="0" smtClean="0"/>
              <a:t>, 2014." http://www. cdc.gov/</a:t>
            </a:r>
            <a:r>
              <a:rPr lang="en-US" dirty="0" err="1" smtClean="0"/>
              <a:t>abcs</a:t>
            </a:r>
            <a:r>
              <a:rPr lang="en-US" dirty="0" smtClean="0"/>
              <a:t>/reports-findings/</a:t>
            </a:r>
            <a:r>
              <a:rPr lang="en-US" dirty="0" err="1" smtClean="0"/>
              <a:t>survreports</a:t>
            </a:r>
            <a:r>
              <a:rPr lang="en-US" dirty="0" smtClean="0"/>
              <a:t>/mening14. pdf. Feb2016 File–April 25 (2014): 2016. </a:t>
            </a:r>
          </a:p>
          <a:p>
            <a:endParaRPr lang="en-US" dirty="0" smtClean="0"/>
          </a:p>
          <a:p>
            <a:r>
              <a:rPr lang="en-US" dirty="0" smtClean="0"/>
              <a:t>Centers for Disease Control and Prevention. "Final pertussis surveillance report." Available in: http://www. </a:t>
            </a:r>
            <a:r>
              <a:rPr lang="en-US" dirty="0" err="1" smtClean="0"/>
              <a:t>cdc</a:t>
            </a:r>
            <a:r>
              <a:rPr lang="en-US" dirty="0" smtClean="0"/>
              <a:t>. </a:t>
            </a:r>
            <a:r>
              <a:rPr lang="en-US" dirty="0" err="1" smtClean="0"/>
              <a:t>gov</a:t>
            </a:r>
            <a:r>
              <a:rPr lang="en-US" dirty="0" smtClean="0"/>
              <a:t>/pertussis/downloads/pertuss-survreport-2013. pdf. Accessed Aug</a:t>
            </a:r>
            <a:r>
              <a:rPr lang="en-US" baseline="0" dirty="0" smtClean="0"/>
              <a:t> 29</a:t>
            </a:r>
            <a:r>
              <a:rPr lang="en-US" dirty="0" smtClean="0"/>
              <a:t> (2017). </a:t>
            </a:r>
          </a:p>
          <a:p>
            <a:endParaRPr lang="en-US" dirty="0" smtClean="0"/>
          </a:p>
          <a:p>
            <a:r>
              <a:rPr lang="en-US" dirty="0" err="1" smtClean="0"/>
              <a:t>Viens</a:t>
            </a:r>
            <a:r>
              <a:rPr lang="en-US" dirty="0" smtClean="0"/>
              <a:t>, Laura J. "Human papillomavirus–associated cancers—United States, 2008–2012." MMWR. Morbidity and Mortality Weekly Report 65 (2016). </a:t>
            </a:r>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solidFill>
                  <a:prstClr val="black"/>
                </a:solidFill>
              </a:rPr>
              <a:pPr/>
              <a:t>41</a:t>
            </a:fld>
            <a:endParaRPr lang="en-US">
              <a:solidFill>
                <a:prstClr val="black"/>
              </a:solidFill>
            </a:endParaRPr>
          </a:p>
        </p:txBody>
      </p:sp>
      <p:sp>
        <p:nvSpPr>
          <p:cNvPr id="5" name="Header Placeholder 4"/>
          <p:cNvSpPr>
            <a:spLocks noGrp="1"/>
          </p:cNvSpPr>
          <p:nvPr>
            <p:ph type="hdr" sz="quarter" idx="11"/>
          </p:nvPr>
        </p:nvSpPr>
        <p:spPr/>
        <p:txBody>
          <a:bodyPr/>
          <a:lstStyle/>
          <a:p>
            <a:r>
              <a:rPr lang="en-US" smtClean="0"/>
              <a:t>PPMC 4Oct2017</a:t>
            </a:r>
            <a:endParaRPr lang="en-US"/>
          </a:p>
        </p:txBody>
      </p:sp>
    </p:spTree>
    <p:extLst>
      <p:ext uri="{BB962C8B-B14F-4D97-AF65-F5344CB8AC3E}">
        <p14:creationId xmlns:p14="http://schemas.microsoft.com/office/powerpoint/2010/main" val="2442766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References:</a:t>
            </a:r>
          </a:p>
          <a:p>
            <a:endParaRPr lang="en-US" dirty="0" smtClean="0"/>
          </a:p>
          <a:p>
            <a:r>
              <a:rPr lang="en-US" dirty="0" smtClean="0"/>
              <a:t>Centers for Disease Control and Prevention. "Active Bacterial Core Surveillance Report, Emerging Infections Program Network, Neisseria </a:t>
            </a:r>
            <a:r>
              <a:rPr lang="en-US" dirty="0" err="1" smtClean="0"/>
              <a:t>meningitidis</a:t>
            </a:r>
            <a:r>
              <a:rPr lang="en-US" dirty="0" smtClean="0"/>
              <a:t>, 2014." http://www.cdc.gov/abcs/reports-findings/survreports/mening14. pdf. Feb2016 File–April 25 (2014): 2016. </a:t>
            </a:r>
          </a:p>
          <a:p>
            <a:endParaRPr lang="en-US" dirty="0" smtClean="0"/>
          </a:p>
          <a:p>
            <a:r>
              <a:rPr lang="en-US" dirty="0" smtClean="0"/>
              <a:t>Centers for Disease Control and Prevention. "Final pertussis surveillance report." Available in: http://www.cdc.gov/pertussis/downloads/pertuss-survreport-2013. pdf. Accessed Aug</a:t>
            </a:r>
            <a:r>
              <a:rPr lang="en-US" baseline="0" dirty="0" smtClean="0"/>
              <a:t> 29</a:t>
            </a:r>
            <a:r>
              <a:rPr lang="en-US" dirty="0" smtClean="0"/>
              <a:t> (2017). </a:t>
            </a:r>
          </a:p>
          <a:p>
            <a:endParaRPr lang="en-US" dirty="0" smtClean="0"/>
          </a:p>
          <a:p>
            <a:endParaRPr lang="en-US" dirty="0" smtClean="0"/>
          </a:p>
          <a:p>
            <a:r>
              <a:rPr lang="en-US" dirty="0" smtClean="0"/>
              <a:t>American</a:t>
            </a:r>
            <a:r>
              <a:rPr lang="en-US" baseline="0" dirty="0" smtClean="0"/>
              <a:t> Cancer Society. </a:t>
            </a:r>
            <a:r>
              <a:rPr lang="en-US" i="1" baseline="0" dirty="0" smtClean="0"/>
              <a:t>Cancer Facts &amp; Figures 2016. </a:t>
            </a:r>
            <a:r>
              <a:rPr lang="en-US" i="0" baseline="0" dirty="0" smtClean="0"/>
              <a:t>Atlanta: American Cancer Society; 2016. Available at: https://www.cancer.org/content/dam/cancer-org/research/cancer-facts-and-statistics/annual-cancer-facts-and-figures/2016/cancer-facts-and-figures-2016.pdf </a:t>
            </a:r>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solidFill>
                  <a:prstClr val="black"/>
                </a:solidFill>
              </a:rPr>
              <a:pPr/>
              <a:t>42</a:t>
            </a:fld>
            <a:endParaRPr lang="en-US">
              <a:solidFill>
                <a:prstClr val="black"/>
              </a:solidFill>
            </a:endParaRPr>
          </a:p>
        </p:txBody>
      </p:sp>
      <p:sp>
        <p:nvSpPr>
          <p:cNvPr id="5" name="Header Placeholder 4"/>
          <p:cNvSpPr>
            <a:spLocks noGrp="1"/>
          </p:cNvSpPr>
          <p:nvPr>
            <p:ph type="hdr" sz="quarter" idx="11"/>
          </p:nvPr>
        </p:nvSpPr>
        <p:spPr/>
        <p:txBody>
          <a:bodyPr/>
          <a:lstStyle/>
          <a:p>
            <a:r>
              <a:rPr lang="en-US" smtClean="0"/>
              <a:t>PPMC 4Oct2017</a:t>
            </a:r>
            <a:endParaRPr lang="en-US"/>
          </a:p>
        </p:txBody>
      </p:sp>
    </p:spTree>
    <p:extLst>
      <p:ext uri="{BB962C8B-B14F-4D97-AF65-F5344CB8AC3E}">
        <p14:creationId xmlns:p14="http://schemas.microsoft.com/office/powerpoint/2010/main" val="38837555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A missed clinical opportunity for HPV vaccination is defined as a healthcare encounter when some, but not all ACIP-recommended vaccines are given. Had HPV vaccine been administered during health care visits when another vaccine was administered, vaccination coverage for at least one 1 dose could have reached 91.3% by age 13 years for adolescent girls born in 2000.</a:t>
            </a:r>
          </a:p>
          <a:p>
            <a:endParaRPr lang="en-US" dirty="0"/>
          </a:p>
          <a:p>
            <a:r>
              <a:rPr lang="en-US" dirty="0"/>
              <a:t>High HPV vaccination coverage with existing infrastructure and health-care utilization is possible in the United States. Taking advantage of every health-care encounter, including acute-care visits, to assess every adolescent’s vaccination status can help minimize missed opportunities. Potential strategies include using vaccination prompts available through electronic health records or checking local and state immunization information systems to assess vaccination needs at every encounter. Series completion also can be promoted through scheduling appointments for second and third doses before patients leave providers’ offices after receipt of their first HPV vaccine doses and with automated reminder-recall systems.</a:t>
            </a:r>
          </a:p>
          <a:p>
            <a:endParaRPr lang="en-US" dirty="0"/>
          </a:p>
          <a:p>
            <a:endParaRPr lang="en-US" dirty="0"/>
          </a:p>
        </p:txBody>
      </p:sp>
      <p:sp>
        <p:nvSpPr>
          <p:cNvPr id="1802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7FDB213-B6DF-4C59-8CAF-A437D998CC77}" type="slidenum">
              <a:rPr lang="en-US" smtClean="0">
                <a:solidFill>
                  <a:srgbClr val="000000"/>
                </a:solidFill>
              </a:rPr>
              <a:pPr fontAlgn="base">
                <a:spcBef>
                  <a:spcPct val="0"/>
                </a:spcBef>
                <a:spcAft>
                  <a:spcPct val="0"/>
                </a:spcAft>
                <a:defRPr/>
              </a:pPr>
              <a:t>43</a:t>
            </a:fld>
            <a:endParaRPr lang="en-US" dirty="0">
              <a:solidFill>
                <a:srgbClr val="000000"/>
              </a:solidFill>
            </a:endParaRPr>
          </a:p>
        </p:txBody>
      </p:sp>
      <p:sp>
        <p:nvSpPr>
          <p:cNvPr id="2" name="Header Placeholder 1"/>
          <p:cNvSpPr>
            <a:spLocks noGrp="1"/>
          </p:cNvSpPr>
          <p:nvPr>
            <p:ph type="hdr" sz="quarter" idx="10"/>
          </p:nvPr>
        </p:nvSpPr>
        <p:spPr/>
        <p:txBody>
          <a:bodyPr/>
          <a:lstStyle/>
          <a:p>
            <a:r>
              <a:rPr lang="en-US" smtClean="0"/>
              <a:t>PPMC 4Oct2017</a:t>
            </a:r>
            <a:endParaRPr lang="en-US"/>
          </a:p>
        </p:txBody>
      </p:sp>
    </p:spTree>
    <p:extLst>
      <p:ext uri="{BB962C8B-B14F-4D97-AF65-F5344CB8AC3E}">
        <p14:creationId xmlns:p14="http://schemas.microsoft.com/office/powerpoint/2010/main" val="19247477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Studies consistently show that a strong recommendation from you is the single best predictor of vaccination for any vaccine, including HPV vaccine. </a:t>
            </a:r>
            <a:r>
              <a:rPr lang="en-US"/>
              <a:t>In the 2014 NIS-Teen nearly 15% of parents who said that they would not be getting their child vaccinated against HPV in the next 12 months, identified not receiving a recommendation as one of the top reasons not to vaccinate. </a:t>
            </a:r>
          </a:p>
          <a:p>
            <a:endParaRPr lang="en-US" sz="1100" dirty="0"/>
          </a:p>
        </p:txBody>
      </p:sp>
      <p:sp>
        <p:nvSpPr>
          <p:cNvPr id="4" name="Slide Number Placeholder 3"/>
          <p:cNvSpPr>
            <a:spLocks noGrp="1"/>
          </p:cNvSpPr>
          <p:nvPr>
            <p:ph type="sldNum" sz="quarter" idx="10"/>
          </p:nvPr>
        </p:nvSpPr>
        <p:spPr/>
        <p:txBody>
          <a:bodyPr/>
          <a:lstStyle/>
          <a:p>
            <a:fld id="{C5DC2DA4-D29E-4014-A69C-276226FB67B5}" type="slidenum">
              <a:rPr lang="en-US" smtClean="0"/>
              <a:pPr/>
              <a:t>44</a:t>
            </a:fld>
            <a:endParaRPr lang="en-US"/>
          </a:p>
        </p:txBody>
      </p:sp>
      <p:sp>
        <p:nvSpPr>
          <p:cNvPr id="5" name="Header Placeholder 4"/>
          <p:cNvSpPr>
            <a:spLocks noGrp="1"/>
          </p:cNvSpPr>
          <p:nvPr>
            <p:ph type="hdr" sz="quarter" idx="11"/>
          </p:nvPr>
        </p:nvSpPr>
        <p:spPr/>
        <p:txBody>
          <a:bodyPr/>
          <a:lstStyle/>
          <a:p>
            <a:r>
              <a:rPr lang="en-US" smtClean="0"/>
              <a:t>PPMC 4Oct2017</a:t>
            </a:r>
            <a:endParaRPr lang="en-US"/>
          </a:p>
        </p:txBody>
      </p:sp>
    </p:spTree>
    <p:extLst>
      <p:ext uri="{BB962C8B-B14F-4D97-AF65-F5344CB8AC3E}">
        <p14:creationId xmlns:p14="http://schemas.microsoft.com/office/powerpoint/2010/main" val="39418887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the estimates that clinicians gave for how much value</a:t>
            </a:r>
            <a:r>
              <a:rPr lang="en-US" baseline="0" dirty="0"/>
              <a:t> parents place on flu and HPV vaccination are much lower. These c</a:t>
            </a:r>
            <a:r>
              <a:rPr lang="en-US" dirty="0"/>
              <a:t>linicians underestimated the value parents place on HPV vaccine. This</a:t>
            </a:r>
            <a:r>
              <a:rPr lang="en-US" baseline="0" dirty="0"/>
              <a:t> is evidence of a big disconnect between parents and clinicians. </a:t>
            </a:r>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45</a:t>
            </a:fld>
            <a:endParaRPr lang="en-US" dirty="0"/>
          </a:p>
        </p:txBody>
      </p:sp>
      <p:sp>
        <p:nvSpPr>
          <p:cNvPr id="5" name="Header Placeholder 4"/>
          <p:cNvSpPr>
            <a:spLocks noGrp="1"/>
          </p:cNvSpPr>
          <p:nvPr>
            <p:ph type="hdr" sz="quarter" idx="11"/>
          </p:nvPr>
        </p:nvSpPr>
        <p:spPr/>
        <p:txBody>
          <a:bodyPr/>
          <a:lstStyle/>
          <a:p>
            <a:r>
              <a:rPr lang="en-US" smtClean="0"/>
              <a:t>PPMC 4Oct2017</a:t>
            </a:r>
            <a:endParaRPr lang="en-US"/>
          </a:p>
        </p:txBody>
      </p:sp>
    </p:spTree>
    <p:extLst>
      <p:ext uri="{BB962C8B-B14F-4D97-AF65-F5344CB8AC3E}">
        <p14:creationId xmlns:p14="http://schemas.microsoft.com/office/powerpoint/2010/main" val="6523608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Whether a parents concerns are real or just perceived by the clinician, it affects the way</a:t>
            </a:r>
            <a:r>
              <a:rPr lang="en-US" baseline="0" dirty="0"/>
              <a:t> HPV vaccine is recommended and administered. This changes the conversation between the clinician and the parents regarding HPV vaccine. </a:t>
            </a:r>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46</a:t>
            </a:fld>
            <a:endParaRPr lang="en-US" dirty="0"/>
          </a:p>
        </p:txBody>
      </p:sp>
      <p:sp>
        <p:nvSpPr>
          <p:cNvPr id="5" name="Header Placeholder 4"/>
          <p:cNvSpPr>
            <a:spLocks noGrp="1"/>
          </p:cNvSpPr>
          <p:nvPr>
            <p:ph type="hdr" sz="quarter" idx="11"/>
          </p:nvPr>
        </p:nvSpPr>
        <p:spPr/>
        <p:txBody>
          <a:bodyPr/>
          <a:lstStyle/>
          <a:p>
            <a:r>
              <a:rPr lang="en-US" smtClean="0"/>
              <a:t>PPMC 4Oct2017</a:t>
            </a:r>
            <a:endParaRPr lang="en-US"/>
          </a:p>
        </p:txBody>
      </p:sp>
    </p:spTree>
    <p:extLst>
      <p:ext uri="{BB962C8B-B14F-4D97-AF65-F5344CB8AC3E}">
        <p14:creationId xmlns:p14="http://schemas.microsoft.com/office/powerpoint/2010/main" val="15864122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clinician’s recommendation is the number one reason parents decide to protect their children with vaccination. Regardless of the perceived or real concerns of a parent, an effective recommendation for all adolescent vaccines needs to be given. There is a strong evidence base to support the importance of an effective recommendation.  </a:t>
            </a:r>
          </a:p>
          <a:p>
            <a:endParaRPr lang="en-US" sz="1100" dirty="0"/>
          </a:p>
        </p:txBody>
      </p:sp>
      <p:sp>
        <p:nvSpPr>
          <p:cNvPr id="4" name="Slide Number Placeholder 3"/>
          <p:cNvSpPr>
            <a:spLocks noGrp="1"/>
          </p:cNvSpPr>
          <p:nvPr>
            <p:ph type="sldNum" sz="quarter" idx="10"/>
          </p:nvPr>
        </p:nvSpPr>
        <p:spPr/>
        <p:txBody>
          <a:bodyPr/>
          <a:lstStyle/>
          <a:p>
            <a:fld id="{C5DC2DA4-D29E-4014-A69C-276226FB67B5}" type="slidenum">
              <a:rPr lang="en-US" smtClean="0"/>
              <a:pPr/>
              <a:t>47</a:t>
            </a:fld>
            <a:endParaRPr lang="en-US"/>
          </a:p>
        </p:txBody>
      </p:sp>
      <p:sp>
        <p:nvSpPr>
          <p:cNvPr id="5" name="Header Placeholder 4"/>
          <p:cNvSpPr>
            <a:spLocks noGrp="1"/>
          </p:cNvSpPr>
          <p:nvPr>
            <p:ph type="hdr" sz="quarter" idx="11"/>
          </p:nvPr>
        </p:nvSpPr>
        <p:spPr/>
        <p:txBody>
          <a:bodyPr/>
          <a:lstStyle/>
          <a:p>
            <a:r>
              <a:rPr lang="en-US" smtClean="0"/>
              <a:t>PPMC 4Oct2017</a:t>
            </a:r>
            <a:endParaRPr lang="en-US"/>
          </a:p>
        </p:txBody>
      </p:sp>
    </p:spTree>
    <p:extLst>
      <p:ext uri="{BB962C8B-B14F-4D97-AF65-F5344CB8AC3E}">
        <p14:creationId xmlns:p14="http://schemas.microsoft.com/office/powerpoint/2010/main" val="214443415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that</a:t>
            </a:r>
            <a:r>
              <a:rPr lang="en-US" baseline="0" dirty="0"/>
              <a:t> begs the question. What IS an effective recommendation for HPV vaccination?</a:t>
            </a:r>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48</a:t>
            </a:fld>
            <a:endParaRPr lang="en-US" dirty="0"/>
          </a:p>
        </p:txBody>
      </p:sp>
      <p:sp>
        <p:nvSpPr>
          <p:cNvPr id="5" name="Header Placeholder 4"/>
          <p:cNvSpPr>
            <a:spLocks noGrp="1"/>
          </p:cNvSpPr>
          <p:nvPr>
            <p:ph type="hdr" sz="quarter" idx="11"/>
          </p:nvPr>
        </p:nvSpPr>
        <p:spPr/>
        <p:txBody>
          <a:bodyPr/>
          <a:lstStyle/>
          <a:p>
            <a:r>
              <a:rPr lang="en-US" smtClean="0"/>
              <a:t>PPMC 4Oct2017</a:t>
            </a:r>
            <a:endParaRPr lang="en-US"/>
          </a:p>
        </p:txBody>
      </p:sp>
    </p:spTree>
    <p:extLst>
      <p:ext uri="{BB962C8B-B14F-4D97-AF65-F5344CB8AC3E}">
        <p14:creationId xmlns:p14="http://schemas.microsoft.com/office/powerpoint/2010/main" val="16229783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best and most effective</a:t>
            </a:r>
            <a:r>
              <a:rPr lang="en-US" baseline="0" dirty="0"/>
              <a:t> recommendation for HPV vaccination is when HPV vaccine is recommended in the same way and on the same day as the other vaccines recommended for girls and boys at ages 11 and 12 years. </a:t>
            </a:r>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49</a:t>
            </a:fld>
            <a:endParaRPr lang="en-US"/>
          </a:p>
        </p:txBody>
      </p:sp>
      <p:sp>
        <p:nvSpPr>
          <p:cNvPr id="5" name="Header Placeholder 4"/>
          <p:cNvSpPr>
            <a:spLocks noGrp="1"/>
          </p:cNvSpPr>
          <p:nvPr>
            <p:ph type="hdr" sz="quarter" idx="11"/>
          </p:nvPr>
        </p:nvSpPr>
        <p:spPr/>
        <p:txBody>
          <a:bodyPr/>
          <a:lstStyle/>
          <a:p>
            <a:r>
              <a:rPr lang="en-US" smtClean="0"/>
              <a:t>PPMC 4Oct2017</a:t>
            </a:r>
            <a:endParaRPr lang="en-US"/>
          </a:p>
        </p:txBody>
      </p:sp>
    </p:spTree>
    <p:extLst>
      <p:ext uri="{BB962C8B-B14F-4D97-AF65-F5344CB8AC3E}">
        <p14:creationId xmlns:p14="http://schemas.microsoft.com/office/powerpoint/2010/main" val="107641846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Successful recommendations group all of the adolescent vaccines</a:t>
            </a:r>
          </a:p>
          <a:p>
            <a:endParaRPr lang="en-US" sz="1000" dirty="0"/>
          </a:p>
          <a:p>
            <a:pPr lvl="0"/>
            <a:r>
              <a:rPr lang="en-US" sz="1000" dirty="0"/>
              <a:t>Recommend the HPV vaccine series the same way you recommend the other adolescent vaccines</a:t>
            </a:r>
          </a:p>
        </p:txBody>
      </p:sp>
      <p:sp>
        <p:nvSpPr>
          <p:cNvPr id="4" name="Slide Number Placeholder 3"/>
          <p:cNvSpPr>
            <a:spLocks noGrp="1"/>
          </p:cNvSpPr>
          <p:nvPr>
            <p:ph type="sldNum" sz="quarter" idx="10"/>
          </p:nvPr>
        </p:nvSpPr>
        <p:spPr/>
        <p:txBody>
          <a:bodyPr/>
          <a:lstStyle/>
          <a:p>
            <a:fld id="{C5DC2DA4-D29E-4014-A69C-276226FB67B5}" type="slidenum">
              <a:rPr lang="en-US" smtClean="0"/>
              <a:pPr/>
              <a:t>50</a:t>
            </a:fld>
            <a:endParaRPr lang="en-US"/>
          </a:p>
        </p:txBody>
      </p:sp>
      <p:sp>
        <p:nvSpPr>
          <p:cNvPr id="5" name="Header Placeholder 4"/>
          <p:cNvSpPr>
            <a:spLocks noGrp="1"/>
          </p:cNvSpPr>
          <p:nvPr>
            <p:ph type="hdr" sz="quarter" idx="11"/>
          </p:nvPr>
        </p:nvSpPr>
        <p:spPr/>
        <p:txBody>
          <a:bodyPr/>
          <a:lstStyle/>
          <a:p>
            <a:r>
              <a:rPr lang="en-US" smtClean="0"/>
              <a:t>PPMC 4Oct2017</a:t>
            </a:r>
            <a:endParaRPr lang="en-US"/>
          </a:p>
        </p:txBody>
      </p:sp>
    </p:spTree>
    <p:extLst>
      <p:ext uri="{BB962C8B-B14F-4D97-AF65-F5344CB8AC3E}">
        <p14:creationId xmlns:p14="http://schemas.microsoft.com/office/powerpoint/2010/main" val="925228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HPV infections happen during the teen and college-aged years because HPV infection usually occurs soon after sexual debut. Most people never know that they have been infected.  Women may find out they are infected because of an abnormal pap test with a positive HPV test or a diagnosis of genital warts. Men may find out because of a genital warts diagnosis as well. </a:t>
            </a:r>
          </a:p>
          <a:p>
            <a:endParaRPr lang="en-US" baseline="0" dirty="0"/>
          </a:p>
        </p:txBody>
      </p:sp>
      <p:sp>
        <p:nvSpPr>
          <p:cNvPr id="4" name="Slide Number Placeholder 3"/>
          <p:cNvSpPr>
            <a:spLocks noGrp="1"/>
          </p:cNvSpPr>
          <p:nvPr>
            <p:ph type="sldNum" sz="quarter" idx="10"/>
          </p:nvPr>
        </p:nvSpPr>
        <p:spPr/>
        <p:txBody>
          <a:bodyPr/>
          <a:lstStyle/>
          <a:p>
            <a:fld id="{12066194-66AB-4DEC-853C-F815430BF543}" type="slidenum">
              <a:rPr lang="en-US" smtClean="0"/>
              <a:t>6</a:t>
            </a:fld>
            <a:endParaRPr lang="en-US"/>
          </a:p>
        </p:txBody>
      </p:sp>
      <p:sp>
        <p:nvSpPr>
          <p:cNvPr id="5" name="Header Placeholder 4"/>
          <p:cNvSpPr>
            <a:spLocks noGrp="1"/>
          </p:cNvSpPr>
          <p:nvPr>
            <p:ph type="hdr" sz="quarter" idx="11"/>
          </p:nvPr>
        </p:nvSpPr>
        <p:spPr/>
        <p:txBody>
          <a:bodyPr/>
          <a:lstStyle/>
          <a:p>
            <a:r>
              <a:rPr lang="en-US" smtClean="0"/>
              <a:t>PPMC 4Oct2017</a:t>
            </a:r>
            <a:endParaRPr lang="en-US"/>
          </a:p>
        </p:txBody>
      </p:sp>
    </p:spTree>
    <p:extLst>
      <p:ext uri="{BB962C8B-B14F-4D97-AF65-F5344CB8AC3E}">
        <p14:creationId xmlns:p14="http://schemas.microsoft.com/office/powerpoint/2010/main" val="27636406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point out a few things on this slide. The word “today” is especially important because it conveys to the parent that you are recommending that all of these vaccines be given today, not another day. </a:t>
            </a:r>
          </a:p>
          <a:p>
            <a:endParaRPr lang="en-US" dirty="0"/>
          </a:p>
          <a:p>
            <a:r>
              <a:rPr lang="en-US" dirty="0"/>
              <a:t>The order of the vaccine-preventable diseases is also important. We want to sandwich HPV cancers between meningitis, because meningit6is is a disease that parents really want to prevent, and pertussis, because most parents are going to get that vaccine for their child. So meningococcal 1st, HPV cancer 2nd, pertussis 3rd. </a:t>
            </a:r>
          </a:p>
          <a:p>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51</a:t>
            </a:fld>
            <a:endParaRPr lang="en-US"/>
          </a:p>
        </p:txBody>
      </p:sp>
      <p:sp>
        <p:nvSpPr>
          <p:cNvPr id="5" name="Header Placeholder 4"/>
          <p:cNvSpPr>
            <a:spLocks noGrp="1"/>
          </p:cNvSpPr>
          <p:nvPr>
            <p:ph type="hdr" sz="quarter" idx="11"/>
          </p:nvPr>
        </p:nvSpPr>
        <p:spPr/>
        <p:txBody>
          <a:bodyPr/>
          <a:lstStyle/>
          <a:p>
            <a:r>
              <a:rPr lang="en-US" smtClean="0"/>
              <a:t>PPMC 4Oct2017</a:t>
            </a:r>
            <a:endParaRPr lang="en-US"/>
          </a:p>
        </p:txBody>
      </p:sp>
    </p:spTree>
    <p:extLst>
      <p:ext uri="{BB962C8B-B14F-4D97-AF65-F5344CB8AC3E}">
        <p14:creationId xmlns:p14="http://schemas.microsoft.com/office/powerpoint/2010/main" val="32395930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r>
              <a:rPr lang="en-US" baseline="0" dirty="0"/>
              <a:t> call this the “bundled recommendation” because it bundles all of the vaccines recommended for preteens into one effective and presumptive statement. </a:t>
            </a:r>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52</a:t>
            </a:fld>
            <a:endParaRPr lang="en-US" dirty="0"/>
          </a:p>
        </p:txBody>
      </p:sp>
      <p:sp>
        <p:nvSpPr>
          <p:cNvPr id="5" name="Header Placeholder 4"/>
          <p:cNvSpPr>
            <a:spLocks noGrp="1"/>
          </p:cNvSpPr>
          <p:nvPr>
            <p:ph type="hdr" sz="quarter" idx="11"/>
          </p:nvPr>
        </p:nvSpPr>
        <p:spPr/>
        <p:txBody>
          <a:bodyPr/>
          <a:lstStyle/>
          <a:p>
            <a:r>
              <a:rPr lang="en-US" smtClean="0"/>
              <a:t>PPMC 4Oct2017</a:t>
            </a:r>
            <a:endParaRPr lang="en-US"/>
          </a:p>
        </p:txBody>
      </p:sp>
    </p:spTree>
    <p:extLst>
      <p:ext uri="{BB962C8B-B14F-4D97-AF65-F5344CB8AC3E}">
        <p14:creationId xmlns:p14="http://schemas.microsoft.com/office/powerpoint/2010/main" val="251513886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a:t>
            </a:r>
            <a:r>
              <a:rPr lang="en-US" baseline="0" dirty="0"/>
              <a:t> you could say something like “now that Sophia is 11, she is due for three vaccines. These will help protect her from meningitis, HPV cancers, and pertussis. We’ll give those shots at the end of the visit.”</a:t>
            </a:r>
          </a:p>
          <a:p>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53</a:t>
            </a:fld>
            <a:endParaRPr lang="en-US"/>
          </a:p>
        </p:txBody>
      </p:sp>
      <p:sp>
        <p:nvSpPr>
          <p:cNvPr id="5" name="Header Placeholder 4"/>
          <p:cNvSpPr>
            <a:spLocks noGrp="1"/>
          </p:cNvSpPr>
          <p:nvPr>
            <p:ph type="hdr" sz="quarter" idx="11"/>
          </p:nvPr>
        </p:nvSpPr>
        <p:spPr/>
        <p:txBody>
          <a:bodyPr/>
          <a:lstStyle/>
          <a:p>
            <a:r>
              <a:rPr lang="en-US" smtClean="0"/>
              <a:t>PPMC 4Oct2017</a:t>
            </a:r>
            <a:endParaRPr lang="en-US"/>
          </a:p>
        </p:txBody>
      </p:sp>
    </p:spTree>
    <p:extLst>
      <p:ext uri="{BB962C8B-B14F-4D97-AF65-F5344CB8AC3E}">
        <p14:creationId xmlns:p14="http://schemas.microsoft.com/office/powerpoint/2010/main" val="380824587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you may feel</a:t>
            </a:r>
            <a:r>
              <a:rPr lang="en-US" baseline="0" dirty="0"/>
              <a:t> more comfortable with saying a bit more about each of the vaccines being recommended. Here’s another way to make the bundled recommendation. </a:t>
            </a:r>
            <a:r>
              <a:rPr lang="en-US" dirty="0"/>
              <a:t>You can say “Now that your child is 11/12, she is due today for three important vaccines. The first is to help prevent an infection that can cause meningitis, which is very rare, but potentially deadly. The second is to prevent a very common infection—HPV—that can cause several kinds of cancer. The third is the “tetanus booster” which also protects against pertussis, so your child doesn’t get whooping cough, but also to protect babies too young to be vaccinated.  We’ll give those shots at the end of the visit. Do you have any questions for me?”</a:t>
            </a:r>
            <a:endParaRPr lang="en-US" baseline="0" dirty="0"/>
          </a:p>
          <a:p>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54</a:t>
            </a:fld>
            <a:endParaRPr lang="en-US"/>
          </a:p>
        </p:txBody>
      </p:sp>
      <p:sp>
        <p:nvSpPr>
          <p:cNvPr id="5" name="Header Placeholder 4"/>
          <p:cNvSpPr>
            <a:spLocks noGrp="1"/>
          </p:cNvSpPr>
          <p:nvPr>
            <p:ph type="hdr" sz="quarter" idx="11"/>
          </p:nvPr>
        </p:nvSpPr>
        <p:spPr/>
        <p:txBody>
          <a:bodyPr/>
          <a:lstStyle/>
          <a:p>
            <a:r>
              <a:rPr lang="en-US" smtClean="0"/>
              <a:t>PPMC 4Oct2017</a:t>
            </a:r>
            <a:endParaRPr lang="en-US"/>
          </a:p>
        </p:txBody>
      </p:sp>
    </p:spTree>
    <p:extLst>
      <p:ext uri="{BB962C8B-B14F-4D97-AF65-F5344CB8AC3E}">
        <p14:creationId xmlns:p14="http://schemas.microsoft.com/office/powerpoint/2010/main" val="423179939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parents will accept the bundled</a:t>
            </a:r>
            <a:r>
              <a:rPr lang="en-US" baseline="0" dirty="0"/>
              <a:t> recommendation without any questions. Other p</a:t>
            </a:r>
            <a:r>
              <a:rPr lang="en-US" dirty="0"/>
              <a:t>arents may be interested in vaccinating, yet still have questions for you.</a:t>
            </a:r>
          </a:p>
          <a:p>
            <a:pPr lvl="1"/>
            <a:endParaRPr lang="en-US" b="0" dirty="0"/>
          </a:p>
          <a:p>
            <a:pPr lvl="0"/>
            <a:r>
              <a:rPr lang="en-US" b="0" dirty="0"/>
              <a:t>A question from a parents about HPV</a:t>
            </a:r>
            <a:r>
              <a:rPr lang="en-US" b="0" baseline="0" dirty="0"/>
              <a:t> vaccine </a:t>
            </a:r>
            <a:r>
              <a:rPr lang="en-US" b="0" dirty="0"/>
              <a:t>does not mean they are refusing or delaying. Many parents with questions</a:t>
            </a:r>
            <a:r>
              <a:rPr lang="en-US" b="0" baseline="0" dirty="0"/>
              <a:t> about HPV vaccine are looking for additional reassurance from you. </a:t>
            </a:r>
            <a:r>
              <a:rPr lang="en-US" b="0" dirty="0"/>
              <a:t>Taking the time to listen to parents’ questions helps you save time and give an effective response. Be sure to</a:t>
            </a:r>
            <a:r>
              <a:rPr lang="en-US" b="0" baseline="0" dirty="0"/>
              <a:t> verify that you are addressing the right concern.</a:t>
            </a:r>
            <a:endParaRPr lang="en-US" b="0" dirty="0"/>
          </a:p>
          <a:p>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pPr/>
              <a:t>55</a:t>
            </a:fld>
            <a:endParaRPr lang="en-US"/>
          </a:p>
        </p:txBody>
      </p:sp>
      <p:sp>
        <p:nvSpPr>
          <p:cNvPr id="5" name="Header Placeholder 4"/>
          <p:cNvSpPr>
            <a:spLocks noGrp="1"/>
          </p:cNvSpPr>
          <p:nvPr>
            <p:ph type="hdr" sz="quarter" idx="11"/>
          </p:nvPr>
        </p:nvSpPr>
        <p:spPr/>
        <p:txBody>
          <a:bodyPr/>
          <a:lstStyle/>
          <a:p>
            <a:r>
              <a:rPr lang="en-US" smtClean="0"/>
              <a:t>PPMC 4Oct2017</a:t>
            </a:r>
            <a:endParaRPr lang="en-US"/>
          </a:p>
        </p:txBody>
      </p:sp>
    </p:spTree>
    <p:extLst>
      <p:ext uri="{BB962C8B-B14F-4D97-AF65-F5344CB8AC3E}">
        <p14:creationId xmlns:p14="http://schemas.microsoft.com/office/powerpoint/2010/main" val="200014403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8614">
              <a:defRPr/>
            </a:pPr>
            <a:r>
              <a:rPr lang="en-US" dirty="0"/>
              <a:t>Some parents may</a:t>
            </a:r>
            <a:r>
              <a:rPr lang="en-US" baseline="0" dirty="0"/>
              <a:t> ask, “</a:t>
            </a:r>
            <a:r>
              <a:rPr lang="en-US" i="1" dirty="0">
                <a:solidFill>
                  <a:srgbClr val="DA401F"/>
                </a:solidFill>
              </a:rPr>
              <a:t>Why does my child need HPV vaccine?” </a:t>
            </a:r>
            <a:r>
              <a:rPr lang="en-US" dirty="0">
                <a:solidFill>
                  <a:srgbClr val="DA401F"/>
                </a:solidFill>
              </a:rPr>
              <a:t>This question may also sound like “</a:t>
            </a:r>
            <a:r>
              <a:rPr lang="en-US" i="1" dirty="0">
                <a:solidFill>
                  <a:srgbClr val="DA401F"/>
                </a:solidFill>
              </a:rPr>
              <a:t>My daughter doesn’t really need THAT vaccine, does she?” </a:t>
            </a:r>
            <a:r>
              <a:rPr lang="en-US" dirty="0"/>
              <a:t>Regardless of</a:t>
            </a:r>
            <a:r>
              <a:rPr lang="en-US" baseline="0" dirty="0"/>
              <a:t> how parents ask that question we want them to know that this vaccine is very important for cancer prevention. </a:t>
            </a:r>
            <a:endParaRPr lang="en-US" i="1" dirty="0">
              <a:solidFill>
                <a:srgbClr val="DA401F"/>
              </a:solidFill>
            </a:endParaRPr>
          </a:p>
          <a:p>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56</a:t>
            </a:fld>
            <a:endParaRPr lang="en-US"/>
          </a:p>
        </p:txBody>
      </p:sp>
      <p:sp>
        <p:nvSpPr>
          <p:cNvPr id="5" name="Header Placeholder 4"/>
          <p:cNvSpPr>
            <a:spLocks noGrp="1"/>
          </p:cNvSpPr>
          <p:nvPr>
            <p:ph type="hdr" sz="quarter" idx="11"/>
          </p:nvPr>
        </p:nvSpPr>
        <p:spPr/>
        <p:txBody>
          <a:bodyPr/>
          <a:lstStyle/>
          <a:p>
            <a:r>
              <a:rPr lang="en-US" smtClean="0"/>
              <a:t>PPMC 4Oct2017</a:t>
            </a:r>
            <a:endParaRPr lang="en-US"/>
          </a:p>
        </p:txBody>
      </p:sp>
    </p:spTree>
    <p:extLst>
      <p:ext uri="{BB962C8B-B14F-4D97-AF65-F5344CB8AC3E}">
        <p14:creationId xmlns:p14="http://schemas.microsoft.com/office/powerpoint/2010/main" val="86951070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You can respond to them by saying, “HPV vaccination is important because it prevents cancer. That’s why I’m recommending that your child start the HPV vaccine series today.” </a:t>
            </a:r>
          </a:p>
          <a:p>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57</a:t>
            </a:fld>
            <a:endParaRPr lang="en-US"/>
          </a:p>
        </p:txBody>
      </p:sp>
      <p:sp>
        <p:nvSpPr>
          <p:cNvPr id="5" name="Header Placeholder 4"/>
          <p:cNvSpPr>
            <a:spLocks noGrp="1"/>
          </p:cNvSpPr>
          <p:nvPr>
            <p:ph type="hdr" sz="quarter" idx="11"/>
          </p:nvPr>
        </p:nvSpPr>
        <p:spPr/>
        <p:txBody>
          <a:bodyPr/>
          <a:lstStyle/>
          <a:p>
            <a:r>
              <a:rPr lang="en-US" smtClean="0"/>
              <a:t>PPMC 4Oct2017</a:t>
            </a:r>
            <a:endParaRPr lang="en-US"/>
          </a:p>
        </p:txBody>
      </p:sp>
    </p:spTree>
    <p:extLst>
      <p:ext uri="{BB962C8B-B14F-4D97-AF65-F5344CB8AC3E}">
        <p14:creationId xmlns:p14="http://schemas.microsoft.com/office/powerpoint/2010/main" val="34463444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CDC research</a:t>
            </a:r>
            <a:r>
              <a:rPr lang="en-US" baseline="0" dirty="0"/>
              <a:t> with parents has shown that many parents aren’t aware of all of the cancers that can be caused by persistent HPV infection, so some parents may ask you about the cancers that are caused by HPV infection.</a:t>
            </a:r>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58</a:t>
            </a:fld>
            <a:endParaRPr lang="en-US"/>
          </a:p>
        </p:txBody>
      </p:sp>
      <p:sp>
        <p:nvSpPr>
          <p:cNvPr id="5" name="Header Placeholder 4"/>
          <p:cNvSpPr>
            <a:spLocks noGrp="1"/>
          </p:cNvSpPr>
          <p:nvPr>
            <p:ph type="hdr" sz="quarter" idx="11"/>
          </p:nvPr>
        </p:nvSpPr>
        <p:spPr/>
        <p:txBody>
          <a:bodyPr/>
          <a:lstStyle/>
          <a:p>
            <a:r>
              <a:rPr lang="en-US" smtClean="0"/>
              <a:t>PPMC 4Oct2017</a:t>
            </a:r>
            <a:endParaRPr lang="en-US"/>
          </a:p>
        </p:txBody>
      </p:sp>
    </p:spTree>
    <p:extLst>
      <p:ext uri="{BB962C8B-B14F-4D97-AF65-F5344CB8AC3E}">
        <p14:creationId xmlns:p14="http://schemas.microsoft.com/office/powerpoint/2010/main" val="304272818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tell parents</a:t>
            </a:r>
            <a:r>
              <a:rPr lang="en-US" baseline="0" dirty="0"/>
              <a:t> that HPV infection can cause cervical, vaginal, vulvar, penile, anal, and oropharyngeal cancers, but by starting the HPV vaccines series today, we can prevent infection with the HPV types that most commonly cause those cancers. </a:t>
            </a:r>
          </a:p>
          <a:p>
            <a:endParaRPr lang="en-US" baseline="0" dirty="0"/>
          </a:p>
          <a:p>
            <a:r>
              <a:rPr lang="en-US" baseline="0" dirty="0"/>
              <a:t>You could say “Certain HPV types can cause cancer of the cervix, vagina, and vulva in females, cancer of the penis in men, and in both females and males, cancers of the anus and the throat. We can help prevent infection with the HPV types that cause these cancers by starting the HPV vaccine series today.”</a:t>
            </a:r>
          </a:p>
          <a:p>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59</a:t>
            </a:fld>
            <a:endParaRPr lang="en-US"/>
          </a:p>
        </p:txBody>
      </p:sp>
      <p:sp>
        <p:nvSpPr>
          <p:cNvPr id="5" name="Header Placeholder 4"/>
          <p:cNvSpPr>
            <a:spLocks noGrp="1"/>
          </p:cNvSpPr>
          <p:nvPr>
            <p:ph type="hdr" sz="quarter" idx="11"/>
          </p:nvPr>
        </p:nvSpPr>
        <p:spPr/>
        <p:txBody>
          <a:bodyPr/>
          <a:lstStyle/>
          <a:p>
            <a:r>
              <a:rPr lang="en-US" smtClean="0"/>
              <a:t>PPMC 4Oct2017</a:t>
            </a:r>
            <a:endParaRPr lang="en-US"/>
          </a:p>
        </p:txBody>
      </p:sp>
    </p:spTree>
    <p:extLst>
      <p:ext uri="{BB962C8B-B14F-4D97-AF65-F5344CB8AC3E}">
        <p14:creationId xmlns:p14="http://schemas.microsoft.com/office/powerpoint/2010/main" val="267113914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60</a:t>
            </a:fld>
            <a:endParaRPr lang="en-US"/>
          </a:p>
        </p:txBody>
      </p:sp>
      <p:sp>
        <p:nvSpPr>
          <p:cNvPr id="5" name="Header Placeholder 4"/>
          <p:cNvSpPr>
            <a:spLocks noGrp="1"/>
          </p:cNvSpPr>
          <p:nvPr>
            <p:ph type="hdr" sz="quarter" idx="11"/>
          </p:nvPr>
        </p:nvSpPr>
        <p:spPr/>
        <p:txBody>
          <a:bodyPr/>
          <a:lstStyle/>
          <a:p>
            <a:r>
              <a:rPr lang="en-US" smtClean="0"/>
              <a:t>PPMC 4Oct2017</a:t>
            </a:r>
            <a:endParaRPr lang="en-US"/>
          </a:p>
        </p:txBody>
      </p:sp>
    </p:spTree>
    <p:extLst>
      <p:ext uri="{BB962C8B-B14F-4D97-AF65-F5344CB8AC3E}">
        <p14:creationId xmlns:p14="http://schemas.microsoft.com/office/powerpoint/2010/main" val="802538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number of HPV-Associated Cancer cases that were diagnosed and reported each year in United States from 2009 to 2013 (the most recent 5-year period with available data). </a:t>
            </a:r>
          </a:p>
          <a:p>
            <a:endParaRPr lang="en-US" dirty="0"/>
          </a:p>
          <a:p>
            <a:r>
              <a:rPr lang="en-US" dirty="0"/>
              <a:t>Cancer registries do not routinely collect data on whether HPV is in the cancer tissue. So, to estimate the number of HPV-associated cancers, researchers look at cancer in parts of the body and cancer cell types that are likely to be caused by HPV. These parts of the body include the cervix, vagina, and vulva among women; the penis among men; and the anus, rectum, and oropharynx, which is the back of the throat, including the base of the tongue and the tonsils. The cellular types include carcinomas of the cervix and squamous cell carcinomas of the vagina, vulva, penis, anus, rectum, and oropharynx. Additionally, in this analysis, all cancers were microscopically confirmed. </a:t>
            </a:r>
          </a:p>
          <a:p>
            <a:endParaRPr lang="en-US" dirty="0"/>
          </a:p>
          <a:p>
            <a:r>
              <a:rPr lang="en-US" dirty="0"/>
              <a:t>A CDC study published in 2016 used population-based data to genotype HPV types from cancer tissue. These data are used to estimate the percentage of these cancers that are probably caused by HPV, what we call HPV-attributable cancers. </a:t>
            </a:r>
          </a:p>
          <a:p>
            <a:endParaRPr lang="en-US" dirty="0"/>
          </a:p>
          <a:p>
            <a:r>
              <a:rPr lang="en-US" dirty="0"/>
              <a:t>This graph shows the total number of HPV-associated cancers and uses the attributable fractions from the genotyping study to estimate the number probably caused by HPV types. HPV types were grouped as 16/18 (the dark blue bar), other high risk types 31/33/45/52/58 (the medium blue bar), and other HPV types (light blue bar). The white bar means that HPV DNA was not detected.</a:t>
            </a:r>
          </a:p>
          <a:p>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7</a:t>
            </a:fld>
            <a:endParaRPr lang="en-US"/>
          </a:p>
        </p:txBody>
      </p:sp>
      <p:sp>
        <p:nvSpPr>
          <p:cNvPr id="5" name="Header Placeholder 4"/>
          <p:cNvSpPr>
            <a:spLocks noGrp="1"/>
          </p:cNvSpPr>
          <p:nvPr>
            <p:ph type="hdr" sz="quarter" idx="11"/>
          </p:nvPr>
        </p:nvSpPr>
        <p:spPr/>
        <p:txBody>
          <a:bodyPr/>
          <a:lstStyle/>
          <a:p>
            <a:r>
              <a:rPr lang="en-US" smtClean="0"/>
              <a:t>PPMC 4Oct2017</a:t>
            </a:r>
            <a:endParaRPr lang="en-US"/>
          </a:p>
        </p:txBody>
      </p:sp>
    </p:spTree>
    <p:extLst>
      <p:ext uri="{BB962C8B-B14F-4D97-AF65-F5344CB8AC3E}">
        <p14:creationId xmlns:p14="http://schemas.microsoft.com/office/powerpoint/2010/main" val="395983117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You can respond to them by saying, “HPV vaccination is important because it prevents cancer. That’s why I’m recommending that your child start the HPV vaccine series today.” </a:t>
            </a:r>
          </a:p>
          <a:p>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61</a:t>
            </a:fld>
            <a:endParaRPr lang="en-US"/>
          </a:p>
        </p:txBody>
      </p:sp>
      <p:sp>
        <p:nvSpPr>
          <p:cNvPr id="5" name="Header Placeholder 4"/>
          <p:cNvSpPr>
            <a:spLocks noGrp="1"/>
          </p:cNvSpPr>
          <p:nvPr>
            <p:ph type="hdr" sz="quarter" idx="11"/>
          </p:nvPr>
        </p:nvSpPr>
        <p:spPr/>
        <p:txBody>
          <a:bodyPr/>
          <a:lstStyle/>
          <a:p>
            <a:r>
              <a:rPr lang="en-US" smtClean="0"/>
              <a:t>PPMC 4Oct2017</a:t>
            </a:r>
            <a:endParaRPr lang="en-US"/>
          </a:p>
        </p:txBody>
      </p:sp>
    </p:spTree>
    <p:extLst>
      <p:ext uri="{BB962C8B-B14F-4D97-AF65-F5344CB8AC3E}">
        <p14:creationId xmlns:p14="http://schemas.microsoft.com/office/powerpoint/2010/main" val="215491675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hard for parents to see their</a:t>
            </a:r>
            <a:r>
              <a:rPr lang="en-US" baseline="0" dirty="0"/>
              <a:t> 11 or 12 year old as being at risk for HPV infection and they make ask about that risk.</a:t>
            </a:r>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62</a:t>
            </a:fld>
            <a:endParaRPr lang="en-US"/>
          </a:p>
        </p:txBody>
      </p:sp>
      <p:sp>
        <p:nvSpPr>
          <p:cNvPr id="5" name="Header Placeholder 4"/>
          <p:cNvSpPr>
            <a:spLocks noGrp="1"/>
          </p:cNvSpPr>
          <p:nvPr>
            <p:ph type="hdr" sz="quarter" idx="11"/>
          </p:nvPr>
        </p:nvSpPr>
        <p:spPr/>
        <p:txBody>
          <a:bodyPr/>
          <a:lstStyle/>
          <a:p>
            <a:r>
              <a:rPr lang="en-US" smtClean="0"/>
              <a:t>PPMC 4Oct2017</a:t>
            </a:r>
            <a:endParaRPr lang="en-US"/>
          </a:p>
        </p:txBody>
      </p:sp>
    </p:spTree>
    <p:extLst>
      <p:ext uri="{BB962C8B-B14F-4D97-AF65-F5344CB8AC3E}">
        <p14:creationId xmlns:p14="http://schemas.microsoft.com/office/powerpoint/2010/main" val="342368785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8614">
              <a:defRPr/>
            </a:pPr>
            <a:r>
              <a:rPr lang="en-US" dirty="0"/>
              <a:t>Focus</a:t>
            </a:r>
            <a:r>
              <a:rPr lang="en-US" baseline="0" dirty="0"/>
              <a:t> on how common HPV is and how they can protect their child from cancer by saying something like “</a:t>
            </a:r>
            <a:r>
              <a:rPr lang="en-US" dirty="0">
                <a:solidFill>
                  <a:srgbClr val="009DC4"/>
                </a:solidFill>
              </a:rPr>
              <a:t>HPV is a very common and widespread virus that infects both females and males. </a:t>
            </a:r>
            <a:r>
              <a:rPr lang="en-US" dirty="0">
                <a:solidFill>
                  <a:srgbClr val="781D7E"/>
                </a:solidFill>
              </a:rPr>
              <a:t>We can help protect your child from the cancers and diseases caused by the virus by starting HPV vaccination today.”</a:t>
            </a:r>
          </a:p>
          <a:p>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63</a:t>
            </a:fld>
            <a:endParaRPr lang="en-US"/>
          </a:p>
        </p:txBody>
      </p:sp>
      <p:sp>
        <p:nvSpPr>
          <p:cNvPr id="5" name="Header Placeholder 4"/>
          <p:cNvSpPr>
            <a:spLocks noGrp="1"/>
          </p:cNvSpPr>
          <p:nvPr>
            <p:ph type="hdr" sz="quarter" idx="11"/>
          </p:nvPr>
        </p:nvSpPr>
        <p:spPr/>
        <p:txBody>
          <a:bodyPr/>
          <a:lstStyle/>
          <a:p>
            <a:r>
              <a:rPr lang="en-US" smtClean="0"/>
              <a:t>PPMC 4Oct2017</a:t>
            </a:r>
            <a:endParaRPr lang="en-US"/>
          </a:p>
        </p:txBody>
      </p:sp>
    </p:spTree>
    <p:extLst>
      <p:ext uri="{BB962C8B-B14F-4D97-AF65-F5344CB8AC3E}">
        <p14:creationId xmlns:p14="http://schemas.microsoft.com/office/powerpoint/2010/main" val="305009329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Asking why now, or why at 11 or 12, is another way that parents may say that they think their child is too young for “that” kind of behavior, in other words, sexual activity. Help parent understand the importance of vaccination before exposure and that we don’t wait for exposure to occur, or guess when it will occur, before vaccinating. </a:t>
            </a:r>
          </a:p>
        </p:txBody>
      </p:sp>
      <p:sp>
        <p:nvSpPr>
          <p:cNvPr id="4" name="Slide Number Placeholder 3"/>
          <p:cNvSpPr>
            <a:spLocks noGrp="1"/>
          </p:cNvSpPr>
          <p:nvPr>
            <p:ph type="sldNum" sz="quarter" idx="10"/>
          </p:nvPr>
        </p:nvSpPr>
        <p:spPr/>
        <p:txBody>
          <a:bodyPr/>
          <a:lstStyle/>
          <a:p>
            <a:fld id="{C5DC2DA4-D29E-4014-A69C-276226FB67B5}" type="slidenum">
              <a:rPr lang="en-US" smtClean="0"/>
              <a:t>64</a:t>
            </a:fld>
            <a:endParaRPr lang="en-US"/>
          </a:p>
        </p:txBody>
      </p:sp>
      <p:sp>
        <p:nvSpPr>
          <p:cNvPr id="5" name="Header Placeholder 4"/>
          <p:cNvSpPr>
            <a:spLocks noGrp="1"/>
          </p:cNvSpPr>
          <p:nvPr>
            <p:ph type="hdr" sz="quarter" idx="11"/>
          </p:nvPr>
        </p:nvSpPr>
        <p:spPr/>
        <p:txBody>
          <a:bodyPr/>
          <a:lstStyle/>
          <a:p>
            <a:r>
              <a:rPr lang="en-US" smtClean="0"/>
              <a:t>PPMC 4Oct2017</a:t>
            </a:r>
            <a:endParaRPr lang="en-US"/>
          </a:p>
        </p:txBody>
      </p:sp>
    </p:spTree>
    <p:extLst>
      <p:ext uri="{BB962C8B-B14F-4D97-AF65-F5344CB8AC3E}">
        <p14:creationId xmlns:p14="http://schemas.microsoft.com/office/powerpoint/2010/main" val="366280303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8484">
              <a:defRPr/>
            </a:pPr>
            <a:r>
              <a:rPr lang="en-US" dirty="0"/>
              <a:t>Most people are familiar with, and endorse the use of bicycle helmets. You could also use seatbelts as an example. Ask parents, “When do you want your children to put on their bike helmets? Make the point that we can’t guess when the bike accident risk may occur so we always have our children put on their helmets before getting on their bikes. </a:t>
            </a:r>
          </a:p>
          <a:p>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65</a:t>
            </a:fld>
            <a:endParaRPr lang="en-US" dirty="0"/>
          </a:p>
        </p:txBody>
      </p:sp>
      <p:sp>
        <p:nvSpPr>
          <p:cNvPr id="5" name="Header Placeholder 4"/>
          <p:cNvSpPr>
            <a:spLocks noGrp="1"/>
          </p:cNvSpPr>
          <p:nvPr>
            <p:ph type="hdr" sz="quarter" idx="11"/>
          </p:nvPr>
        </p:nvSpPr>
        <p:spPr/>
        <p:txBody>
          <a:bodyPr/>
          <a:lstStyle/>
          <a:p>
            <a:r>
              <a:rPr lang="en-US" smtClean="0"/>
              <a:t>PPMC 4Oct2017</a:t>
            </a:r>
            <a:endParaRPr lang="en-US"/>
          </a:p>
        </p:txBody>
      </p:sp>
    </p:spTree>
    <p:extLst>
      <p:ext uri="{BB962C8B-B14F-4D97-AF65-F5344CB8AC3E}">
        <p14:creationId xmlns:p14="http://schemas.microsoft.com/office/powerpoint/2010/main" val="1911429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99771" indent="-444242"/>
            <a:r>
              <a:rPr lang="en-US" sz="2700" dirty="0"/>
              <a:t>You could also use seatbelts as an example. </a:t>
            </a:r>
            <a:r>
              <a:rPr lang="en-US" dirty="0"/>
              <a:t>Ask parents, “When do we put our seat belts on?”</a:t>
            </a:r>
            <a:r>
              <a:rPr lang="en-US" dirty="0">
                <a:solidFill>
                  <a:schemeClr val="accent1">
                    <a:lumMod val="50000"/>
                  </a:schemeClr>
                </a:solidFill>
              </a:rPr>
              <a:t>				</a:t>
            </a:r>
            <a:endParaRPr lang="en-US" dirty="0"/>
          </a:p>
          <a:p>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66</a:t>
            </a:fld>
            <a:endParaRPr lang="en-US" dirty="0"/>
          </a:p>
        </p:txBody>
      </p:sp>
      <p:sp>
        <p:nvSpPr>
          <p:cNvPr id="5" name="Header Placeholder 4"/>
          <p:cNvSpPr>
            <a:spLocks noGrp="1"/>
          </p:cNvSpPr>
          <p:nvPr>
            <p:ph type="hdr" sz="quarter" idx="11"/>
          </p:nvPr>
        </p:nvSpPr>
        <p:spPr/>
        <p:txBody>
          <a:bodyPr/>
          <a:lstStyle/>
          <a:p>
            <a:r>
              <a:rPr lang="en-US" smtClean="0"/>
              <a:t>PPMC 4Oct2017</a:t>
            </a:r>
            <a:endParaRPr lang="en-US"/>
          </a:p>
        </p:txBody>
      </p:sp>
    </p:spTree>
    <p:extLst>
      <p:ext uri="{BB962C8B-B14F-4D97-AF65-F5344CB8AC3E}">
        <p14:creationId xmlns:p14="http://schemas.microsoft.com/office/powerpoint/2010/main" val="77578868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8614">
              <a:defRPr/>
            </a:pPr>
            <a:r>
              <a:rPr lang="en-US" dirty="0"/>
              <a:t>Or you can just say, “As with all vaccine-preventable diseases, we want to protect your child early. If we start now, it’s one less thing for you to worry about. Also, your child will only need two shots of HPV vaccine at this age. If you wait until 15, your child will need three shots. We’ll give the first shot today and then you’ll need to bring your child back in 6 to 12 months from now for the second shot.”</a:t>
            </a:r>
          </a:p>
          <a:p>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67</a:t>
            </a:fld>
            <a:endParaRPr lang="en-US"/>
          </a:p>
        </p:txBody>
      </p:sp>
      <p:sp>
        <p:nvSpPr>
          <p:cNvPr id="5" name="Header Placeholder 4"/>
          <p:cNvSpPr>
            <a:spLocks noGrp="1"/>
          </p:cNvSpPr>
          <p:nvPr>
            <p:ph type="hdr" sz="quarter" idx="11"/>
          </p:nvPr>
        </p:nvSpPr>
        <p:spPr/>
        <p:txBody>
          <a:bodyPr/>
          <a:lstStyle/>
          <a:p>
            <a:r>
              <a:rPr lang="en-US" smtClean="0"/>
              <a:t>PPMC 4Oct2017</a:t>
            </a:r>
            <a:endParaRPr lang="en-US"/>
          </a:p>
        </p:txBody>
      </p:sp>
    </p:spTree>
    <p:extLst>
      <p:ext uri="{BB962C8B-B14F-4D97-AF65-F5344CB8AC3E}">
        <p14:creationId xmlns:p14="http://schemas.microsoft.com/office/powerpoint/2010/main" val="282543678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Parents continue to bring concerns about sexual disinhibition following vaccination. </a:t>
            </a:r>
          </a:p>
        </p:txBody>
      </p:sp>
      <p:sp>
        <p:nvSpPr>
          <p:cNvPr id="4" name="Slide Number Placeholder 3"/>
          <p:cNvSpPr>
            <a:spLocks noGrp="1"/>
          </p:cNvSpPr>
          <p:nvPr>
            <p:ph type="sldNum" sz="quarter" idx="10"/>
          </p:nvPr>
        </p:nvSpPr>
        <p:spPr/>
        <p:txBody>
          <a:bodyPr/>
          <a:lstStyle/>
          <a:p>
            <a:fld id="{C5DC2DA4-D29E-4014-A69C-276226FB67B5}" type="slidenum">
              <a:rPr lang="en-US" smtClean="0"/>
              <a:t>68</a:t>
            </a:fld>
            <a:endParaRPr lang="en-US"/>
          </a:p>
        </p:txBody>
      </p:sp>
      <p:sp>
        <p:nvSpPr>
          <p:cNvPr id="5" name="Header Placeholder 4"/>
          <p:cNvSpPr>
            <a:spLocks noGrp="1"/>
          </p:cNvSpPr>
          <p:nvPr>
            <p:ph type="hdr" sz="quarter" idx="11"/>
          </p:nvPr>
        </p:nvSpPr>
        <p:spPr/>
        <p:txBody>
          <a:bodyPr/>
          <a:lstStyle/>
          <a:p>
            <a:r>
              <a:rPr lang="en-US" smtClean="0"/>
              <a:t>PPMC 4Oct2017</a:t>
            </a:r>
            <a:endParaRPr lang="en-US"/>
          </a:p>
        </p:txBody>
      </p:sp>
    </p:spTree>
    <p:extLst>
      <p:ext uri="{BB962C8B-B14F-4D97-AF65-F5344CB8AC3E}">
        <p14:creationId xmlns:p14="http://schemas.microsoft.com/office/powerpoint/2010/main" val="135643382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reassure these parents that</a:t>
            </a:r>
            <a:r>
              <a:rPr lang="en-US" baseline="0" dirty="0"/>
              <a:t> “</a:t>
            </a:r>
            <a:r>
              <a:rPr lang="en-US" dirty="0">
                <a:solidFill>
                  <a:srgbClr val="009DC4"/>
                </a:solidFill>
              </a:rPr>
              <a:t>Numerous research studies have shown that getting the HPV vaccine does not make kids more likely to be sexually active or start having sex at a younger age. </a:t>
            </a:r>
            <a:r>
              <a:rPr lang="en-US" dirty="0">
                <a:solidFill>
                  <a:srgbClr val="7030A0"/>
                </a:solidFill>
              </a:rPr>
              <a:t>Starting the HPV vaccine series today will give your child the best protection possible for the future.”</a:t>
            </a:r>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69</a:t>
            </a:fld>
            <a:endParaRPr lang="en-US"/>
          </a:p>
        </p:txBody>
      </p:sp>
      <p:sp>
        <p:nvSpPr>
          <p:cNvPr id="5" name="Header Placeholder 4"/>
          <p:cNvSpPr>
            <a:spLocks noGrp="1"/>
          </p:cNvSpPr>
          <p:nvPr>
            <p:ph type="hdr" sz="quarter" idx="11"/>
          </p:nvPr>
        </p:nvSpPr>
        <p:spPr/>
        <p:txBody>
          <a:bodyPr/>
          <a:lstStyle/>
          <a:p>
            <a:r>
              <a:rPr lang="en-US" smtClean="0"/>
              <a:t>PPMC 4Oct2017</a:t>
            </a:r>
            <a:endParaRPr lang="en-US"/>
          </a:p>
        </p:txBody>
      </p:sp>
    </p:spTree>
    <p:extLst>
      <p:ext uri="{BB962C8B-B14F-4D97-AF65-F5344CB8AC3E}">
        <p14:creationId xmlns:p14="http://schemas.microsoft.com/office/powerpoint/2010/main" val="25940308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new two-dose recommendation may cause some parents to think that they can wait another year… or three.</a:t>
            </a:r>
          </a:p>
        </p:txBody>
      </p:sp>
      <p:sp>
        <p:nvSpPr>
          <p:cNvPr id="4" name="Slide Number Placeholder 3"/>
          <p:cNvSpPr>
            <a:spLocks noGrp="1"/>
          </p:cNvSpPr>
          <p:nvPr>
            <p:ph type="sldNum" sz="quarter" idx="10"/>
          </p:nvPr>
        </p:nvSpPr>
        <p:spPr/>
        <p:txBody>
          <a:bodyPr/>
          <a:lstStyle/>
          <a:p>
            <a:fld id="{C5DC2DA4-D29E-4014-A69C-276226FB67B5}" type="slidenum">
              <a:rPr lang="en-US" smtClean="0"/>
              <a:t>70</a:t>
            </a:fld>
            <a:endParaRPr lang="en-US"/>
          </a:p>
        </p:txBody>
      </p:sp>
      <p:sp>
        <p:nvSpPr>
          <p:cNvPr id="5" name="Header Placeholder 4"/>
          <p:cNvSpPr>
            <a:spLocks noGrp="1"/>
          </p:cNvSpPr>
          <p:nvPr>
            <p:ph type="hdr" sz="quarter" idx="11"/>
          </p:nvPr>
        </p:nvSpPr>
        <p:spPr/>
        <p:txBody>
          <a:bodyPr/>
          <a:lstStyle/>
          <a:p>
            <a:r>
              <a:rPr lang="en-US" smtClean="0"/>
              <a:t>PPMC 4Oct2017</a:t>
            </a:r>
            <a:endParaRPr lang="en-US"/>
          </a:p>
        </p:txBody>
      </p:sp>
    </p:spTree>
    <p:extLst>
      <p:ext uri="{BB962C8B-B14F-4D97-AF65-F5344CB8AC3E}">
        <p14:creationId xmlns:p14="http://schemas.microsoft.com/office/powerpoint/2010/main" val="791154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8614">
              <a:defRPr/>
            </a:pPr>
            <a:r>
              <a:rPr lang="en-US" dirty="0" err="1" smtClean="0"/>
              <a:t>Persistant</a:t>
            </a:r>
            <a:r>
              <a:rPr lang="en-US" baseline="0" dirty="0" smtClean="0"/>
              <a:t> HPV infection can cause cancer in both men and women. </a:t>
            </a:r>
            <a:r>
              <a:rPr lang="en-US" dirty="0" smtClean="0">
                <a:latin typeface="Arial" charset="0"/>
              </a:rPr>
              <a:t>HPV infection can cause cervical, vaginal, and vulvar cancers in women and penile cancer in men. HPV can also cause anal cancer, mouth/throat (oropharyngeal) cancer, and genital warts in both men and women. Nearly 18,000 women in the United States are diagnosed with a cancer caused by HPV each year. There are more than 9,000 HPV cancers diagnosed in U.S. men each year</a:t>
            </a:r>
            <a:r>
              <a:rPr lang="en-US" baseline="0" dirty="0" smtClean="0">
                <a:latin typeface="Arial" charset="0"/>
              </a:rPr>
              <a:t> so 27,000 total</a:t>
            </a:r>
          </a:p>
          <a:p>
            <a:pPr defTabSz="888614">
              <a:defRPr/>
            </a:pPr>
            <a:r>
              <a:rPr lang="en-US" baseline="0" dirty="0" smtClean="0">
                <a:latin typeface="Arial" charset="0"/>
              </a:rPr>
              <a:t>1 case every 20 min</a:t>
            </a:r>
          </a:p>
          <a:p>
            <a:pPr defTabSz="888614">
              <a:defRPr/>
            </a:pPr>
            <a:endParaRPr lang="en-US" dirty="0" smtClean="0">
              <a:latin typeface="Arial" charset="0"/>
            </a:endParaRPr>
          </a:p>
          <a:p>
            <a:r>
              <a:rPr lang="en-US" dirty="0" smtClean="0"/>
              <a:t>Breakdown of HPV cancers</a:t>
            </a:r>
            <a:r>
              <a:rPr lang="en-US" baseline="0" dirty="0" smtClean="0"/>
              <a:t> in men and women</a:t>
            </a:r>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8</a:t>
            </a:fld>
            <a:endParaRPr lang="en-US"/>
          </a:p>
        </p:txBody>
      </p:sp>
      <p:sp>
        <p:nvSpPr>
          <p:cNvPr id="5" name="Header Placeholder 4"/>
          <p:cNvSpPr>
            <a:spLocks noGrp="1"/>
          </p:cNvSpPr>
          <p:nvPr>
            <p:ph type="hdr" sz="quarter" idx="11"/>
          </p:nvPr>
        </p:nvSpPr>
        <p:spPr/>
        <p:txBody>
          <a:bodyPr/>
          <a:lstStyle/>
          <a:p>
            <a:r>
              <a:rPr lang="en-US" smtClean="0"/>
              <a:t>PPMC 4Oct2017</a:t>
            </a:r>
            <a:endParaRPr lang="en-US"/>
          </a:p>
        </p:txBody>
      </p:sp>
    </p:spTree>
    <p:extLst>
      <p:ext uri="{BB962C8B-B14F-4D97-AF65-F5344CB8AC3E}">
        <p14:creationId xmlns:p14="http://schemas.microsoft.com/office/powerpoint/2010/main" val="13599315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tell these parents, “The two-dose schedule is recommended if the series is started before the 15th birthday. However, I don’t recommend waiting to give this cancer-preventing vaccine. As children get older and have busier schedules, it becomes more difficult to get them back in. I’d feel best if we started the series today to get your child protected as soon as possible.”</a:t>
            </a:r>
          </a:p>
          <a:p>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solidFill>
                  <a:prstClr val="black"/>
                </a:solidFill>
              </a:rPr>
              <a:pPr/>
              <a:t>71</a:t>
            </a:fld>
            <a:endParaRPr lang="en-US">
              <a:solidFill>
                <a:prstClr val="black"/>
              </a:solidFill>
            </a:endParaRPr>
          </a:p>
        </p:txBody>
      </p:sp>
      <p:sp>
        <p:nvSpPr>
          <p:cNvPr id="5" name="Header Placeholder 4"/>
          <p:cNvSpPr>
            <a:spLocks noGrp="1"/>
          </p:cNvSpPr>
          <p:nvPr>
            <p:ph type="hdr" sz="quarter" idx="11"/>
          </p:nvPr>
        </p:nvSpPr>
        <p:spPr/>
        <p:txBody>
          <a:bodyPr/>
          <a:lstStyle/>
          <a:p>
            <a:r>
              <a:rPr lang="en-US" smtClean="0"/>
              <a:t>PPMC 4Oct2017</a:t>
            </a:r>
            <a:endParaRPr lang="en-US"/>
          </a:p>
        </p:txBody>
      </p:sp>
    </p:spTree>
    <p:extLst>
      <p:ext uri="{BB962C8B-B14F-4D97-AF65-F5344CB8AC3E}">
        <p14:creationId xmlns:p14="http://schemas.microsoft.com/office/powerpoint/2010/main" val="371094229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Naturally,</a:t>
            </a:r>
            <a:r>
              <a:rPr lang="en-US" baseline="0" dirty="0"/>
              <a:t> s</a:t>
            </a:r>
            <a:r>
              <a:rPr lang="en-US" dirty="0"/>
              <a:t>ome parents will have questions about HPV vaccine safety. </a:t>
            </a:r>
          </a:p>
        </p:txBody>
      </p:sp>
      <p:sp>
        <p:nvSpPr>
          <p:cNvPr id="4" name="Slide Number Placeholder 3"/>
          <p:cNvSpPr>
            <a:spLocks noGrp="1"/>
          </p:cNvSpPr>
          <p:nvPr>
            <p:ph type="sldNum" sz="quarter" idx="10"/>
          </p:nvPr>
        </p:nvSpPr>
        <p:spPr/>
        <p:txBody>
          <a:bodyPr/>
          <a:lstStyle/>
          <a:p>
            <a:fld id="{C5DC2DA4-D29E-4014-A69C-276226FB67B5}" type="slidenum">
              <a:rPr lang="en-US" smtClean="0"/>
              <a:t>72</a:t>
            </a:fld>
            <a:endParaRPr lang="en-US"/>
          </a:p>
        </p:txBody>
      </p:sp>
      <p:sp>
        <p:nvSpPr>
          <p:cNvPr id="5" name="Header Placeholder 4"/>
          <p:cNvSpPr>
            <a:spLocks noGrp="1"/>
          </p:cNvSpPr>
          <p:nvPr>
            <p:ph type="hdr" sz="quarter" idx="11"/>
          </p:nvPr>
        </p:nvSpPr>
        <p:spPr/>
        <p:txBody>
          <a:bodyPr/>
          <a:lstStyle/>
          <a:p>
            <a:r>
              <a:rPr lang="en-US" smtClean="0"/>
              <a:t>PPMC 4Oct2017</a:t>
            </a:r>
            <a:endParaRPr lang="en-US"/>
          </a:p>
        </p:txBody>
      </p:sp>
    </p:spTree>
    <p:extLst>
      <p:ext uri="{BB962C8B-B14F-4D97-AF65-F5344CB8AC3E}">
        <p14:creationId xmlns:p14="http://schemas.microsoft.com/office/powerpoint/2010/main" val="6237673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could start with something like, “It sounds like you are generally in support of vaccines, but you have concerns about the safety of HPV.  Is that right? So if you had information that convinced you the HPV vaccine was safe you might consider letting your daughter get it? I’d like to share with you what I know about the safety of HPV vaccine…” and then share that specific information with them.</a:t>
            </a:r>
          </a:p>
          <a:p>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solidFill>
                  <a:prstClr val="black"/>
                </a:solidFill>
              </a:rPr>
              <a:pPr/>
              <a:t>73</a:t>
            </a:fld>
            <a:endParaRPr lang="en-US">
              <a:solidFill>
                <a:prstClr val="black"/>
              </a:solidFill>
            </a:endParaRPr>
          </a:p>
        </p:txBody>
      </p:sp>
      <p:sp>
        <p:nvSpPr>
          <p:cNvPr id="5" name="Header Placeholder 4"/>
          <p:cNvSpPr>
            <a:spLocks noGrp="1"/>
          </p:cNvSpPr>
          <p:nvPr>
            <p:ph type="hdr" sz="quarter" idx="11"/>
          </p:nvPr>
        </p:nvSpPr>
        <p:spPr/>
        <p:txBody>
          <a:bodyPr/>
          <a:lstStyle/>
          <a:p>
            <a:r>
              <a:rPr lang="en-US" smtClean="0"/>
              <a:t>PPMC 4Oct2017</a:t>
            </a:r>
            <a:endParaRPr lang="en-US"/>
          </a:p>
        </p:txBody>
      </p:sp>
    </p:spTree>
    <p:extLst>
      <p:ext uri="{BB962C8B-B14F-4D97-AF65-F5344CB8AC3E}">
        <p14:creationId xmlns:p14="http://schemas.microsoft.com/office/powerpoint/2010/main" val="145843474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8614">
              <a:defRPr/>
            </a:pPr>
            <a:r>
              <a:rPr lang="en-US" dirty="0"/>
              <a:t>It is important to acknowledge</a:t>
            </a:r>
            <a:r>
              <a:rPr lang="en-US" baseline="0" dirty="0"/>
              <a:t> a parent’s concerns. Try saying something like “</a:t>
            </a:r>
            <a:r>
              <a:rPr lang="en-US" dirty="0">
                <a:solidFill>
                  <a:srgbClr val="009DC4"/>
                </a:solidFill>
              </a:rPr>
              <a:t>I know there are stories in the media and online about vaccines, and I can see how that could concern you. </a:t>
            </a:r>
            <a:r>
              <a:rPr lang="en-US" dirty="0">
                <a:solidFill>
                  <a:srgbClr val="781D7E"/>
                </a:solidFill>
              </a:rPr>
              <a:t>However, I want you to know that HPV vaccine has been carefully studied for many years by medical and scientific experts. Based on all of the data, I believe HPV vaccine is very safe.”</a:t>
            </a:r>
          </a:p>
          <a:p>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74</a:t>
            </a:fld>
            <a:endParaRPr lang="en-US"/>
          </a:p>
        </p:txBody>
      </p:sp>
      <p:sp>
        <p:nvSpPr>
          <p:cNvPr id="5" name="Header Placeholder 4"/>
          <p:cNvSpPr>
            <a:spLocks noGrp="1"/>
          </p:cNvSpPr>
          <p:nvPr>
            <p:ph type="hdr" sz="quarter" idx="11"/>
          </p:nvPr>
        </p:nvSpPr>
        <p:spPr/>
        <p:txBody>
          <a:bodyPr/>
          <a:lstStyle/>
          <a:p>
            <a:r>
              <a:rPr lang="en-US" smtClean="0"/>
              <a:t>PPMC 4Oct2017</a:t>
            </a:r>
            <a:endParaRPr lang="en-US"/>
          </a:p>
        </p:txBody>
      </p:sp>
    </p:spTree>
    <p:extLst>
      <p:ext uri="{BB962C8B-B14F-4D97-AF65-F5344CB8AC3E}">
        <p14:creationId xmlns:p14="http://schemas.microsoft.com/office/powerpoint/2010/main" val="156319929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8614">
              <a:defRPr/>
            </a:pPr>
            <a:r>
              <a:rPr lang="en-US" dirty="0"/>
              <a:t>If</a:t>
            </a:r>
            <a:r>
              <a:rPr lang="en-US" baseline="0" dirty="0"/>
              <a:t> safety concerns are specific to adverse events, explain to parents that “</a:t>
            </a:r>
            <a:r>
              <a:rPr lang="en-US" dirty="0">
                <a:solidFill>
                  <a:srgbClr val="009DC4"/>
                </a:solidFill>
              </a:rPr>
              <a:t>Vaccines, like any medication, can cause side effects. With HPV vaccination this could include pain, swelling, and/or redness where the shot is given, or possibly headache. Sometimes kids faint when they get shots and they could be injured if they fall from fainting. </a:t>
            </a:r>
            <a:r>
              <a:rPr lang="en-US" dirty="0">
                <a:solidFill>
                  <a:srgbClr val="781D7E"/>
                </a:solidFill>
              </a:rPr>
              <a:t>We’ll protect your child by having them stay seated after the shot.”</a:t>
            </a:r>
          </a:p>
          <a:p>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75</a:t>
            </a:fld>
            <a:endParaRPr lang="en-US"/>
          </a:p>
        </p:txBody>
      </p:sp>
      <p:sp>
        <p:nvSpPr>
          <p:cNvPr id="5" name="Header Placeholder 4"/>
          <p:cNvSpPr>
            <a:spLocks noGrp="1"/>
          </p:cNvSpPr>
          <p:nvPr>
            <p:ph type="hdr" sz="quarter" idx="11"/>
          </p:nvPr>
        </p:nvSpPr>
        <p:spPr/>
        <p:txBody>
          <a:bodyPr/>
          <a:lstStyle/>
          <a:p>
            <a:r>
              <a:rPr lang="en-US" smtClean="0"/>
              <a:t>PPMC 4Oct2017</a:t>
            </a:r>
            <a:endParaRPr lang="en-US"/>
          </a:p>
        </p:txBody>
      </p:sp>
    </p:spTree>
    <p:extLst>
      <p:ext uri="{BB962C8B-B14F-4D97-AF65-F5344CB8AC3E}">
        <p14:creationId xmlns:p14="http://schemas.microsoft.com/office/powerpoint/2010/main" val="411474558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 vaccine safety questions can be very specific. </a:t>
            </a:r>
          </a:p>
        </p:txBody>
      </p:sp>
      <p:sp>
        <p:nvSpPr>
          <p:cNvPr id="4" name="Slide Number Placeholder 3"/>
          <p:cNvSpPr>
            <a:spLocks noGrp="1"/>
          </p:cNvSpPr>
          <p:nvPr>
            <p:ph type="sldNum" sz="quarter" idx="10"/>
          </p:nvPr>
        </p:nvSpPr>
        <p:spPr/>
        <p:txBody>
          <a:bodyPr/>
          <a:lstStyle/>
          <a:p>
            <a:fld id="{C5DC2DA4-D29E-4014-A69C-276226FB67B5}" type="slidenum">
              <a:rPr lang="en-US" smtClean="0"/>
              <a:t>76</a:t>
            </a:fld>
            <a:endParaRPr lang="en-US"/>
          </a:p>
        </p:txBody>
      </p:sp>
      <p:sp>
        <p:nvSpPr>
          <p:cNvPr id="5" name="Header Placeholder 4"/>
          <p:cNvSpPr>
            <a:spLocks noGrp="1"/>
          </p:cNvSpPr>
          <p:nvPr>
            <p:ph type="hdr" sz="quarter" idx="11"/>
          </p:nvPr>
        </p:nvSpPr>
        <p:spPr/>
        <p:txBody>
          <a:bodyPr/>
          <a:lstStyle/>
          <a:p>
            <a:r>
              <a:rPr lang="en-US" smtClean="0"/>
              <a:t>PPMC 4Oct2017</a:t>
            </a:r>
            <a:endParaRPr lang="en-US"/>
          </a:p>
        </p:txBody>
      </p:sp>
    </p:spTree>
    <p:extLst>
      <p:ext uri="{BB962C8B-B14F-4D97-AF65-F5344CB8AC3E}">
        <p14:creationId xmlns:p14="http://schemas.microsoft.com/office/powerpoint/2010/main" val="5497347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8614">
              <a:defRPr/>
            </a:pPr>
            <a:r>
              <a:rPr lang="en-US" dirty="0"/>
              <a:t>If you get a question</a:t>
            </a:r>
            <a:r>
              <a:rPr lang="en-US" baseline="0" dirty="0"/>
              <a:t> about fertility concerns you can say “</a:t>
            </a:r>
            <a:r>
              <a:rPr lang="en-US" dirty="0">
                <a:solidFill>
                  <a:srgbClr val="009DC4"/>
                </a:solidFill>
              </a:rPr>
              <a:t>There is no data available to suggest that getting HPV vaccine will have an effect on future fertility. </a:t>
            </a:r>
            <a:r>
              <a:rPr lang="en-US" dirty="0">
                <a:solidFill>
                  <a:srgbClr val="781D7E"/>
                </a:solidFill>
              </a:rPr>
              <a:t>However, women who develop cervical cancer could require treatment that would limit their ability to have children. Starting the HPV vaccine series today could prevent that from happening and protect your daughter’s ability to bear children.”</a:t>
            </a:r>
          </a:p>
          <a:p>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77</a:t>
            </a:fld>
            <a:endParaRPr lang="en-US"/>
          </a:p>
        </p:txBody>
      </p:sp>
      <p:sp>
        <p:nvSpPr>
          <p:cNvPr id="5" name="Header Placeholder 4"/>
          <p:cNvSpPr>
            <a:spLocks noGrp="1"/>
          </p:cNvSpPr>
          <p:nvPr>
            <p:ph type="hdr" sz="quarter" idx="11"/>
          </p:nvPr>
        </p:nvSpPr>
        <p:spPr/>
        <p:txBody>
          <a:bodyPr/>
          <a:lstStyle/>
          <a:p>
            <a:r>
              <a:rPr lang="en-US" smtClean="0"/>
              <a:t>PPMC 4Oct2017</a:t>
            </a:r>
            <a:endParaRPr lang="en-US"/>
          </a:p>
        </p:txBody>
      </p:sp>
    </p:spTree>
    <p:extLst>
      <p:ext uri="{BB962C8B-B14F-4D97-AF65-F5344CB8AC3E}">
        <p14:creationId xmlns:p14="http://schemas.microsoft.com/office/powerpoint/2010/main" val="73617930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get questions about other specific safety concerns such as death, neurologic conditions, autoimmune conditions, venous thromboembolism, postural orthostatic tachycardia syndrome, or complex regional pain syndrome you can say, “HPV vaccine safety studies have been very reassuring and date, we have not observed any signal that shows that HPV vaccination causes that health problem.”</a:t>
            </a:r>
          </a:p>
        </p:txBody>
      </p:sp>
      <p:sp>
        <p:nvSpPr>
          <p:cNvPr id="4" name="Slide Number Placeholder 3"/>
          <p:cNvSpPr>
            <a:spLocks noGrp="1"/>
          </p:cNvSpPr>
          <p:nvPr>
            <p:ph type="sldNum" sz="quarter" idx="10"/>
          </p:nvPr>
        </p:nvSpPr>
        <p:spPr/>
        <p:txBody>
          <a:bodyPr/>
          <a:lstStyle/>
          <a:p>
            <a:fld id="{C5DC2DA4-D29E-4014-A69C-276226FB67B5}" type="slidenum">
              <a:rPr lang="en-US" smtClean="0"/>
              <a:t>78</a:t>
            </a:fld>
            <a:endParaRPr lang="en-US"/>
          </a:p>
        </p:txBody>
      </p:sp>
      <p:sp>
        <p:nvSpPr>
          <p:cNvPr id="5" name="Header Placeholder 4"/>
          <p:cNvSpPr>
            <a:spLocks noGrp="1"/>
          </p:cNvSpPr>
          <p:nvPr>
            <p:ph type="hdr" sz="quarter" idx="11"/>
          </p:nvPr>
        </p:nvSpPr>
        <p:spPr/>
        <p:txBody>
          <a:bodyPr/>
          <a:lstStyle/>
          <a:p>
            <a:r>
              <a:rPr lang="en-US" smtClean="0"/>
              <a:t>PPMC 4Oct2017</a:t>
            </a:r>
            <a:endParaRPr lang="en-US"/>
          </a:p>
        </p:txBody>
      </p:sp>
    </p:spTree>
    <p:extLst>
      <p:ext uri="{BB962C8B-B14F-4D97-AF65-F5344CB8AC3E}">
        <p14:creationId xmlns:p14="http://schemas.microsoft.com/office/powerpoint/2010/main" val="267660501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Parents may voice</a:t>
            </a:r>
            <a:r>
              <a:rPr lang="en-US" baseline="0" dirty="0"/>
              <a:t> concerns about vaccine effectiveness.</a:t>
            </a:r>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79</a:t>
            </a:fld>
            <a:endParaRPr lang="en-US"/>
          </a:p>
        </p:txBody>
      </p:sp>
      <p:sp>
        <p:nvSpPr>
          <p:cNvPr id="5" name="Header Placeholder 4"/>
          <p:cNvSpPr>
            <a:spLocks noGrp="1"/>
          </p:cNvSpPr>
          <p:nvPr>
            <p:ph type="hdr" sz="quarter" idx="11"/>
          </p:nvPr>
        </p:nvSpPr>
        <p:spPr/>
        <p:txBody>
          <a:bodyPr/>
          <a:lstStyle/>
          <a:p>
            <a:r>
              <a:rPr lang="en-US" smtClean="0"/>
              <a:t>PPMC 4Oct2017</a:t>
            </a:r>
            <a:endParaRPr lang="en-US"/>
          </a:p>
        </p:txBody>
      </p:sp>
    </p:spTree>
    <p:extLst>
      <p:ext uri="{BB962C8B-B14F-4D97-AF65-F5344CB8AC3E}">
        <p14:creationId xmlns:p14="http://schemas.microsoft.com/office/powerpoint/2010/main" val="155233594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8614">
              <a:defRPr/>
            </a:pPr>
            <a:r>
              <a:rPr lang="en-US" dirty="0"/>
              <a:t>You can let parents know that “</a:t>
            </a:r>
            <a:r>
              <a:rPr lang="en-US" dirty="0">
                <a:solidFill>
                  <a:srgbClr val="009DC4"/>
                </a:solidFill>
              </a:rPr>
              <a:t>Ongoing studies are showing that HPV vaccination works very well and has decreased HPV infection, genital warts, and cervical precancers in young people, in the years since it has been available. </a:t>
            </a:r>
            <a:r>
              <a:rPr lang="en-US" dirty="0">
                <a:solidFill>
                  <a:srgbClr val="7030A0"/>
                </a:solidFill>
              </a:rPr>
              <a:t>Starting the vaccine series today will help ensure your child gets the best  protection possible.” </a:t>
            </a:r>
            <a:endParaRPr lang="en-US" dirty="0">
              <a:solidFill>
                <a:srgbClr val="009DC4"/>
              </a:solidFill>
            </a:endParaRPr>
          </a:p>
          <a:p>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80</a:t>
            </a:fld>
            <a:endParaRPr lang="en-US"/>
          </a:p>
        </p:txBody>
      </p:sp>
      <p:sp>
        <p:nvSpPr>
          <p:cNvPr id="5" name="Header Placeholder 4"/>
          <p:cNvSpPr>
            <a:spLocks noGrp="1"/>
          </p:cNvSpPr>
          <p:nvPr>
            <p:ph type="hdr" sz="quarter" idx="11"/>
          </p:nvPr>
        </p:nvSpPr>
        <p:spPr/>
        <p:txBody>
          <a:bodyPr/>
          <a:lstStyle/>
          <a:p>
            <a:r>
              <a:rPr lang="en-US" smtClean="0"/>
              <a:t>PPMC 4Oct2017</a:t>
            </a:r>
            <a:endParaRPr lang="en-US"/>
          </a:p>
        </p:txBody>
      </p:sp>
    </p:spTree>
    <p:extLst>
      <p:ext uri="{BB962C8B-B14F-4D97-AF65-F5344CB8AC3E}">
        <p14:creationId xmlns:p14="http://schemas.microsoft.com/office/powerpoint/2010/main" val="2552952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8614">
              <a:defRPr/>
            </a:pPr>
            <a:r>
              <a:rPr lang="en-US" dirty="0"/>
              <a:t>This graph shows the incidence of all HPV-associated cancers (all carcinomas of the cervix and squamous cell carcinomas of the vagina, vulva, penis, anus, rectum, and oropharynx) by sex, race and ethnicity. “Incidence rate” means how many people out of a given number get the disease each year. Incidence rates of HPV-associated cancers varied by sex and race or ethnic group. The rate for women is shown in the solid bar and the rate for men is shown in the hatched bar. </a:t>
            </a:r>
          </a:p>
          <a:p>
            <a:pPr defTabSz="888614">
              <a:defRPr/>
            </a:pPr>
            <a:endParaRPr lang="en-US" dirty="0"/>
          </a:p>
          <a:p>
            <a:pPr defTabSz="888614">
              <a:defRPr/>
            </a:pPr>
            <a:r>
              <a:rPr lang="en-US" dirty="0"/>
              <a:t>In each race/ethnic group, women had higher rates than men (because of cervical cancer). </a:t>
            </a:r>
          </a:p>
          <a:p>
            <a:pPr defTabSz="888614">
              <a:defRPr/>
            </a:pPr>
            <a:endParaRPr lang="en-US" dirty="0"/>
          </a:p>
          <a:p>
            <a:pPr defTabSz="888614">
              <a:defRPr/>
            </a:pPr>
            <a:r>
              <a:rPr lang="en-US" dirty="0"/>
              <a:t>Among women, blacks had the highest rates and Asian/Pacific Islanders had the lowest rates compared with other racial groups and Hispanics had higher rates than non-Hispanics.</a:t>
            </a:r>
          </a:p>
          <a:p>
            <a:pPr defTabSz="888614">
              <a:defRPr/>
            </a:pPr>
            <a:r>
              <a:rPr lang="en-US" dirty="0"/>
              <a:t>Among men, whites had the highest rates and Asian/Pacific Islanders had the lowest rates compared with other racial groups and non-Hispanics had higher rates than Hispanics. </a:t>
            </a:r>
          </a:p>
          <a:p>
            <a:pPr defTabSz="888614">
              <a:defRPr/>
            </a:pPr>
            <a:endParaRPr lang="en-US" dirty="0"/>
          </a:p>
          <a:p>
            <a:pPr defTabSz="888614">
              <a:defRPr/>
            </a:pPr>
            <a:r>
              <a:rPr lang="en-US" dirty="0"/>
              <a:t>However, there were differences by cancer site. For example, men had higher rates of HPV-associated cancers of the oropharynx than women.  More data by race and ethnicity can be found at cdc.gov/cancer/</a:t>
            </a:r>
            <a:r>
              <a:rPr lang="en-US" dirty="0" err="1"/>
              <a:t>hpv</a:t>
            </a:r>
            <a:endParaRPr lang="en-US" dirty="0"/>
          </a:p>
          <a:p>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9</a:t>
            </a:fld>
            <a:endParaRPr lang="en-US"/>
          </a:p>
        </p:txBody>
      </p:sp>
      <p:sp>
        <p:nvSpPr>
          <p:cNvPr id="5" name="Header Placeholder 4"/>
          <p:cNvSpPr>
            <a:spLocks noGrp="1"/>
          </p:cNvSpPr>
          <p:nvPr>
            <p:ph type="hdr" sz="quarter" idx="11"/>
          </p:nvPr>
        </p:nvSpPr>
        <p:spPr/>
        <p:txBody>
          <a:bodyPr/>
          <a:lstStyle/>
          <a:p>
            <a:r>
              <a:rPr lang="en-US" smtClean="0"/>
              <a:t>PPMC 4Oct2017</a:t>
            </a:r>
            <a:endParaRPr lang="en-US"/>
          </a:p>
        </p:txBody>
      </p:sp>
    </p:spTree>
    <p:extLst>
      <p:ext uri="{BB962C8B-B14F-4D97-AF65-F5344CB8AC3E}">
        <p14:creationId xmlns:p14="http://schemas.microsoft.com/office/powerpoint/2010/main" val="192797716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a:t>
            </a:r>
            <a:r>
              <a:rPr lang="en-US" baseline="0" dirty="0"/>
              <a:t> I mentioned previously, many parents are not aware of HPV disease in men and may ask why their male child needs to be vaccination. </a:t>
            </a:r>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81</a:t>
            </a:fld>
            <a:endParaRPr lang="en-US"/>
          </a:p>
        </p:txBody>
      </p:sp>
      <p:sp>
        <p:nvSpPr>
          <p:cNvPr id="5" name="Header Placeholder 4"/>
          <p:cNvSpPr>
            <a:spLocks noGrp="1"/>
          </p:cNvSpPr>
          <p:nvPr>
            <p:ph type="hdr" sz="quarter" idx="11"/>
          </p:nvPr>
        </p:nvSpPr>
        <p:spPr/>
        <p:txBody>
          <a:bodyPr/>
          <a:lstStyle/>
          <a:p>
            <a:r>
              <a:rPr lang="en-US" smtClean="0"/>
              <a:t>PPMC 4Oct2017</a:t>
            </a:r>
            <a:endParaRPr lang="en-US"/>
          </a:p>
        </p:txBody>
      </p:sp>
    </p:spTree>
    <p:extLst>
      <p:ext uri="{BB962C8B-B14F-4D97-AF65-F5344CB8AC3E}">
        <p14:creationId xmlns:p14="http://schemas.microsoft.com/office/powerpoint/2010/main" val="55312562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a:t>
            </a:r>
            <a:r>
              <a:rPr lang="en-US" baseline="0" dirty="0"/>
              <a:t> for parents to know that HPV infection causes cancer in men as well. You can say something like “HPV infection can cause cancers of the penis, anus, and throat in men and it can also cause genital warts. Getting HPV vaccine today for your son can help prevent the infection that can lead to these diseases.”</a:t>
            </a:r>
          </a:p>
          <a:p>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82</a:t>
            </a:fld>
            <a:endParaRPr lang="en-US"/>
          </a:p>
        </p:txBody>
      </p:sp>
      <p:sp>
        <p:nvSpPr>
          <p:cNvPr id="5" name="Header Placeholder 4"/>
          <p:cNvSpPr>
            <a:spLocks noGrp="1"/>
          </p:cNvSpPr>
          <p:nvPr>
            <p:ph type="hdr" sz="quarter" idx="11"/>
          </p:nvPr>
        </p:nvSpPr>
        <p:spPr/>
        <p:txBody>
          <a:bodyPr/>
          <a:lstStyle/>
          <a:p>
            <a:r>
              <a:rPr lang="en-US" smtClean="0"/>
              <a:t>PPMC 4Oct2017</a:t>
            </a:r>
            <a:endParaRPr lang="en-US"/>
          </a:p>
        </p:txBody>
      </p:sp>
    </p:spTree>
    <p:extLst>
      <p:ext uri="{BB962C8B-B14F-4D97-AF65-F5344CB8AC3E}">
        <p14:creationId xmlns:p14="http://schemas.microsoft.com/office/powerpoint/2010/main" val="200013408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Occasionally parents will ask you or another person in your medical office if</a:t>
            </a:r>
            <a:r>
              <a:rPr lang="en-US" baseline="0" dirty="0"/>
              <a:t> you or they would give HPV vaccine to you/their kids.</a:t>
            </a:r>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83</a:t>
            </a:fld>
            <a:endParaRPr lang="en-US"/>
          </a:p>
        </p:txBody>
      </p:sp>
      <p:sp>
        <p:nvSpPr>
          <p:cNvPr id="5" name="Header Placeholder 4"/>
          <p:cNvSpPr>
            <a:spLocks noGrp="1"/>
          </p:cNvSpPr>
          <p:nvPr>
            <p:ph type="hdr" sz="quarter" idx="11"/>
          </p:nvPr>
        </p:nvSpPr>
        <p:spPr/>
        <p:txBody>
          <a:bodyPr/>
          <a:lstStyle/>
          <a:p>
            <a:r>
              <a:rPr lang="en-US" smtClean="0"/>
              <a:t>PPMC 4Oct2017</a:t>
            </a:r>
            <a:endParaRPr lang="en-US"/>
          </a:p>
        </p:txBody>
      </p:sp>
    </p:spTree>
    <p:extLst>
      <p:ext uri="{BB962C8B-B14F-4D97-AF65-F5344CB8AC3E}">
        <p14:creationId xmlns:p14="http://schemas.microsoft.com/office/powerpoint/2010/main" val="240333365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explain the difference between a recommendation that you are making for the health of your child, versus a legislative decision that is designed to keep kids who may have missed a vaccination from slipping through the cracks. Letting parents know that you, along with CDC and the major medical societies, recommend all of the vaccines equally for their child’s health can help them understand that HPV vaccination is a normal part of adolescent health. You can share with them that “school-entry requirements don’t always reflect the current recommendations for their child’s health.”</a:t>
            </a:r>
          </a:p>
          <a:p>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84</a:t>
            </a:fld>
            <a:endParaRPr lang="en-US"/>
          </a:p>
        </p:txBody>
      </p:sp>
      <p:sp>
        <p:nvSpPr>
          <p:cNvPr id="5" name="Header Placeholder 4"/>
          <p:cNvSpPr>
            <a:spLocks noGrp="1"/>
          </p:cNvSpPr>
          <p:nvPr>
            <p:ph type="hdr" sz="quarter" idx="11"/>
          </p:nvPr>
        </p:nvSpPr>
        <p:spPr/>
        <p:txBody>
          <a:bodyPr/>
          <a:lstStyle/>
          <a:p>
            <a:r>
              <a:rPr lang="en-US" smtClean="0"/>
              <a:t>PPMC 4Oct2017</a:t>
            </a:r>
            <a:endParaRPr lang="en-US"/>
          </a:p>
        </p:txBody>
      </p:sp>
    </p:spTree>
    <p:extLst>
      <p:ext uri="{BB962C8B-B14F-4D97-AF65-F5344CB8AC3E}">
        <p14:creationId xmlns:p14="http://schemas.microsoft.com/office/powerpoint/2010/main" val="73968740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Occasionally parents will ask you or another person in your medical office if</a:t>
            </a:r>
            <a:r>
              <a:rPr lang="en-US" baseline="0" dirty="0"/>
              <a:t> you or they would give HPV vaccine to you/their kids.</a:t>
            </a:r>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85</a:t>
            </a:fld>
            <a:endParaRPr lang="en-US"/>
          </a:p>
        </p:txBody>
      </p:sp>
      <p:sp>
        <p:nvSpPr>
          <p:cNvPr id="5" name="Header Placeholder 4"/>
          <p:cNvSpPr>
            <a:spLocks noGrp="1"/>
          </p:cNvSpPr>
          <p:nvPr>
            <p:ph type="hdr" sz="quarter" idx="11"/>
          </p:nvPr>
        </p:nvSpPr>
        <p:spPr/>
        <p:txBody>
          <a:bodyPr/>
          <a:lstStyle/>
          <a:p>
            <a:r>
              <a:rPr lang="en-US" smtClean="0"/>
              <a:t>PPMC 4Oct2017</a:t>
            </a:r>
            <a:endParaRPr lang="en-US"/>
          </a:p>
        </p:txBody>
      </p:sp>
    </p:spTree>
    <p:extLst>
      <p:ext uri="{BB962C8B-B14F-4D97-AF65-F5344CB8AC3E}">
        <p14:creationId xmlns:p14="http://schemas.microsoft.com/office/powerpoint/2010/main" val="75353199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8614">
              <a:defRPr/>
            </a:pPr>
            <a:r>
              <a:rPr lang="en-US" dirty="0"/>
              <a:t>If you have vaccinated you</a:t>
            </a:r>
            <a:r>
              <a:rPr lang="en-US" baseline="0" dirty="0"/>
              <a:t> child, you can share that with parents by saying something to the effect of “</a:t>
            </a:r>
            <a:r>
              <a:rPr lang="en-US" dirty="0">
                <a:solidFill>
                  <a:srgbClr val="009DC4"/>
                </a:solidFill>
              </a:rPr>
              <a:t>Yes, I have given HPV vaccine to my child because I believe in the importance of this cancer-preventing vaccine.” You can also tell them that </a:t>
            </a:r>
            <a:r>
              <a:rPr lang="en-US" dirty="0">
                <a:solidFill>
                  <a:srgbClr val="781D7E"/>
                </a:solidFill>
              </a:rPr>
              <a:t>The American Academy of Pediatrics, the American Academy of Family Physicians, NIH cancer centers, and the CDC, also agree that getting the HPV vaccine is very important for your child.</a:t>
            </a:r>
            <a:r>
              <a:rPr lang="en-US" dirty="0"/>
              <a:t>”</a:t>
            </a:r>
            <a:endParaRPr lang="en-US" dirty="0">
              <a:solidFill>
                <a:srgbClr val="781D7E"/>
              </a:solidFill>
            </a:endParaRPr>
          </a:p>
        </p:txBody>
      </p:sp>
      <p:sp>
        <p:nvSpPr>
          <p:cNvPr id="4" name="Slide Number Placeholder 3"/>
          <p:cNvSpPr>
            <a:spLocks noGrp="1"/>
          </p:cNvSpPr>
          <p:nvPr>
            <p:ph type="sldNum" sz="quarter" idx="10"/>
          </p:nvPr>
        </p:nvSpPr>
        <p:spPr/>
        <p:txBody>
          <a:bodyPr/>
          <a:lstStyle/>
          <a:p>
            <a:fld id="{C5DC2DA4-D29E-4014-A69C-276226FB67B5}" type="slidenum">
              <a:rPr lang="en-US" smtClean="0"/>
              <a:t>86</a:t>
            </a:fld>
            <a:endParaRPr lang="en-US"/>
          </a:p>
        </p:txBody>
      </p:sp>
      <p:sp>
        <p:nvSpPr>
          <p:cNvPr id="5" name="Header Placeholder 4"/>
          <p:cNvSpPr>
            <a:spLocks noGrp="1"/>
          </p:cNvSpPr>
          <p:nvPr>
            <p:ph type="hdr" sz="quarter" idx="11"/>
          </p:nvPr>
        </p:nvSpPr>
        <p:spPr/>
        <p:txBody>
          <a:bodyPr/>
          <a:lstStyle/>
          <a:p>
            <a:r>
              <a:rPr lang="en-US" smtClean="0"/>
              <a:t>PPMC 4Oct2017</a:t>
            </a:r>
            <a:endParaRPr lang="en-US"/>
          </a:p>
        </p:txBody>
      </p:sp>
    </p:spTree>
    <p:extLst>
      <p:ext uri="{BB962C8B-B14F-4D97-AF65-F5344CB8AC3E}">
        <p14:creationId xmlns:p14="http://schemas.microsoft.com/office/powerpoint/2010/main" val="208490427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Parents with children who have already started or finished</a:t>
            </a:r>
            <a:r>
              <a:rPr lang="en-US" baseline="0" dirty="0"/>
              <a:t> the HPV vaccine series with bivalent or quadrivalent HPV vaccine may ask about 9-valent HPV vaccine. </a:t>
            </a:r>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87</a:t>
            </a:fld>
            <a:endParaRPr lang="en-US"/>
          </a:p>
        </p:txBody>
      </p:sp>
      <p:sp>
        <p:nvSpPr>
          <p:cNvPr id="5" name="Header Placeholder 4"/>
          <p:cNvSpPr>
            <a:spLocks noGrp="1"/>
          </p:cNvSpPr>
          <p:nvPr>
            <p:ph type="hdr" sz="quarter" idx="11"/>
          </p:nvPr>
        </p:nvSpPr>
        <p:spPr/>
        <p:txBody>
          <a:bodyPr/>
          <a:lstStyle/>
          <a:p>
            <a:r>
              <a:rPr lang="en-US" smtClean="0"/>
              <a:t>PPMC 4Oct2017</a:t>
            </a:r>
            <a:endParaRPr lang="en-US"/>
          </a:p>
        </p:txBody>
      </p:sp>
    </p:spTree>
    <p:extLst>
      <p:ext uri="{BB962C8B-B14F-4D97-AF65-F5344CB8AC3E}">
        <p14:creationId xmlns:p14="http://schemas.microsoft.com/office/powerpoint/2010/main" val="50895515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8614">
              <a:defRPr/>
            </a:pPr>
            <a:r>
              <a:rPr lang="en-US" dirty="0"/>
              <a:t>For a parent who ask about having their child receive</a:t>
            </a:r>
            <a:r>
              <a:rPr lang="en-US" baseline="0" dirty="0"/>
              <a:t> additional HPV vaccinations, </a:t>
            </a:r>
            <a:r>
              <a:rPr lang="en-US" dirty="0"/>
              <a:t>let them know that “</a:t>
            </a:r>
            <a:r>
              <a:rPr lang="en-US" dirty="0">
                <a:solidFill>
                  <a:srgbClr val="009DC4"/>
                </a:solidFill>
              </a:rPr>
              <a:t>Currently there is no recommendation to vaccinate someone with 9-valent HPV vaccine who previously completed the HPV vaccine series. All three HPV vaccines protect against the types that most commonly cause cancer.” </a:t>
            </a:r>
          </a:p>
          <a:p>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88</a:t>
            </a:fld>
            <a:endParaRPr lang="en-US"/>
          </a:p>
        </p:txBody>
      </p:sp>
      <p:sp>
        <p:nvSpPr>
          <p:cNvPr id="5" name="Header Placeholder 4"/>
          <p:cNvSpPr>
            <a:spLocks noGrp="1"/>
          </p:cNvSpPr>
          <p:nvPr>
            <p:ph type="hdr" sz="quarter" idx="11"/>
          </p:nvPr>
        </p:nvSpPr>
        <p:spPr/>
        <p:txBody>
          <a:bodyPr/>
          <a:lstStyle/>
          <a:p>
            <a:r>
              <a:rPr lang="en-US" smtClean="0"/>
              <a:t>PPMC 4Oct2017</a:t>
            </a:r>
            <a:endParaRPr lang="en-US"/>
          </a:p>
        </p:txBody>
      </p:sp>
    </p:spTree>
    <p:extLst>
      <p:ext uri="{BB962C8B-B14F-4D97-AF65-F5344CB8AC3E}">
        <p14:creationId xmlns:p14="http://schemas.microsoft.com/office/powerpoint/2010/main" val="116372035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recent study highlighted the need</a:t>
            </a:r>
            <a:r>
              <a:rPr lang="en-US" baseline="0" dirty="0"/>
              <a:t> for parents to be told when they need to bring their child in for the remaining doses. Most parents do not know how many shots are in the series or what the intervals are.</a:t>
            </a:r>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89</a:t>
            </a:fld>
            <a:endParaRPr lang="en-US"/>
          </a:p>
        </p:txBody>
      </p:sp>
      <p:sp>
        <p:nvSpPr>
          <p:cNvPr id="5" name="Header Placeholder 4"/>
          <p:cNvSpPr>
            <a:spLocks noGrp="1"/>
          </p:cNvSpPr>
          <p:nvPr>
            <p:ph type="hdr" sz="quarter" idx="11"/>
          </p:nvPr>
        </p:nvSpPr>
        <p:spPr/>
        <p:txBody>
          <a:bodyPr/>
          <a:lstStyle/>
          <a:p>
            <a:r>
              <a:rPr lang="en-US" smtClean="0"/>
              <a:t>PPMC 4Oct2017</a:t>
            </a:r>
            <a:endParaRPr lang="en-US"/>
          </a:p>
        </p:txBody>
      </p:sp>
    </p:spTree>
    <p:extLst>
      <p:ext uri="{BB962C8B-B14F-4D97-AF65-F5344CB8AC3E}">
        <p14:creationId xmlns:p14="http://schemas.microsoft.com/office/powerpoint/2010/main" val="20526953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90</a:t>
            </a:fld>
            <a:endParaRPr lang="en-US"/>
          </a:p>
        </p:txBody>
      </p:sp>
      <p:sp>
        <p:nvSpPr>
          <p:cNvPr id="5" name="Header Placeholder 4"/>
          <p:cNvSpPr>
            <a:spLocks noGrp="1"/>
          </p:cNvSpPr>
          <p:nvPr>
            <p:ph type="hdr" sz="quarter" idx="11"/>
          </p:nvPr>
        </p:nvSpPr>
        <p:spPr/>
        <p:txBody>
          <a:bodyPr/>
          <a:lstStyle/>
          <a:p>
            <a:r>
              <a:rPr lang="en-US" smtClean="0"/>
              <a:t>PPMC 4Oct2017</a:t>
            </a:r>
            <a:endParaRPr lang="en-US"/>
          </a:p>
        </p:txBody>
      </p:sp>
    </p:spTree>
    <p:extLst>
      <p:ext uri="{BB962C8B-B14F-4D97-AF65-F5344CB8AC3E}">
        <p14:creationId xmlns:p14="http://schemas.microsoft.com/office/powerpoint/2010/main" val="3953180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map displays HPV-associated cervical cancer incidence rates by state. </a:t>
            </a:r>
          </a:p>
          <a:p>
            <a:endParaRPr lang="en-US" baseline="0" dirty="0" smtClean="0"/>
          </a:p>
          <a:p>
            <a:pPr rtl="0"/>
            <a:r>
              <a:rPr lang="en-US" dirty="0" smtClean="0"/>
              <a:t>Cervical cancer was once the leading cause of cancer death for women in the United States. Now it is the most preventable of all of the female cancers.  The Pap test has helped decrease the number of women in the U.S. with cervical cancer by about 75% in the past 50 years. However even with an excellent cervical cancer screening program in the U.S., there are still over 12,000 cases of cervical cancer each year in this country.</a:t>
            </a:r>
          </a:p>
          <a:p>
            <a:pPr rtl="0"/>
            <a:r>
              <a:rPr lang="en-US" sz="2700" dirty="0"/>
              <a:t>Cervical cancer is the most common HPV-associated cancer among women</a:t>
            </a:r>
          </a:p>
          <a:p>
            <a:pPr lvl="1">
              <a:lnSpc>
                <a:spcPct val="120000"/>
              </a:lnSpc>
            </a:pPr>
            <a:r>
              <a:rPr lang="en-US" sz="1900" dirty="0"/>
              <a:t>528,00 new cases and 266,000 deaths world-wide in 2012</a:t>
            </a:r>
          </a:p>
          <a:p>
            <a:pPr lvl="1">
              <a:lnSpc>
                <a:spcPct val="120000"/>
              </a:lnSpc>
            </a:pPr>
            <a:r>
              <a:rPr lang="en-US" sz="1900" dirty="0"/>
              <a:t>12,000 new cases and 4,000 deaths in the U.S. in 2013</a:t>
            </a:r>
          </a:p>
          <a:p>
            <a:pPr lvl="1">
              <a:lnSpc>
                <a:spcPct val="120000"/>
              </a:lnSpc>
            </a:pPr>
            <a:endParaRPr lang="en-US" sz="1900" dirty="0"/>
          </a:p>
          <a:p>
            <a:pPr lvl="1">
              <a:lnSpc>
                <a:spcPct val="120000"/>
              </a:lnSpc>
            </a:pPr>
            <a:endParaRPr lang="en-US" sz="1900" dirty="0"/>
          </a:p>
          <a:p>
            <a:pPr lvl="1">
              <a:lnSpc>
                <a:spcPct val="120000"/>
              </a:lnSpc>
            </a:pPr>
            <a:endParaRPr lang="en-US" sz="1900" dirty="0"/>
          </a:p>
          <a:p>
            <a:pPr lvl="1">
              <a:lnSpc>
                <a:spcPct val="120000"/>
              </a:lnSpc>
            </a:pPr>
            <a:endParaRPr lang="en-US" sz="1900" dirty="0"/>
          </a:p>
          <a:p>
            <a:pPr>
              <a:lnSpc>
                <a:spcPct val="120000"/>
              </a:lnSpc>
            </a:pPr>
            <a:endParaRPr lang="en-US" sz="2700" dirty="0"/>
          </a:p>
          <a:p>
            <a:pPr defTabSz="888614">
              <a:lnSpc>
                <a:spcPct val="120000"/>
              </a:lnSpc>
              <a:defRPr/>
            </a:pPr>
            <a:r>
              <a:rPr lang="en-US" sz="2700" dirty="0"/>
              <a:t>Many people think of gynecological cancers as just affecting older women</a:t>
            </a:r>
          </a:p>
          <a:p>
            <a:pPr>
              <a:lnSpc>
                <a:spcPct val="120000"/>
              </a:lnSpc>
            </a:pPr>
            <a:r>
              <a:rPr lang="en-US" sz="2700" dirty="0"/>
              <a:t>But Half of cervical cancers occur in women &lt;50 years</a:t>
            </a:r>
          </a:p>
          <a:p>
            <a:pPr lvl="1">
              <a:lnSpc>
                <a:spcPct val="120000"/>
              </a:lnSpc>
            </a:pPr>
            <a:r>
              <a:rPr lang="en-US" sz="1900" dirty="0"/>
              <a:t>A quarter of cervical cancers occur in women 25-39 years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10</a:t>
            </a:fld>
            <a:endParaRPr lang="en-US"/>
          </a:p>
        </p:txBody>
      </p:sp>
      <p:sp>
        <p:nvSpPr>
          <p:cNvPr id="5" name="Header Placeholder 4"/>
          <p:cNvSpPr>
            <a:spLocks noGrp="1"/>
          </p:cNvSpPr>
          <p:nvPr>
            <p:ph type="hdr" sz="quarter" idx="11"/>
          </p:nvPr>
        </p:nvSpPr>
        <p:spPr/>
        <p:txBody>
          <a:bodyPr/>
          <a:lstStyle/>
          <a:p>
            <a:r>
              <a:rPr lang="en-US" smtClean="0"/>
              <a:t>PPMC 4Oct2017</a:t>
            </a:r>
            <a:endParaRPr lang="en-US"/>
          </a:p>
        </p:txBody>
      </p:sp>
    </p:spTree>
    <p:extLst>
      <p:ext uri="{BB962C8B-B14F-4D97-AF65-F5344CB8AC3E}">
        <p14:creationId xmlns:p14="http://schemas.microsoft.com/office/powerpoint/2010/main" val="173529861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8614">
              <a:defRPr/>
            </a:pPr>
            <a:r>
              <a:rPr lang="en-US" dirty="0"/>
              <a:t>Tell parents, “</a:t>
            </a:r>
            <a:r>
              <a:rPr lang="en-US" dirty="0">
                <a:solidFill>
                  <a:srgbClr val="009DC4"/>
                </a:solidFill>
              </a:rPr>
              <a:t>Your child will need a second dose in 1-2 months. The third dose will be due in 6 months from today.</a:t>
            </a:r>
            <a:r>
              <a:rPr lang="en-US" i="1" dirty="0">
                <a:solidFill>
                  <a:srgbClr val="722B79"/>
                </a:solidFill>
              </a:rPr>
              <a:t> </a:t>
            </a:r>
            <a:r>
              <a:rPr lang="en-US" dirty="0">
                <a:solidFill>
                  <a:srgbClr val="722B79"/>
                </a:solidFill>
              </a:rPr>
              <a:t>When you check out, please make sure to make an appointment for about 6 weeks from now and 6 months from now, and put those appointments on your calendar before you leave today!”</a:t>
            </a:r>
          </a:p>
          <a:p>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91</a:t>
            </a:fld>
            <a:endParaRPr lang="en-US"/>
          </a:p>
        </p:txBody>
      </p:sp>
      <p:sp>
        <p:nvSpPr>
          <p:cNvPr id="5" name="Header Placeholder 4"/>
          <p:cNvSpPr>
            <a:spLocks noGrp="1"/>
          </p:cNvSpPr>
          <p:nvPr>
            <p:ph type="hdr" sz="quarter" idx="11"/>
          </p:nvPr>
        </p:nvSpPr>
        <p:spPr/>
        <p:txBody>
          <a:bodyPr/>
          <a:lstStyle/>
          <a:p>
            <a:r>
              <a:rPr lang="en-US" smtClean="0"/>
              <a:t>PPMC 4Oct2017</a:t>
            </a:r>
            <a:endParaRPr lang="en-US"/>
          </a:p>
        </p:txBody>
      </p:sp>
    </p:spTree>
    <p:extLst>
      <p:ext uri="{BB962C8B-B14F-4D97-AF65-F5344CB8AC3E}">
        <p14:creationId xmlns:p14="http://schemas.microsoft.com/office/powerpoint/2010/main" val="196723156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8614">
              <a:defRPr/>
            </a:pPr>
            <a:r>
              <a:rPr lang="en-US" dirty="0"/>
              <a:t>Some parents may have additional questions about the new dosing schedule.</a:t>
            </a:r>
          </a:p>
          <a:p>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92</a:t>
            </a:fld>
            <a:endParaRPr lang="en-US"/>
          </a:p>
        </p:txBody>
      </p:sp>
      <p:sp>
        <p:nvSpPr>
          <p:cNvPr id="5" name="Header Placeholder 4"/>
          <p:cNvSpPr>
            <a:spLocks noGrp="1"/>
          </p:cNvSpPr>
          <p:nvPr>
            <p:ph type="hdr" sz="quarter" idx="11"/>
          </p:nvPr>
        </p:nvSpPr>
        <p:spPr/>
        <p:txBody>
          <a:bodyPr/>
          <a:lstStyle/>
          <a:p>
            <a:r>
              <a:rPr lang="en-US" smtClean="0"/>
              <a:t>PPMC 4Oct2017</a:t>
            </a:r>
            <a:endParaRPr lang="en-US"/>
          </a:p>
        </p:txBody>
      </p:sp>
    </p:spTree>
    <p:extLst>
      <p:ext uri="{BB962C8B-B14F-4D97-AF65-F5344CB8AC3E}">
        <p14:creationId xmlns:p14="http://schemas.microsoft.com/office/powerpoint/2010/main" val="266224250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8614">
              <a:defRPr/>
            </a:pPr>
            <a:r>
              <a:rPr lang="en-US" dirty="0"/>
              <a:t>Try saying, “The recommended schedule is 2 shots given 6 to 12 months apart. The minimum amount of time between those shots is five months. Because your child received two shots less than five months apart, we’ll need to give your child a third shot.”</a:t>
            </a:r>
          </a:p>
          <a:p>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93</a:t>
            </a:fld>
            <a:endParaRPr lang="en-US"/>
          </a:p>
        </p:txBody>
      </p:sp>
      <p:sp>
        <p:nvSpPr>
          <p:cNvPr id="5" name="Header Placeholder 4"/>
          <p:cNvSpPr>
            <a:spLocks noGrp="1"/>
          </p:cNvSpPr>
          <p:nvPr>
            <p:ph type="hdr" sz="quarter" idx="11"/>
          </p:nvPr>
        </p:nvSpPr>
        <p:spPr/>
        <p:txBody>
          <a:bodyPr/>
          <a:lstStyle/>
          <a:p>
            <a:r>
              <a:rPr lang="en-US" smtClean="0"/>
              <a:t>PPMC 4Oct2017</a:t>
            </a:r>
            <a:endParaRPr lang="en-US"/>
          </a:p>
        </p:txBody>
      </p:sp>
    </p:spTree>
    <p:extLst>
      <p:ext uri="{BB962C8B-B14F-4D97-AF65-F5344CB8AC3E}">
        <p14:creationId xmlns:p14="http://schemas.microsoft.com/office/powerpoint/2010/main" val="344854329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8614">
              <a:defRPr/>
            </a:pPr>
            <a:r>
              <a:rPr lang="en-US" dirty="0"/>
              <a:t>This question is more common for parents with older children who have completed the 3-dose series.</a:t>
            </a:r>
          </a:p>
          <a:p>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94</a:t>
            </a:fld>
            <a:endParaRPr lang="en-US"/>
          </a:p>
        </p:txBody>
      </p:sp>
      <p:sp>
        <p:nvSpPr>
          <p:cNvPr id="5" name="Header Placeholder 4"/>
          <p:cNvSpPr>
            <a:spLocks noGrp="1"/>
          </p:cNvSpPr>
          <p:nvPr>
            <p:ph type="hdr" sz="quarter" idx="11"/>
          </p:nvPr>
        </p:nvSpPr>
        <p:spPr/>
        <p:txBody>
          <a:bodyPr/>
          <a:lstStyle/>
          <a:p>
            <a:r>
              <a:rPr lang="en-US" smtClean="0"/>
              <a:t>PPMC 4Oct2017</a:t>
            </a:r>
            <a:endParaRPr lang="en-US"/>
          </a:p>
        </p:txBody>
      </p:sp>
    </p:spTree>
    <p:extLst>
      <p:ext uri="{BB962C8B-B14F-4D97-AF65-F5344CB8AC3E}">
        <p14:creationId xmlns:p14="http://schemas.microsoft.com/office/powerpoint/2010/main" val="53408185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8614">
              <a:defRPr/>
            </a:pPr>
            <a:r>
              <a:rPr lang="en-US" dirty="0"/>
              <a:t>Reassure those parents that “Yes!  Studies have shown that just two shots given at least six months apart when kids are between 9 and 14 years worked as well or better than three shots given to older adolescents and young adults.”</a:t>
            </a:r>
          </a:p>
          <a:p>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95</a:t>
            </a:fld>
            <a:endParaRPr lang="en-US"/>
          </a:p>
        </p:txBody>
      </p:sp>
      <p:sp>
        <p:nvSpPr>
          <p:cNvPr id="5" name="Header Placeholder 4"/>
          <p:cNvSpPr>
            <a:spLocks noGrp="1"/>
          </p:cNvSpPr>
          <p:nvPr>
            <p:ph type="hdr" sz="quarter" idx="11"/>
          </p:nvPr>
        </p:nvSpPr>
        <p:spPr/>
        <p:txBody>
          <a:bodyPr/>
          <a:lstStyle/>
          <a:p>
            <a:r>
              <a:rPr lang="en-US" smtClean="0"/>
              <a:t>PPMC 4Oct2017</a:t>
            </a:r>
            <a:endParaRPr lang="en-US"/>
          </a:p>
        </p:txBody>
      </p:sp>
    </p:spTree>
    <p:extLst>
      <p:ext uri="{BB962C8B-B14F-4D97-AF65-F5344CB8AC3E}">
        <p14:creationId xmlns:p14="http://schemas.microsoft.com/office/powerpoint/2010/main" val="28689796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A few parents will be hesitant.  Here’s a detailed approach to the hesitant parent, based on childhood vaccination work by Vax Northwest.</a:t>
            </a:r>
          </a:p>
          <a:p>
            <a:r>
              <a:rPr lang="en-US" altLang="en-US" dirty="0">
                <a:ea typeface="ＭＳ Ｐゴシック" panose="020B0600070205080204" pitchFamily="34" charset="-128"/>
              </a:rPr>
              <a:t>The steps include: Ask, Acknowledge, &amp; Advise. In short…</a:t>
            </a:r>
          </a:p>
          <a:p>
            <a:r>
              <a:rPr lang="en-US" altLang="en-US" dirty="0">
                <a:ea typeface="ＭＳ Ｐゴシック" panose="020B0600070205080204" pitchFamily="34" charset="-128"/>
              </a:rPr>
              <a:t>-Ask about their concern</a:t>
            </a:r>
          </a:p>
          <a:p>
            <a:r>
              <a:rPr lang="en-US" altLang="en-US" dirty="0">
                <a:ea typeface="ＭＳ Ｐゴシック" panose="020B0600070205080204" pitchFamily="34" charset="-128"/>
              </a:rPr>
              <a:t>-Acknowledge that you know they want to keep their child safe and healthy in every way….and so do you.</a:t>
            </a:r>
          </a:p>
          <a:p>
            <a:r>
              <a:rPr lang="en-US" altLang="en-US" dirty="0">
                <a:ea typeface="ＭＳ Ｐゴシック" panose="020B0600070205080204" pitchFamily="34" charset="-128"/>
              </a:rPr>
              <a:t>-And then advise them on why you recommend getting HPV vaccination now.</a:t>
            </a:r>
            <a:r>
              <a:rPr lang="en-US" altLang="en-US" baseline="0" dirty="0">
                <a:ea typeface="ＭＳ Ｐゴシック" panose="020B0600070205080204" pitchFamily="34" charset="-128"/>
              </a:rPr>
              <a:t> </a:t>
            </a:r>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Arial" panose="020B0604020202020204" pitchFamily="34" charset="0"/>
                <a:ea typeface="ＭＳ Ｐゴシック" panose="020B0600070205080204" pitchFamily="34" charset="-128"/>
              </a:defRPr>
            </a:lvl1pPr>
            <a:lvl2pPr marL="36862050" indent="-36417743" eaLnBrk="0" hangingPunct="0">
              <a:defRPr sz="2300">
                <a:solidFill>
                  <a:schemeClr val="tx1"/>
                </a:solidFill>
                <a:latin typeface="Arial" panose="020B0604020202020204" pitchFamily="34" charset="0"/>
                <a:ea typeface="ＭＳ Ｐゴシック" panose="020B0600070205080204" pitchFamily="34" charset="-128"/>
              </a:defRPr>
            </a:lvl2pPr>
            <a:lvl3pPr eaLnBrk="0" hangingPunct="0">
              <a:defRPr sz="2300">
                <a:solidFill>
                  <a:schemeClr val="tx1"/>
                </a:solidFill>
                <a:latin typeface="Arial" panose="020B0604020202020204" pitchFamily="34" charset="0"/>
                <a:ea typeface="ＭＳ Ｐゴシック" panose="020B0600070205080204" pitchFamily="34" charset="-128"/>
              </a:defRPr>
            </a:lvl3pPr>
            <a:lvl4pPr eaLnBrk="0" hangingPunct="0">
              <a:defRPr sz="2300">
                <a:solidFill>
                  <a:schemeClr val="tx1"/>
                </a:solidFill>
                <a:latin typeface="Arial" panose="020B0604020202020204" pitchFamily="34" charset="0"/>
                <a:ea typeface="ＭＳ Ｐゴシック" panose="020B0600070205080204" pitchFamily="34" charset="-128"/>
              </a:defRPr>
            </a:lvl4pPr>
            <a:lvl5pPr eaLnBrk="0" hangingPunct="0">
              <a:defRPr sz="2300">
                <a:solidFill>
                  <a:schemeClr val="tx1"/>
                </a:solidFill>
                <a:latin typeface="Arial" panose="020B0604020202020204" pitchFamily="34" charset="0"/>
                <a:ea typeface="ＭＳ Ｐゴシック" panose="020B0600070205080204" pitchFamily="34" charset="-128"/>
              </a:defRPr>
            </a:lvl5pPr>
            <a:lvl6pPr marL="444307" eaLnBrk="0" fontAlgn="base" hangingPunct="0">
              <a:spcBef>
                <a:spcPct val="0"/>
              </a:spcBef>
              <a:spcAft>
                <a:spcPct val="0"/>
              </a:spcAft>
              <a:defRPr sz="2300">
                <a:solidFill>
                  <a:schemeClr val="tx1"/>
                </a:solidFill>
                <a:latin typeface="Arial" panose="020B0604020202020204" pitchFamily="34" charset="0"/>
                <a:ea typeface="ＭＳ Ｐゴシック" panose="020B0600070205080204" pitchFamily="34" charset="-128"/>
              </a:defRPr>
            </a:lvl6pPr>
            <a:lvl7pPr marL="888614" eaLnBrk="0" fontAlgn="base" hangingPunct="0">
              <a:spcBef>
                <a:spcPct val="0"/>
              </a:spcBef>
              <a:spcAft>
                <a:spcPct val="0"/>
              </a:spcAft>
              <a:defRPr sz="2300">
                <a:solidFill>
                  <a:schemeClr val="tx1"/>
                </a:solidFill>
                <a:latin typeface="Arial" panose="020B0604020202020204" pitchFamily="34" charset="0"/>
                <a:ea typeface="ＭＳ Ｐゴシック" panose="020B0600070205080204" pitchFamily="34" charset="-128"/>
              </a:defRPr>
            </a:lvl7pPr>
            <a:lvl8pPr marL="1332921" eaLnBrk="0" fontAlgn="base" hangingPunct="0">
              <a:spcBef>
                <a:spcPct val="0"/>
              </a:spcBef>
              <a:spcAft>
                <a:spcPct val="0"/>
              </a:spcAft>
              <a:defRPr sz="2300">
                <a:solidFill>
                  <a:schemeClr val="tx1"/>
                </a:solidFill>
                <a:latin typeface="Arial" panose="020B0604020202020204" pitchFamily="34" charset="0"/>
                <a:ea typeface="ＭＳ Ｐゴシック" panose="020B0600070205080204" pitchFamily="34" charset="-128"/>
              </a:defRPr>
            </a:lvl8pPr>
            <a:lvl9pPr marL="1777228" eaLnBrk="0" fontAlgn="base" hangingPunct="0">
              <a:spcBef>
                <a:spcPct val="0"/>
              </a:spcBef>
              <a:spcAft>
                <a:spcPct val="0"/>
              </a:spcAft>
              <a:defRPr sz="2300">
                <a:solidFill>
                  <a:schemeClr val="tx1"/>
                </a:solidFill>
                <a:latin typeface="Arial" panose="020B0604020202020204" pitchFamily="34" charset="0"/>
                <a:ea typeface="ＭＳ Ｐゴシック" panose="020B0600070205080204" pitchFamily="34" charset="-128"/>
              </a:defRPr>
            </a:lvl9pPr>
          </a:lstStyle>
          <a:p>
            <a:pPr eaLnBrk="1" hangingPunct="1"/>
            <a:fld id="{3FC0901F-E735-4D8B-9BCF-D4F9B52886DB}" type="slidenum">
              <a:rPr lang="en-US" altLang="en-US" sz="1200">
                <a:latin typeface="Calibri" panose="020F0502020204030204" pitchFamily="34" charset="0"/>
              </a:rPr>
              <a:pPr eaLnBrk="1" hangingPunct="1"/>
              <a:t>96</a:t>
            </a:fld>
            <a:endParaRPr lang="en-US" altLang="en-US" sz="1200">
              <a:latin typeface="Calibri" panose="020F0502020204030204" pitchFamily="34" charset="0"/>
            </a:endParaRPr>
          </a:p>
        </p:txBody>
      </p:sp>
      <p:sp>
        <p:nvSpPr>
          <p:cNvPr id="2" name="Header Placeholder 1"/>
          <p:cNvSpPr>
            <a:spLocks noGrp="1"/>
          </p:cNvSpPr>
          <p:nvPr>
            <p:ph type="hdr" sz="quarter" idx="10"/>
          </p:nvPr>
        </p:nvSpPr>
        <p:spPr/>
        <p:txBody>
          <a:bodyPr/>
          <a:lstStyle/>
          <a:p>
            <a:r>
              <a:rPr lang="en-US" smtClean="0"/>
              <a:t>PPMC 4Oct2017</a:t>
            </a:r>
            <a:endParaRPr lang="en-US"/>
          </a:p>
        </p:txBody>
      </p:sp>
    </p:spTree>
    <p:extLst>
      <p:ext uri="{BB962C8B-B14F-4D97-AF65-F5344CB8AC3E}">
        <p14:creationId xmlns:p14="http://schemas.microsoft.com/office/powerpoint/2010/main" val="207279285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parents will</a:t>
            </a:r>
            <a:r>
              <a:rPr lang="en-US" baseline="0" dirty="0"/>
              <a:t> not accept your recommendation for their child this year. But that doesn’t mean they won’t ever have their child protected with HPV vaccination. Make sure you leave the door open to revisit the conversation at the following annual visit. </a:t>
            </a:r>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97</a:t>
            </a:fld>
            <a:endParaRPr lang="en-US"/>
          </a:p>
        </p:txBody>
      </p:sp>
      <p:sp>
        <p:nvSpPr>
          <p:cNvPr id="5" name="Header Placeholder 4"/>
          <p:cNvSpPr>
            <a:spLocks noGrp="1"/>
          </p:cNvSpPr>
          <p:nvPr>
            <p:ph type="hdr" sz="quarter" idx="11"/>
          </p:nvPr>
        </p:nvSpPr>
        <p:spPr/>
        <p:txBody>
          <a:bodyPr/>
          <a:lstStyle/>
          <a:p>
            <a:r>
              <a:rPr lang="en-US" smtClean="0"/>
              <a:t>PPMC 4Oct2017</a:t>
            </a:r>
            <a:endParaRPr lang="en-US"/>
          </a:p>
        </p:txBody>
      </p:sp>
    </p:spTree>
    <p:extLst>
      <p:ext uri="{BB962C8B-B14F-4D97-AF65-F5344CB8AC3E}">
        <p14:creationId xmlns:p14="http://schemas.microsoft.com/office/powerpoint/2010/main" val="363350621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is to know what your rates are. We only improve what we measure. There are a variety of ways to do this. If you are a VFC provider, ask</a:t>
            </a:r>
            <a:r>
              <a:rPr lang="en-US" baseline="0" dirty="0"/>
              <a:t> for and attend the next AFIX site visit. If that is not available or won’t be happening soon, have data pulled from your EHR or IIS inputs for all of your 13 year old patients. </a:t>
            </a:r>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98</a:t>
            </a:fld>
            <a:endParaRPr lang="en-US"/>
          </a:p>
        </p:txBody>
      </p:sp>
      <p:sp>
        <p:nvSpPr>
          <p:cNvPr id="5" name="Header Placeholder 4"/>
          <p:cNvSpPr>
            <a:spLocks noGrp="1"/>
          </p:cNvSpPr>
          <p:nvPr>
            <p:ph type="hdr" sz="quarter" idx="11"/>
          </p:nvPr>
        </p:nvSpPr>
        <p:spPr/>
        <p:txBody>
          <a:bodyPr/>
          <a:lstStyle/>
          <a:p>
            <a:r>
              <a:rPr lang="en-US" smtClean="0"/>
              <a:t>PPMC 4Oct2017</a:t>
            </a:r>
            <a:endParaRPr lang="en-US"/>
          </a:p>
        </p:txBody>
      </p:sp>
    </p:spTree>
    <p:extLst>
      <p:ext uri="{BB962C8B-B14F-4D97-AF65-F5344CB8AC3E}">
        <p14:creationId xmlns:p14="http://schemas.microsoft.com/office/powerpoint/2010/main" val="351069784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99</a:t>
            </a:fld>
            <a:endParaRPr lang="en-US"/>
          </a:p>
        </p:txBody>
      </p:sp>
      <p:sp>
        <p:nvSpPr>
          <p:cNvPr id="5" name="Header Placeholder 4"/>
          <p:cNvSpPr>
            <a:spLocks noGrp="1"/>
          </p:cNvSpPr>
          <p:nvPr>
            <p:ph type="hdr" sz="quarter" idx="11"/>
          </p:nvPr>
        </p:nvSpPr>
        <p:spPr/>
        <p:txBody>
          <a:bodyPr/>
          <a:lstStyle/>
          <a:p>
            <a:r>
              <a:rPr lang="en-US" smtClean="0"/>
              <a:t>PPMC 4Oct2017</a:t>
            </a:r>
            <a:endParaRPr lang="en-US"/>
          </a:p>
        </p:txBody>
      </p:sp>
    </p:spTree>
    <p:extLst>
      <p:ext uri="{BB962C8B-B14F-4D97-AF65-F5344CB8AC3E}">
        <p14:creationId xmlns:p14="http://schemas.microsoft.com/office/powerpoint/2010/main" val="28987628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8614">
              <a:defRPr/>
            </a:pPr>
            <a:r>
              <a:rPr lang="en-US" dirty="0"/>
              <a:t>Make sure that all clinic staff, including those</a:t>
            </a:r>
            <a:r>
              <a:rPr lang="en-US" baseline="0" dirty="0"/>
              <a:t> answering the phone and making appointments, are communicating the same way about HPV vaccine. Put the focus on cancer prevention and provide talking points for the staff. One way to be sure that staff have the information that they need is to share with them the tip sheet “Addressing Parents’ Top Questions about HPV Vaccine.”</a:t>
            </a:r>
            <a:endParaRPr lang="en-US" dirty="0"/>
          </a:p>
          <a:p>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100</a:t>
            </a:fld>
            <a:endParaRPr lang="en-US"/>
          </a:p>
        </p:txBody>
      </p:sp>
      <p:sp>
        <p:nvSpPr>
          <p:cNvPr id="5" name="Header Placeholder 4"/>
          <p:cNvSpPr>
            <a:spLocks noGrp="1"/>
          </p:cNvSpPr>
          <p:nvPr>
            <p:ph type="hdr" sz="quarter" idx="11"/>
          </p:nvPr>
        </p:nvSpPr>
        <p:spPr/>
        <p:txBody>
          <a:bodyPr/>
          <a:lstStyle/>
          <a:p>
            <a:r>
              <a:rPr lang="en-US" smtClean="0"/>
              <a:t>PPMC 4Oct2017</a:t>
            </a:r>
            <a:endParaRPr lang="en-US"/>
          </a:p>
        </p:txBody>
      </p:sp>
    </p:spTree>
    <p:extLst>
      <p:ext uri="{BB962C8B-B14F-4D97-AF65-F5344CB8AC3E}">
        <p14:creationId xmlns:p14="http://schemas.microsoft.com/office/powerpoint/2010/main" val="42416688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BA9B7797-1F21-4A40-BC4B-51CBCF83B942}" type="datetimeFigureOut">
              <a:rPr lang="en-US" smtClean="0"/>
              <a:t>6/9/2019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53CAB-4820-42B5-B1A8-D0BEE3C8E63F}" type="slidenum">
              <a:rPr lang="en-US" smtClean="0"/>
              <a:t>‹#›</a:t>
            </a:fld>
            <a:endParaRPr lang="en-US"/>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781800" y="6324600"/>
            <a:ext cx="2186609" cy="419100"/>
          </a:xfrm>
          <a:prstGeom prst="rect">
            <a:avLst/>
          </a:prstGeom>
        </p:spPr>
      </p:pic>
    </p:spTree>
    <p:extLst>
      <p:ext uri="{BB962C8B-B14F-4D97-AF65-F5344CB8AC3E}">
        <p14:creationId xmlns:p14="http://schemas.microsoft.com/office/powerpoint/2010/main" val="1769326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lIns="91410" tIns="45706" rIns="91410" bIns="45706"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lIns="91410" tIns="45706" rIns="91410" bIns="45706"/>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457200" y="5791203"/>
            <a:ext cx="8229600" cy="609600"/>
          </a:xfrm>
          <a:prstGeom prst="rect">
            <a:avLst/>
          </a:prstGeom>
        </p:spPr>
        <p:txBody>
          <a:bodyPr lIns="91410" tIns="45706" rIns="91410" bIns="45706"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3964556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lIns="91410" tIns="45706" rIns="91410" bIns="45706"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lIns="91410" tIns="45706" rIns="91410" bIns="45706"/>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457200" y="5791203"/>
            <a:ext cx="8229600" cy="609600"/>
          </a:xfrm>
          <a:prstGeom prst="rect">
            <a:avLst/>
          </a:prstGeom>
        </p:spPr>
        <p:txBody>
          <a:bodyPr lIns="91410" tIns="45706" rIns="91410" bIns="45706"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11322953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lIns="91410" tIns="45706" rIns="91410" bIns="45706"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lIns="91410" tIns="45706" rIns="91410" bIns="45706"/>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457200" y="5791203"/>
            <a:ext cx="8229600" cy="609600"/>
          </a:xfrm>
          <a:prstGeom prst="rect">
            <a:avLst/>
          </a:prstGeom>
        </p:spPr>
        <p:txBody>
          <a:bodyPr lIns="91410" tIns="45706" rIns="91410" bIns="45706"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452447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lIns="91410" tIns="45706" rIns="91410" bIns="45706"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lIns="91410" tIns="45706" rIns="91410" bIns="45706"/>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457200" y="5791203"/>
            <a:ext cx="8229600" cy="609600"/>
          </a:xfrm>
          <a:prstGeom prst="rect">
            <a:avLst/>
          </a:prstGeom>
        </p:spPr>
        <p:txBody>
          <a:bodyPr lIns="91410" tIns="45706" rIns="91410" bIns="45706"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42016598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lIns="91410" tIns="45706" rIns="91410" bIns="45706"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lIns="91410" tIns="45706" rIns="91410" bIns="45706"/>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457200" y="5791203"/>
            <a:ext cx="8229600" cy="609600"/>
          </a:xfrm>
          <a:prstGeom prst="rect">
            <a:avLst/>
          </a:prstGeom>
        </p:spPr>
        <p:txBody>
          <a:bodyPr lIns="91410" tIns="45706" rIns="91410" bIns="45706"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3415930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6681913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38071066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38071066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1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38071066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2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380710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A9B7797-1F21-4A40-BC4B-51CBCF83B942}" type="datetimeFigureOut">
              <a:rPr lang="en-US" smtClean="0"/>
              <a:t>6/9/2019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53CAB-4820-42B5-B1A8-D0BEE3C8E63F}" type="slidenum">
              <a:rPr lang="en-US" smtClean="0"/>
              <a:t>‹#›</a:t>
            </a:fld>
            <a:endParaRPr lang="en-US"/>
          </a:p>
        </p:txBody>
      </p:sp>
    </p:spTree>
    <p:extLst>
      <p:ext uri="{BB962C8B-B14F-4D97-AF65-F5344CB8AC3E}">
        <p14:creationId xmlns:p14="http://schemas.microsoft.com/office/powerpoint/2010/main" val="222221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3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24621217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nchor="b" anchorCtr="0"/>
          <a:lstStyle>
            <a:lvl1pPr algn="l">
              <a:lnSpc>
                <a:spcPts val="3000"/>
              </a:lnSpc>
              <a:defRPr sz="2800" b="1" baseline="0">
                <a:solidFill>
                  <a:srgbClr val="8B9B92"/>
                </a:solidFill>
                <a:effectLst/>
                <a:latin typeface="Calibri" pitchFamily="34" charset="0"/>
              </a:defRPr>
            </a:lvl1pPr>
          </a:lstStyle>
          <a:p>
            <a:endParaRPr lang="en-US" dirty="0"/>
          </a:p>
        </p:txBody>
      </p:sp>
      <p:sp>
        <p:nvSpPr>
          <p:cNvPr id="3" name="Content Placeholder 2"/>
          <p:cNvSpPr>
            <a:spLocks noGrp="1"/>
          </p:cNvSpPr>
          <p:nvPr>
            <p:ph idx="1"/>
          </p:nvPr>
        </p:nvSpPr>
        <p:spPr>
          <a:xfrm>
            <a:off x="457200" y="1600201"/>
            <a:ext cx="3879669" cy="4191000"/>
          </a:xfrm>
          <a:prstGeom prst="rect">
            <a:avLst/>
          </a:prstGeom>
        </p:spPr>
        <p:txBody>
          <a:bodyPr/>
          <a:lstStyle>
            <a:lvl1pPr marL="342891" indent="-342891">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32" indent="-285744">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4807132" y="1600201"/>
            <a:ext cx="3879669" cy="4191000"/>
          </a:xfrm>
          <a:prstGeom prst="rect">
            <a:avLst/>
          </a:prstGeom>
        </p:spPr>
        <p:txBody>
          <a:bodyPr/>
          <a:lstStyle>
            <a:lvl1pPr marL="342891" indent="-342891">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32" indent="-285744">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t="87114"/>
          <a:stretch/>
        </p:blipFill>
        <p:spPr>
          <a:xfrm>
            <a:off x="0" y="6684937"/>
            <a:ext cx="9144000" cy="183396"/>
          </a:xfrm>
          <a:prstGeom prst="rect">
            <a:avLst/>
          </a:prstGeom>
        </p:spPr>
      </p:pic>
    </p:spTree>
    <p:extLst>
      <p:ext uri="{BB962C8B-B14F-4D97-AF65-F5344CB8AC3E}">
        <p14:creationId xmlns:p14="http://schemas.microsoft.com/office/powerpoint/2010/main" val="40288461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9"/>
            <a:ext cx="8229600" cy="1143000"/>
          </a:xfrm>
          <a:prstGeom prst="rect">
            <a:avLst/>
          </a:prstGeom>
        </p:spPr>
        <p:txBody>
          <a:bodyPr anchor="b" anchorCtr="0"/>
          <a:lstStyle>
            <a:lvl1pPr algn="l">
              <a:lnSpc>
                <a:spcPts val="3000"/>
              </a:lnSpc>
              <a:defRPr sz="2800" b="1" baseline="0">
                <a:solidFill>
                  <a:srgbClr val="8B9B92"/>
                </a:solidFill>
                <a:effectLst/>
                <a:latin typeface="Calibri" pitchFamily="34" charset="0"/>
              </a:defRPr>
            </a:lvl1pPr>
          </a:lstStyle>
          <a:p>
            <a:r>
              <a:rPr lang="en-US" dirty="0"/>
              <a:t>Bottom band: NCIRD</a:t>
            </a:r>
          </a:p>
        </p:txBody>
      </p:sp>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t="87724"/>
          <a:stretch/>
        </p:blipFill>
        <p:spPr>
          <a:xfrm>
            <a:off x="0" y="6683028"/>
            <a:ext cx="9144000" cy="174973"/>
          </a:xfrm>
          <a:prstGeom prst="rect">
            <a:avLst/>
          </a:prstGeom>
        </p:spPr>
      </p:pic>
      <p:sp>
        <p:nvSpPr>
          <p:cNvPr id="8" name="Text Placeholder 7"/>
          <p:cNvSpPr>
            <a:spLocks noGrp="1"/>
          </p:cNvSpPr>
          <p:nvPr>
            <p:ph type="body" sz="quarter" idx="10"/>
          </p:nvPr>
        </p:nvSpPr>
        <p:spPr>
          <a:xfrm>
            <a:off x="457200" y="1545167"/>
            <a:ext cx="8229600" cy="4455584"/>
          </a:xfrm>
        </p:spPr>
        <p:txBody>
          <a:bodyPr/>
          <a:lstStyle>
            <a:lvl1pPr marL="342892" indent="-342892">
              <a:buClr>
                <a:srgbClr val="8B9B92"/>
              </a:buClr>
              <a:buFont typeface="Wingdings" panose="05000000000000000000" pitchFamily="2" charset="2"/>
              <a:buChar char="§"/>
              <a:defRPr sz="2000">
                <a:solidFill>
                  <a:schemeClr val="accent4">
                    <a:lumMod val="75000"/>
                  </a:schemeClr>
                </a:solidFill>
              </a:defRPr>
            </a:lvl1pPr>
            <a:lvl2pPr>
              <a:buClr>
                <a:srgbClr val="B2A97E"/>
              </a:buClr>
              <a:defRPr sz="2000">
                <a:solidFill>
                  <a:schemeClr val="accent4">
                    <a:lumMod val="75000"/>
                  </a:schemeClr>
                </a:solidFill>
              </a:defRPr>
            </a:lvl2pPr>
            <a:lvl3pPr>
              <a:buClr>
                <a:srgbClr val="594F40"/>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3" name="Slide Number Placeholder 2"/>
          <p:cNvSpPr>
            <a:spLocks noGrp="1"/>
          </p:cNvSpPr>
          <p:nvPr>
            <p:ph type="sldNum" sz="quarter" idx="11"/>
          </p:nvPr>
        </p:nvSpPr>
        <p:spPr/>
        <p:txBody>
          <a:bodyPr/>
          <a:lstStyle>
            <a:lvl1pPr>
              <a:defRPr>
                <a:solidFill>
                  <a:schemeClr val="accent4">
                    <a:lumMod val="50000"/>
                  </a:schemeClr>
                </a:solidFill>
                <a:latin typeface="Calibri" panose="020F0502020204030204" pitchFamily="34" charset="0"/>
              </a:defRPr>
            </a:lvl1pPr>
          </a:lstStyle>
          <a:p>
            <a:fld id="{14D00412-AEAC-4AE4-A8B1-F57B019ACE09}" type="slidenum">
              <a:rPr lang="en-US" smtClean="0"/>
              <a:pPr/>
              <a:t>‹#›</a:t>
            </a:fld>
            <a:endParaRPr lang="en-US" dirty="0"/>
          </a:p>
        </p:txBody>
      </p:sp>
    </p:spTree>
    <p:extLst>
      <p:ext uri="{BB962C8B-B14F-4D97-AF65-F5344CB8AC3E}">
        <p14:creationId xmlns:p14="http://schemas.microsoft.com/office/powerpoint/2010/main" val="18834158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BA9B7797-1F21-4A40-BC4B-51CBCF83B942}" type="datetimeFigureOut">
              <a:rPr lang="en-US" smtClean="0">
                <a:solidFill>
                  <a:prstClr val="black">
                    <a:tint val="75000"/>
                  </a:prstClr>
                </a:solidFill>
              </a:rPr>
              <a:pPr/>
              <a:t>6/9/2019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AC53CAB-4820-42B5-B1A8-D0BEE3C8E63F}" type="slidenum">
              <a:rPr lang="en-US" smtClean="0">
                <a:solidFill>
                  <a:prstClr val="black">
                    <a:tint val="75000"/>
                  </a:prstClr>
                </a:solidFill>
              </a:rPr>
              <a:pPr/>
              <a:t>‹#›</a:t>
            </a:fld>
            <a:endParaRPr lang="en-US">
              <a:solidFill>
                <a:prstClr val="black">
                  <a:tint val="75000"/>
                </a:prstClr>
              </a:solidFill>
            </a:endParaRPr>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781800" y="6324600"/>
            <a:ext cx="2186609" cy="419100"/>
          </a:xfrm>
          <a:prstGeom prst="rect">
            <a:avLst/>
          </a:prstGeom>
        </p:spPr>
      </p:pic>
    </p:spTree>
    <p:extLst>
      <p:ext uri="{BB962C8B-B14F-4D97-AF65-F5344CB8AC3E}">
        <p14:creationId xmlns:p14="http://schemas.microsoft.com/office/powerpoint/2010/main" val="8996298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9B7797-1F21-4A40-BC4B-51CBCF83B942}" type="datetimeFigureOut">
              <a:rPr lang="en-US" smtClean="0">
                <a:solidFill>
                  <a:prstClr val="black">
                    <a:tint val="75000"/>
                  </a:prstClr>
                </a:solidFill>
              </a:rPr>
              <a:pPr/>
              <a:t>6/9/2019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AC53CAB-4820-42B5-B1A8-D0BEE3C8E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1083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9B7797-1F21-4A40-BC4B-51CBCF83B942}" type="datetimeFigureOut">
              <a:rPr lang="en-US" smtClean="0">
                <a:solidFill>
                  <a:prstClr val="black">
                    <a:tint val="75000"/>
                  </a:prstClr>
                </a:solidFill>
              </a:rPr>
              <a:pPr/>
              <a:t>6/9/2019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AC53CAB-4820-42B5-B1A8-D0BEE3C8E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21742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A9B7797-1F21-4A40-BC4B-51CBCF83B942}" type="datetimeFigureOut">
              <a:rPr lang="en-US" smtClean="0">
                <a:solidFill>
                  <a:prstClr val="black">
                    <a:tint val="75000"/>
                  </a:prstClr>
                </a:solidFill>
              </a:rPr>
              <a:pPr/>
              <a:t>6/9/2019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AC53CAB-4820-42B5-B1A8-D0BEE3C8E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98678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A9B7797-1F21-4A40-BC4B-51CBCF83B942}" type="datetimeFigureOut">
              <a:rPr lang="en-US" smtClean="0">
                <a:solidFill>
                  <a:prstClr val="black">
                    <a:tint val="75000"/>
                  </a:prstClr>
                </a:solidFill>
              </a:rPr>
              <a:pPr/>
              <a:t>6/9/2019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AC53CAB-4820-42B5-B1A8-D0BEE3C8E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42770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A9B7797-1F21-4A40-BC4B-51CBCF83B942}" type="datetimeFigureOut">
              <a:rPr lang="en-US" smtClean="0">
                <a:solidFill>
                  <a:prstClr val="black">
                    <a:tint val="75000"/>
                  </a:prstClr>
                </a:solidFill>
              </a:rPr>
              <a:pPr/>
              <a:t>6/9/2019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AC53CAB-4820-42B5-B1A8-D0BEE3C8E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79539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9B7797-1F21-4A40-BC4B-51CBCF83B942}" type="datetimeFigureOut">
              <a:rPr lang="en-US" smtClean="0">
                <a:solidFill>
                  <a:prstClr val="black">
                    <a:tint val="75000"/>
                  </a:prstClr>
                </a:solidFill>
              </a:rPr>
              <a:pPr/>
              <a:t>6/9/2019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AC53CAB-4820-42B5-B1A8-D0BEE3C8E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8050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9B7797-1F21-4A40-BC4B-51CBCF83B942}" type="datetimeFigureOut">
              <a:rPr lang="en-US" smtClean="0"/>
              <a:t>6/9/2019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53CAB-4820-42B5-B1A8-D0BEE3C8E63F}" type="slidenum">
              <a:rPr lang="en-US" smtClean="0"/>
              <a:t>‹#›</a:t>
            </a:fld>
            <a:endParaRPr lang="en-US"/>
          </a:p>
        </p:txBody>
      </p:sp>
    </p:spTree>
    <p:extLst>
      <p:ext uri="{BB962C8B-B14F-4D97-AF65-F5344CB8AC3E}">
        <p14:creationId xmlns:p14="http://schemas.microsoft.com/office/powerpoint/2010/main" val="9706980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9B7797-1F21-4A40-BC4B-51CBCF83B942}" type="datetimeFigureOut">
              <a:rPr lang="en-US" smtClean="0">
                <a:solidFill>
                  <a:prstClr val="black">
                    <a:tint val="75000"/>
                  </a:prstClr>
                </a:solidFill>
              </a:rPr>
              <a:pPr/>
              <a:t>6/9/2019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AC53CAB-4820-42B5-B1A8-D0BEE3C8E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09852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7924800" cy="685800"/>
          </a:xfrm>
        </p:spPr>
        <p:txBody>
          <a:bodyPr vert="horz" lIns="91440" tIns="45720" rIns="91440" bIns="45720" rtlCol="0" anchor="ctr">
            <a:normAutofit/>
          </a:bodyPr>
          <a:lstStyle>
            <a:lvl1pPr>
              <a:defRPr lang="en-US" dirty="0"/>
            </a:lvl1pPr>
          </a:lstStyle>
          <a:p>
            <a:pPr lvl="0"/>
            <a:r>
              <a:rPr lang="en-US" dirty="0"/>
              <a:t>Click to edit Master title style</a:t>
            </a:r>
          </a:p>
        </p:txBody>
      </p:sp>
      <p:sp>
        <p:nvSpPr>
          <p:cNvPr id="3" name="Text Placeholder 2"/>
          <p:cNvSpPr>
            <a:spLocks noGrp="1"/>
          </p:cNvSpPr>
          <p:nvPr>
            <p:ph type="body" sz="half" idx="1"/>
          </p:nvPr>
        </p:nvSpPr>
        <p:spPr>
          <a:xfrm>
            <a:off x="609600" y="1828800"/>
            <a:ext cx="3886200" cy="3886200"/>
          </a:xfrm>
        </p:spPr>
        <p:txBody>
          <a:bodyPr>
            <a:normAutofit/>
          </a:bodyPr>
          <a:lstStyle>
            <a:lvl1pPr>
              <a:defRPr sz="2800">
                <a:latin typeface="Myriad Pro"/>
              </a:defRPr>
            </a:lvl1pPr>
            <a:lvl2pPr>
              <a:defRPr sz="2400">
                <a:latin typeface="Myriad Pro"/>
              </a:defRPr>
            </a:lvl2pPr>
            <a:lvl3pPr>
              <a:defRPr sz="2000">
                <a:latin typeface="Myriad Pro"/>
              </a:defRPr>
            </a:lvl3pPr>
            <a:lvl4pPr>
              <a:defRPr sz="1800">
                <a:latin typeface="Myriad Pro"/>
              </a:defRPr>
            </a:lvl4pPr>
            <a:lvl5pPr>
              <a:defRPr sz="1800">
                <a:latin typeface="Myriad Pro"/>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28800"/>
            <a:ext cx="3886200" cy="3886200"/>
          </a:xfrm>
        </p:spPr>
        <p:txBody>
          <a:bodyPr>
            <a:normAutofit/>
          </a:bodyPr>
          <a:lstStyle>
            <a:lvl1pPr>
              <a:defRPr sz="2800">
                <a:latin typeface="Myriad Pro"/>
              </a:defRPr>
            </a:lvl1pPr>
            <a:lvl2pPr>
              <a:defRPr sz="2400">
                <a:latin typeface="Myriad Pro"/>
              </a:defRPr>
            </a:lvl2pPr>
            <a:lvl3pPr>
              <a:defRPr sz="2000">
                <a:latin typeface="Myriad Pro"/>
              </a:defRPr>
            </a:lvl3pPr>
            <a:lvl4pPr>
              <a:defRPr sz="1800">
                <a:latin typeface="Myriad Pro"/>
              </a:defRPr>
            </a:lvl4pPr>
            <a:lvl5pPr>
              <a:defRPr sz="1800">
                <a:latin typeface="Myriad Pro"/>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5"/>
          <p:cNvSpPr>
            <a:spLocks noGrp="1" noChangeArrowheads="1"/>
          </p:cNvSpPr>
          <p:nvPr>
            <p:ph type="ftr" sz="quarter" idx="10"/>
          </p:nvPr>
        </p:nvSpPr>
        <p:spPr>
          <a:ln/>
        </p:spPr>
        <p:txBody>
          <a:bodyPr/>
          <a:lstStyle>
            <a:lvl1pPr>
              <a:defRPr sz="1100">
                <a:latin typeface="Myriad Pro"/>
              </a:defRPr>
            </a:lvl1pPr>
          </a:lstStyle>
          <a:p>
            <a:pPr>
              <a:defRPr/>
            </a:pPr>
            <a:endParaRPr lang="en-US">
              <a:solidFill>
                <a:prstClr val="black">
                  <a:tint val="75000"/>
                </a:prstClr>
              </a:solidFill>
            </a:endParaRPr>
          </a:p>
        </p:txBody>
      </p:sp>
      <p:sp>
        <p:nvSpPr>
          <p:cNvPr id="6" name="Rectangle 6"/>
          <p:cNvSpPr>
            <a:spLocks noGrp="1" noChangeArrowheads="1"/>
          </p:cNvSpPr>
          <p:nvPr>
            <p:ph type="sldNum" sz="quarter" idx="11"/>
          </p:nvPr>
        </p:nvSpPr>
        <p:spPr>
          <a:ln/>
        </p:spPr>
        <p:txBody>
          <a:bodyPr/>
          <a:lstStyle>
            <a:lvl1pPr>
              <a:defRPr sz="1100">
                <a:latin typeface="Myriad Pro"/>
              </a:defRPr>
            </a:lvl1pPr>
          </a:lstStyle>
          <a:p>
            <a:pPr>
              <a:defRPr/>
            </a:pPr>
            <a:fld id="{9FEE4D3B-6861-463B-A7C6-0D3F1F6D4A02}" type="slidenum">
              <a:rPr lang="en-US" smtClean="0">
                <a:solidFill>
                  <a:prstClr val="black">
                    <a:tint val="75000"/>
                  </a:prstClr>
                </a:solidFill>
              </a:rPr>
              <a:pPr>
                <a:defRPr/>
              </a:pPr>
              <a:t>‹#›</a:t>
            </a:fld>
            <a:endParaRPr lang="en-US">
              <a:solidFill>
                <a:prstClr val="black">
                  <a:tint val="75000"/>
                </a:prstClr>
              </a:solidFill>
            </a:endParaRPr>
          </a:p>
        </p:txBody>
      </p:sp>
      <p:sp>
        <p:nvSpPr>
          <p:cNvPr id="7" name="Rectangle 8"/>
          <p:cNvSpPr>
            <a:spLocks noGrp="1" noChangeArrowheads="1"/>
          </p:cNvSpPr>
          <p:nvPr>
            <p:ph type="dt" sz="half" idx="12"/>
          </p:nvPr>
        </p:nvSpPr>
        <p:spPr>
          <a:ln/>
        </p:spPr>
        <p:txBody>
          <a:bodyPr/>
          <a:lstStyle>
            <a:lvl1pPr>
              <a:defRPr sz="1100">
                <a:latin typeface="Myriad Pro"/>
              </a:defRPr>
            </a:lvl1pPr>
          </a:lstStyle>
          <a:p>
            <a:pPr>
              <a:defRPr/>
            </a:pPr>
            <a:endParaRPr lang="en-US">
              <a:solidFill>
                <a:prstClr val="black">
                  <a:tint val="75000"/>
                </a:prstClr>
              </a:solidFill>
            </a:endParaRPr>
          </a:p>
        </p:txBody>
      </p:sp>
    </p:spTree>
    <p:extLst>
      <p:ext uri="{BB962C8B-B14F-4D97-AF65-F5344CB8AC3E}">
        <p14:creationId xmlns:p14="http://schemas.microsoft.com/office/powerpoint/2010/main" val="8401152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4_Basic Content">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defRPr lang="en-US" dirty="0"/>
            </a:lvl1pPr>
          </a:lstStyle>
          <a:p>
            <a:pPr lvl="0"/>
            <a:r>
              <a:rPr lang="en-US" dirty="0"/>
              <a:t>Click to edit Master title style</a:t>
            </a:r>
          </a:p>
        </p:txBody>
      </p:sp>
      <p:sp>
        <p:nvSpPr>
          <p:cNvPr id="3" name="Content Placeholder 2"/>
          <p:cNvSpPr>
            <a:spLocks noGrp="1"/>
          </p:cNvSpPr>
          <p:nvPr>
            <p:ph idx="1"/>
          </p:nvPr>
        </p:nvSpPr>
        <p:spPr>
          <a:xfrm>
            <a:off x="457200" y="1600201"/>
            <a:ext cx="8229600" cy="4191000"/>
          </a:xfrm>
          <a:prstGeom prst="rect">
            <a:avLst/>
          </a:prstGeom>
        </p:spPr>
        <p:txBody>
          <a:bodyPr vert="horz" lIns="91440" tIns="45720" rIns="91440" bIns="45720"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1"/>
          </p:nvPr>
        </p:nvSpPr>
        <p:spPr>
          <a:xfrm>
            <a:off x="457200" y="5791200"/>
            <a:ext cx="8229600" cy="609600"/>
          </a:xfrm>
          <a:prstGeom prst="rect">
            <a:avLst/>
          </a:prstGeom>
        </p:spPr>
        <p:txBody>
          <a:bodyPr anchor="b"/>
          <a:lstStyle>
            <a:lvl1pPr>
              <a:buNone/>
              <a:defRPr sz="11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1706218463"/>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10725917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vert="horz" lIns="91440" tIns="45720" rIns="91440" bIns="45720" rtlCol="0" anchor="ctr">
            <a:normAutofit/>
          </a:bodyPr>
          <a:lstStyle>
            <a:lvl1pPr>
              <a:defRPr lang="en-US" dirty="0"/>
            </a:lvl1pPr>
          </a:lstStyle>
          <a:p>
            <a:pPr lvl="0"/>
            <a:r>
              <a:rPr lang="en-US" dirty="0"/>
              <a:t>Headline – Calibri 36pt</a:t>
            </a:r>
          </a:p>
        </p:txBody>
      </p:sp>
      <p:sp>
        <p:nvSpPr>
          <p:cNvPr id="3" name="Content Placeholder 2"/>
          <p:cNvSpPr>
            <a:spLocks noGrp="1"/>
          </p:cNvSpPr>
          <p:nvPr>
            <p:ph idx="1" hasCustomPrompt="1"/>
          </p:nvPr>
        </p:nvSpPr>
        <p:spPr>
          <a:xfrm>
            <a:off x="457200" y="1600201"/>
            <a:ext cx="8229600" cy="4191000"/>
          </a:xfrm>
          <a:prstGeom prst="rect">
            <a:avLst/>
          </a:prstGeom>
        </p:spPr>
        <p:txBody>
          <a:bodyPr vert="horz" lIns="91440" tIns="45720" rIns="91440" bIns="45720"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First level – Myriad Pro, Bold, 32pt</a:t>
            </a:r>
          </a:p>
          <a:p>
            <a:pPr lvl="1"/>
            <a:r>
              <a:rPr lang="en-US" dirty="0"/>
              <a:t>Second level – Myriad Pro, 28pt</a:t>
            </a:r>
          </a:p>
          <a:p>
            <a:pPr lvl="2"/>
            <a:r>
              <a:rPr lang="en-US" dirty="0"/>
              <a:t>Third level – Myriad Pro, 24pt	</a:t>
            </a:r>
          </a:p>
          <a:p>
            <a:pPr lvl="3"/>
            <a:r>
              <a:rPr lang="en-US" dirty="0"/>
              <a:t>Fourth level – Myriad Pro, 22pt</a:t>
            </a:r>
          </a:p>
          <a:p>
            <a:pPr lvl="4"/>
            <a:r>
              <a:rPr lang="en-US" dirty="0"/>
              <a:t>Fifth level – Myriad Pro, 20pt</a:t>
            </a:r>
          </a:p>
        </p:txBody>
      </p:sp>
      <p:sp>
        <p:nvSpPr>
          <p:cNvPr id="4" name="Slide Number Placeholder 5"/>
          <p:cNvSpPr>
            <a:spLocks noGrp="1"/>
          </p:cNvSpPr>
          <p:nvPr>
            <p:ph type="sldNum" sz="quarter" idx="12"/>
          </p:nvPr>
        </p:nvSpPr>
        <p:spPr>
          <a:xfrm>
            <a:off x="457200" y="6324600"/>
            <a:ext cx="2133600" cy="365125"/>
          </a:xfrm>
          <a:prstGeom prst="rect">
            <a:avLst/>
          </a:prstGeom>
        </p:spPr>
        <p:txBody>
          <a:bodyPr/>
          <a:lstStyle/>
          <a:p>
            <a:fld id="{8123EEEB-9469-47B7-B5BF-19D88982683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612301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7118073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a:t>Title of Presentation – Myriad Pro</a:t>
            </a:r>
            <a:br>
              <a:rPr lang="en-US" dirty="0"/>
            </a:br>
            <a:r>
              <a:rPr lang="en-US" dirty="0"/>
              <a:t> Bold, Shadow 28pt</a:t>
            </a:r>
          </a:p>
        </p:txBody>
      </p:sp>
      <p:sp>
        <p:nvSpPr>
          <p:cNvPr id="8"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accent2">
                    <a:lumMod val="50000"/>
                  </a:schemeClr>
                </a:solidFill>
              </a:defRPr>
            </a:lvl1pPr>
          </a:lstStyle>
          <a:p>
            <a:r>
              <a:rPr lang="en-US" dirty="0"/>
              <a:t>Place Descriptor Here</a:t>
            </a:r>
          </a:p>
        </p:txBody>
      </p:sp>
      <p:sp>
        <p:nvSpPr>
          <p:cNvPr id="10"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accent2">
                    <a:lumMod val="50000"/>
                  </a:schemeClr>
                </a:solidFill>
              </a:defRPr>
            </a:lvl1pPr>
          </a:lstStyle>
          <a:p>
            <a:r>
              <a:rPr lang="en-US" dirty="0"/>
              <a:t>Place Descriptor Here</a:t>
            </a:r>
          </a:p>
        </p:txBody>
      </p:sp>
    </p:spTree>
    <p:extLst>
      <p:ext uri="{BB962C8B-B14F-4D97-AF65-F5344CB8AC3E}">
        <p14:creationId xmlns:p14="http://schemas.microsoft.com/office/powerpoint/2010/main" val="6632805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4647210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40911462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a:t>Title of Presentation – Myriad Pro</a:t>
            </a:r>
            <a:br>
              <a:rPr lang="en-US" dirty="0"/>
            </a:br>
            <a:r>
              <a:rPr lang="en-US" dirty="0"/>
              <a:t> Bold, Shadow 28pt</a:t>
            </a:r>
          </a:p>
        </p:txBody>
      </p:sp>
    </p:spTree>
    <p:extLst>
      <p:ext uri="{BB962C8B-B14F-4D97-AF65-F5344CB8AC3E}">
        <p14:creationId xmlns:p14="http://schemas.microsoft.com/office/powerpoint/2010/main" val="1851347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A9B7797-1F21-4A40-BC4B-51CBCF83B942}" type="datetimeFigureOut">
              <a:rPr lang="en-US" smtClean="0"/>
              <a:t>6/9/2019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53CAB-4820-42B5-B1A8-D0BEE3C8E63F}" type="slidenum">
              <a:rPr lang="en-US" smtClean="0"/>
              <a:t>‹#›</a:t>
            </a:fld>
            <a:endParaRPr lang="en-US"/>
          </a:p>
        </p:txBody>
      </p:sp>
    </p:spTree>
    <p:extLst>
      <p:ext uri="{BB962C8B-B14F-4D97-AF65-F5344CB8AC3E}">
        <p14:creationId xmlns:p14="http://schemas.microsoft.com/office/powerpoint/2010/main" val="35729839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1905000" y="5791200"/>
            <a:ext cx="6781800" cy="609600"/>
          </a:xfrm>
          <a:prstGeom prst="rect">
            <a:avLst/>
          </a:prstGeom>
        </p:spPr>
        <p:txBody>
          <a:bodyPr anchor="b"/>
          <a:lstStyle>
            <a:lvl1pPr>
              <a:buNone/>
              <a:defRPr sz="1100">
                <a:solidFill>
                  <a:schemeClr val="tx1"/>
                </a:solidFill>
              </a:defRPr>
            </a:lvl1pPr>
          </a:lstStyle>
          <a:p>
            <a:r>
              <a:rPr lang="en-US" dirty="0"/>
              <a:t>* Citations, references, and credits – Myriad Pro, 11pt </a:t>
            </a:r>
          </a:p>
        </p:txBody>
      </p:sp>
    </p:spTree>
    <p:extLst>
      <p:ext uri="{BB962C8B-B14F-4D97-AF65-F5344CB8AC3E}">
        <p14:creationId xmlns:p14="http://schemas.microsoft.com/office/powerpoint/2010/main" val="10003641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effectLst/>
              </a:defRPr>
            </a:lvl1pPr>
          </a:lstStyle>
          <a:p>
            <a:r>
              <a:rPr lang="en-US" dirty="0"/>
              <a:t>Section Header</a:t>
            </a:r>
            <a:br>
              <a:rPr lang="en-US" dirty="0"/>
            </a:br>
            <a:r>
              <a:rPr lang="en-US" dirty="0"/>
              <a:t>Myriad Pro, bold, shadow, 36pt </a:t>
            </a:r>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 – Myriad Pro, 20pt</a:t>
            </a:r>
          </a:p>
        </p:txBody>
      </p:sp>
    </p:spTree>
    <p:extLst>
      <p:ext uri="{BB962C8B-B14F-4D97-AF65-F5344CB8AC3E}">
        <p14:creationId xmlns:p14="http://schemas.microsoft.com/office/powerpoint/2010/main" val="18679866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algn="l">
              <a:defRPr sz="2000" b="1" baseline="0">
                <a:effectLst/>
              </a:defRPr>
            </a:lvl1pPr>
          </a:lstStyle>
          <a:p>
            <a:r>
              <a:rPr lang="en-US" dirty="0"/>
              <a:t>Header – Myriad Pro, bold, shadow, 20pt</a:t>
            </a:r>
          </a:p>
        </p:txBody>
      </p:sp>
      <p:sp>
        <p:nvSpPr>
          <p:cNvPr id="3" name="Content Placeholder 2"/>
          <p:cNvSpPr>
            <a:spLocks noGrp="1"/>
          </p:cNvSpPr>
          <p:nvPr>
            <p:ph idx="1" hasCustomPrompt="1"/>
          </p:nvPr>
        </p:nvSpPr>
        <p:spPr>
          <a:xfrm>
            <a:off x="3575050" y="273051"/>
            <a:ext cx="5111750"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4" name="Text Placeholder 3"/>
          <p:cNvSpPr>
            <a:spLocks noGrp="1"/>
          </p:cNvSpPr>
          <p:nvPr>
            <p:ph type="body" sz="half" idx="2" hasCustomPrompt="1"/>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Paragraph of type</a:t>
            </a:r>
          </a:p>
          <a:p>
            <a:pPr lvl="0"/>
            <a:r>
              <a:rPr lang="en-US" dirty="0"/>
              <a:t>Myriad Pro, 14pt</a:t>
            </a:r>
          </a:p>
        </p:txBody>
      </p:sp>
      <p:sp>
        <p:nvSpPr>
          <p:cNvPr id="7"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25475056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1" baseline="0">
                <a:effectLst/>
              </a:defRPr>
            </a:lvl1pPr>
          </a:lstStyle>
          <a:p>
            <a:r>
              <a:rPr lang="en-US" dirty="0"/>
              <a:t>Photo Title – Myriad Pro, Bold, Shadow, 20pt</a:t>
            </a:r>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Caption or credits for photo – Myriad Pro, 14pt</a:t>
            </a:r>
          </a:p>
        </p:txBody>
      </p:sp>
    </p:spTree>
    <p:extLst>
      <p:ext uri="{BB962C8B-B14F-4D97-AF65-F5344CB8AC3E}">
        <p14:creationId xmlns:p14="http://schemas.microsoft.com/office/powerpoint/2010/main" val="19606651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Closing– Myriad Pro, Bold, 28pt</a:t>
            </a:r>
          </a:p>
        </p:txBody>
      </p:sp>
      <p:sp>
        <p:nvSpPr>
          <p:cNvPr id="7" name="Rectangle 6"/>
          <p:cNvSpPr/>
          <p:nvPr userDrawn="1"/>
        </p:nvSpPr>
        <p:spPr>
          <a:xfrm>
            <a:off x="1371600" y="4343400"/>
            <a:ext cx="6400800" cy="292388"/>
          </a:xfrm>
          <a:prstGeom prst="rect">
            <a:avLst/>
          </a:prstGeom>
        </p:spPr>
        <p:txBody>
          <a:bodyPr wrap="square">
            <a:spAutoFit/>
          </a:bodyPr>
          <a:lstStyle/>
          <a:p>
            <a:r>
              <a:rPr lang="en-US" sz="1300" b="1">
                <a:solidFill>
                  <a:srgbClr val="0039A6"/>
                </a:solidFill>
              </a:rPr>
              <a:t>For more information please contact Centers for Disease Control and Prevention</a:t>
            </a:r>
          </a:p>
        </p:txBody>
      </p:sp>
      <p:sp>
        <p:nvSpPr>
          <p:cNvPr id="10" name="Rectangle 9"/>
          <p:cNvSpPr/>
          <p:nvPr userDrawn="1"/>
        </p:nvSpPr>
        <p:spPr>
          <a:xfrm>
            <a:off x="1371600" y="4706034"/>
            <a:ext cx="5943600" cy="646331"/>
          </a:xfrm>
          <a:prstGeom prst="rect">
            <a:avLst/>
          </a:prstGeom>
        </p:spPr>
        <p:txBody>
          <a:bodyPr wrap="square">
            <a:spAutoFit/>
          </a:bodyPr>
          <a:lstStyle/>
          <a:p>
            <a:r>
              <a:rPr lang="en-US" sz="1200">
                <a:solidFill>
                  <a:srgbClr val="0039A6"/>
                </a:solidFill>
              </a:rPr>
              <a:t>1600 Clifton Road NE, Atlanta, GA 30333</a:t>
            </a:r>
          </a:p>
          <a:p>
            <a:r>
              <a:rPr lang="en-US" sz="1200">
                <a:solidFill>
                  <a:srgbClr val="0039A6"/>
                </a:solidFill>
              </a:rPr>
              <a:t>Telephone, 1-800-CDC-INFO (232-4636)/TTY: 1-888-232-6348</a:t>
            </a:r>
          </a:p>
          <a:p>
            <a:r>
              <a:rPr lang="en-US" sz="1200">
                <a:solidFill>
                  <a:srgbClr val="0039A6"/>
                </a:solidFill>
              </a:rPr>
              <a:t>E-mail: cdcinfo@cdc.gov 	Web: www.cdc.gov</a:t>
            </a:r>
          </a:p>
        </p:txBody>
      </p:sp>
      <p:sp>
        <p:nvSpPr>
          <p:cNvPr id="11"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accent2">
                    <a:lumMod val="50000"/>
                  </a:schemeClr>
                </a:solidFill>
              </a:defRPr>
            </a:lvl1pPr>
          </a:lstStyle>
          <a:p>
            <a:r>
              <a:rPr lang="en-US" dirty="0"/>
              <a:t>Place Descriptor Here</a:t>
            </a:r>
          </a:p>
        </p:txBody>
      </p:sp>
      <p:sp>
        <p:nvSpPr>
          <p:cNvPr id="12"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accent2">
                    <a:lumMod val="50000"/>
                  </a:schemeClr>
                </a:solidFill>
              </a:defRPr>
            </a:lvl1pPr>
          </a:lstStyle>
          <a:p>
            <a:r>
              <a:rPr lang="en-US" dirty="0"/>
              <a:t>Place Descriptor Here</a:t>
            </a:r>
          </a:p>
        </p:txBody>
      </p:sp>
    </p:spTree>
    <p:extLst>
      <p:ext uri="{BB962C8B-B14F-4D97-AF65-F5344CB8AC3E}">
        <p14:creationId xmlns:p14="http://schemas.microsoft.com/office/powerpoint/2010/main" val="9037414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53D0DF97-0461-43D4-B9E4-FECD66CB0DF2}" type="datetimeFigureOut">
              <a:rPr lang="en-US">
                <a:solidFill>
                  <a:srgbClr val="0039A6"/>
                </a:solidFill>
              </a:rPr>
              <a:pPr>
                <a:defRPr/>
              </a:pPr>
              <a:t>6/9/2019</a:t>
            </a:fld>
            <a:endParaRPr lang="en-US">
              <a:solidFill>
                <a:srgbClr val="0039A6"/>
              </a:solidFill>
            </a:endParaRPr>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solidFill>
                <a:srgbClr val="0039A6"/>
              </a:solidFill>
            </a:endParaRPr>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C2B06EA-CFA2-4989-B0E4-2987E8BE5881}" type="slidenum">
              <a:rPr lang="en-US">
                <a:solidFill>
                  <a:srgbClr val="0039A6"/>
                </a:solidFill>
              </a:rPr>
              <a:pPr>
                <a:defRPr/>
              </a:pPr>
              <a:t>‹#›</a:t>
            </a:fld>
            <a:endParaRPr lang="en-US">
              <a:solidFill>
                <a:srgbClr val="0039A6"/>
              </a:solidFill>
            </a:endParaRPr>
          </a:p>
        </p:txBody>
      </p:sp>
    </p:spTree>
    <p:extLst>
      <p:ext uri="{BB962C8B-B14F-4D97-AF65-F5344CB8AC3E}">
        <p14:creationId xmlns:p14="http://schemas.microsoft.com/office/powerpoint/2010/main" val="18834236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mj-lt"/>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8109718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atin typeface="+mj-lt"/>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3200">
                <a:latin typeface="+mn-lt"/>
                <a:cs typeface="Arial" panose="020B0604020202020204" pitchFamily="34" charset="0"/>
              </a:defRPr>
            </a:lvl1pPr>
            <a:lvl2pPr>
              <a:defRPr sz="2800">
                <a:latin typeface="+mn-lt"/>
                <a:cs typeface="Arial" panose="020B0604020202020204" pitchFamily="34" charset="0"/>
              </a:defRPr>
            </a:lvl2pPr>
            <a:lvl3pPr>
              <a:defRPr sz="2400">
                <a:latin typeface="+mn-lt"/>
                <a:cs typeface="Arial" panose="020B0604020202020204" pitchFamily="34" charset="0"/>
              </a:defRPr>
            </a:lvl3pPr>
            <a:lvl4pPr>
              <a:defRPr sz="2000">
                <a:latin typeface="+mn-lt"/>
                <a:cs typeface="Arial" panose="020B0604020202020204" pitchFamily="34" charset="0"/>
              </a:defRPr>
            </a:lvl4pPr>
            <a:lvl5pPr>
              <a:defRPr sz="20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170369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5362780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14888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A9B7797-1F21-4A40-BC4B-51CBCF83B942}" type="datetimeFigureOut">
              <a:rPr lang="en-US" smtClean="0"/>
              <a:t>6/9/2019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C53CAB-4820-42B5-B1A8-D0BEE3C8E63F}" type="slidenum">
              <a:rPr lang="en-US" smtClean="0"/>
              <a:t>‹#›</a:t>
            </a:fld>
            <a:endParaRPr lang="en-US"/>
          </a:p>
        </p:txBody>
      </p:sp>
    </p:spTree>
    <p:extLst>
      <p:ext uri="{BB962C8B-B14F-4D97-AF65-F5344CB8AC3E}">
        <p14:creationId xmlns:p14="http://schemas.microsoft.com/office/powerpoint/2010/main" val="75280602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58618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716078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74385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579392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5917084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3651242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p:cNvCxnSpPr/>
          <p:nvPr userDrawn="1"/>
        </p:nvCxnSpPr>
        <p:spPr>
          <a:xfrm>
            <a:off x="394796" y="6192782"/>
            <a:ext cx="8375776" cy="0"/>
          </a:xfrm>
          <a:prstGeom prst="line">
            <a:avLst/>
          </a:prstGeom>
          <a:ln w="9525" cmpd="sng">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2" name="Picture 11" descr="hpv_logo_only.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329168"/>
            <a:ext cx="1169135" cy="384959"/>
          </a:xfrm>
          <a:prstGeom prst="rect">
            <a:avLst/>
          </a:prstGeom>
        </p:spPr>
      </p:pic>
      <p:sp>
        <p:nvSpPr>
          <p:cNvPr id="13" name="TextBox 12"/>
          <p:cNvSpPr txBox="1"/>
          <p:nvPr userDrawn="1"/>
        </p:nvSpPr>
        <p:spPr>
          <a:xfrm>
            <a:off x="5855094" y="6336981"/>
            <a:ext cx="2915478" cy="369332"/>
          </a:xfrm>
          <a:prstGeom prst="rect">
            <a:avLst/>
          </a:prstGeom>
          <a:noFill/>
        </p:spPr>
        <p:txBody>
          <a:bodyPr wrap="square" rtlCol="0">
            <a:spAutoFit/>
          </a:bodyPr>
          <a:lstStyle/>
          <a:p>
            <a:pPr algn="r" defTabSz="457200"/>
            <a:r>
              <a:rPr lang="en-US" b="1" dirty="0">
                <a:solidFill>
                  <a:prstClr val="black">
                    <a:lumMod val="65000"/>
                    <a:lumOff val="35000"/>
                  </a:prstClr>
                </a:solidFill>
              </a:rPr>
              <a:t>#</a:t>
            </a:r>
            <a:r>
              <a:rPr lang="en-US" b="1" dirty="0" err="1">
                <a:solidFill>
                  <a:prstClr val="black">
                    <a:lumMod val="65000"/>
                    <a:lumOff val="35000"/>
                  </a:prstClr>
                </a:solidFill>
              </a:rPr>
              <a:t>PreventHPVCancers</a:t>
            </a:r>
            <a:endParaRPr lang="en-US" b="1" dirty="0">
              <a:solidFill>
                <a:prstClr val="black">
                  <a:lumMod val="65000"/>
                  <a:lumOff val="35000"/>
                </a:prstClr>
              </a:solidFill>
            </a:endParaRPr>
          </a:p>
        </p:txBody>
      </p:sp>
    </p:spTree>
    <p:extLst>
      <p:ext uri="{BB962C8B-B14F-4D97-AF65-F5344CB8AC3E}">
        <p14:creationId xmlns:p14="http://schemas.microsoft.com/office/powerpoint/2010/main" val="245807211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vert="horz" lIns="91440" tIns="45720" rIns="91440" bIns="45720" rtlCol="0" anchor="ctr">
            <a:normAutofit/>
          </a:bodyPr>
          <a:lstStyle>
            <a:lvl1pPr>
              <a:defRPr lang="en-US" dirty="0"/>
            </a:lvl1pPr>
          </a:lstStyle>
          <a:p>
            <a:pPr lvl="0"/>
            <a:r>
              <a:rPr lang="en-US" dirty="0"/>
              <a:t>Headline – Calibri 36pt</a:t>
            </a:r>
          </a:p>
        </p:txBody>
      </p:sp>
      <p:sp>
        <p:nvSpPr>
          <p:cNvPr id="3" name="Content Placeholder 2"/>
          <p:cNvSpPr>
            <a:spLocks noGrp="1"/>
          </p:cNvSpPr>
          <p:nvPr>
            <p:ph idx="1" hasCustomPrompt="1"/>
          </p:nvPr>
        </p:nvSpPr>
        <p:spPr>
          <a:xfrm>
            <a:off x="457200" y="1600201"/>
            <a:ext cx="8229600" cy="4191000"/>
          </a:xfrm>
          <a:prstGeom prst="rect">
            <a:avLst/>
          </a:prstGeom>
        </p:spPr>
        <p:txBody>
          <a:bodyPr vert="horz" lIns="91440" tIns="45720" rIns="91440" bIns="45720"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First level – Myriad Pro, Bold, 32pt</a:t>
            </a:r>
          </a:p>
          <a:p>
            <a:pPr lvl="1"/>
            <a:r>
              <a:rPr lang="en-US" dirty="0"/>
              <a:t>Second level – Myriad Pro, 28pt</a:t>
            </a:r>
          </a:p>
          <a:p>
            <a:pPr lvl="2"/>
            <a:r>
              <a:rPr lang="en-US" dirty="0"/>
              <a:t>Third level – Myriad Pro, 24pt	</a:t>
            </a:r>
          </a:p>
          <a:p>
            <a:pPr lvl="3"/>
            <a:r>
              <a:rPr lang="en-US" dirty="0"/>
              <a:t>Fourth level – Myriad Pro, 22pt</a:t>
            </a:r>
          </a:p>
          <a:p>
            <a:pPr lvl="4"/>
            <a:r>
              <a:rPr lang="en-US" dirty="0"/>
              <a:t>Fifth level – Myriad Pro, 20pt</a:t>
            </a:r>
          </a:p>
        </p:txBody>
      </p:sp>
      <p:sp>
        <p:nvSpPr>
          <p:cNvPr id="4" name="Slide Number Placeholder 5"/>
          <p:cNvSpPr>
            <a:spLocks noGrp="1"/>
          </p:cNvSpPr>
          <p:nvPr>
            <p:ph type="sldNum" sz="quarter" idx="12"/>
          </p:nvPr>
        </p:nvSpPr>
        <p:spPr>
          <a:xfrm>
            <a:off x="457200" y="6324600"/>
            <a:ext cx="2133600" cy="365125"/>
          </a:xfrm>
          <a:prstGeom prst="rect">
            <a:avLst/>
          </a:prstGeom>
        </p:spPr>
        <p:txBody>
          <a:bodyPr/>
          <a:lstStyle/>
          <a:p>
            <a:pPr defTabSz="457200"/>
            <a:fld id="{8123EEEB-9469-47B7-B5BF-19D889826837}"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15203647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A9B7797-1F21-4A40-BC4B-51CBCF83B942}" type="datetimeFigureOut">
              <a:rPr lang="en-US" smtClean="0">
                <a:solidFill>
                  <a:prstClr val="black">
                    <a:tint val="75000"/>
                  </a:prstClr>
                </a:solidFill>
              </a:rPr>
              <a:pPr/>
              <a:t>6/9/2019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AC53CAB-4820-42B5-B1A8-D0BEE3C8E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22114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A9B7797-1F21-4A40-BC4B-51CBCF83B942}" type="datetimeFigureOut">
              <a:rPr lang="en-US" smtClean="0">
                <a:solidFill>
                  <a:prstClr val="black">
                    <a:tint val="75000"/>
                  </a:prstClr>
                </a:solidFill>
              </a:rPr>
              <a:pPr/>
              <a:t>6/9/2019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AC53CAB-4820-42B5-B1A8-D0BEE3C8E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221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A9B7797-1F21-4A40-BC4B-51CBCF83B942}" type="datetimeFigureOut">
              <a:rPr lang="en-US" smtClean="0"/>
              <a:t>6/9/2019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C53CAB-4820-42B5-B1A8-D0BEE3C8E63F}" type="slidenum">
              <a:rPr lang="en-US" smtClean="0"/>
              <a:t>‹#›</a:t>
            </a:fld>
            <a:endParaRPr lang="en-US"/>
          </a:p>
        </p:txBody>
      </p:sp>
    </p:spTree>
    <p:extLst>
      <p:ext uri="{BB962C8B-B14F-4D97-AF65-F5344CB8AC3E}">
        <p14:creationId xmlns:p14="http://schemas.microsoft.com/office/powerpoint/2010/main" val="10093706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3A1EADF-3B48-4021-8437-C80B1B80B9A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85338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9B7797-1F21-4A40-BC4B-51CBCF83B942}" type="datetimeFigureOut">
              <a:rPr lang="en-US" smtClean="0"/>
              <a:t>6/9/2019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C53CAB-4820-42B5-B1A8-D0BEE3C8E63F}" type="slidenum">
              <a:rPr lang="en-US" smtClean="0"/>
              <a:t>‹#›</a:t>
            </a:fld>
            <a:endParaRPr lang="en-US"/>
          </a:p>
        </p:txBody>
      </p:sp>
    </p:spTree>
    <p:extLst>
      <p:ext uri="{BB962C8B-B14F-4D97-AF65-F5344CB8AC3E}">
        <p14:creationId xmlns:p14="http://schemas.microsoft.com/office/powerpoint/2010/main" val="3802267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9B7797-1F21-4A40-BC4B-51CBCF83B942}" type="datetimeFigureOut">
              <a:rPr lang="en-US" smtClean="0"/>
              <a:t>6/9/2019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53CAB-4820-42B5-B1A8-D0BEE3C8E63F}" type="slidenum">
              <a:rPr lang="en-US" smtClean="0"/>
              <a:t>‹#›</a:t>
            </a:fld>
            <a:endParaRPr lang="en-US"/>
          </a:p>
        </p:txBody>
      </p:sp>
    </p:spTree>
    <p:extLst>
      <p:ext uri="{BB962C8B-B14F-4D97-AF65-F5344CB8AC3E}">
        <p14:creationId xmlns:p14="http://schemas.microsoft.com/office/powerpoint/2010/main" val="1860875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vert="horz" lIns="91440" tIns="45720" rIns="91440" bIns="45720" rtlCol="0" anchor="ctr">
            <a:normAutofit/>
          </a:bodyPr>
          <a:lstStyle>
            <a:lvl1pPr>
              <a:defRPr lang="en-US" dirty="0"/>
            </a:lvl1pPr>
          </a:lstStyle>
          <a:p>
            <a:pPr lvl="0"/>
            <a:r>
              <a:rPr lang="en-US" dirty="0"/>
              <a:t>Headline – Calibri 36pt</a:t>
            </a:r>
          </a:p>
        </p:txBody>
      </p:sp>
      <p:sp>
        <p:nvSpPr>
          <p:cNvPr id="3" name="Content Placeholder 2"/>
          <p:cNvSpPr>
            <a:spLocks noGrp="1"/>
          </p:cNvSpPr>
          <p:nvPr>
            <p:ph idx="1" hasCustomPrompt="1"/>
          </p:nvPr>
        </p:nvSpPr>
        <p:spPr>
          <a:xfrm>
            <a:off x="457200" y="1600201"/>
            <a:ext cx="8229600" cy="4191000"/>
          </a:xfrm>
          <a:prstGeom prst="rect">
            <a:avLst/>
          </a:prstGeom>
        </p:spPr>
        <p:txBody>
          <a:bodyPr vert="horz" lIns="91440" tIns="45720" rIns="91440" bIns="45720"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First level – Myriad Pro, Bold, 32pt</a:t>
            </a:r>
          </a:p>
          <a:p>
            <a:pPr lvl="1"/>
            <a:r>
              <a:rPr lang="en-US" dirty="0"/>
              <a:t>Second level – Myriad Pro, 28pt</a:t>
            </a:r>
          </a:p>
          <a:p>
            <a:pPr lvl="2"/>
            <a:r>
              <a:rPr lang="en-US" dirty="0"/>
              <a:t>Third level – Myriad Pro, 24pt	</a:t>
            </a:r>
          </a:p>
          <a:p>
            <a:pPr lvl="3"/>
            <a:r>
              <a:rPr lang="en-US" dirty="0"/>
              <a:t>Fourth level – Myriad Pro, 22pt</a:t>
            </a:r>
          </a:p>
          <a:p>
            <a:pPr lvl="4"/>
            <a:r>
              <a:rPr lang="en-US" dirty="0"/>
              <a:t>Fifth level – Myriad Pro, 20pt</a:t>
            </a:r>
          </a:p>
        </p:txBody>
      </p:sp>
      <p:sp>
        <p:nvSpPr>
          <p:cNvPr id="4" name="Slide Number Placeholder 5"/>
          <p:cNvSpPr>
            <a:spLocks noGrp="1"/>
          </p:cNvSpPr>
          <p:nvPr>
            <p:ph type="sldNum" sz="quarter" idx="12"/>
          </p:nvPr>
        </p:nvSpPr>
        <p:spPr>
          <a:xfrm>
            <a:off x="457200" y="6324600"/>
            <a:ext cx="2133600" cy="365125"/>
          </a:xfrm>
          <a:prstGeom prst="rect">
            <a:avLst/>
          </a:prstGeom>
        </p:spPr>
        <p:txBody>
          <a:bodyPr/>
          <a:lstStyle/>
          <a:p>
            <a:fld id="{8123EEEB-9469-47B7-B5BF-19D8898268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0380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1.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image" Target="../media/image6.png"/><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theme" Target="../theme/theme3.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4.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59.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9B7797-1F21-4A40-BC4B-51CBCF83B942}" type="datetimeFigureOut">
              <a:rPr lang="en-US" smtClean="0"/>
              <a:t>6/9/2019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C53CAB-4820-42B5-B1A8-D0BEE3C8E63F}" type="slidenum">
              <a:rPr lang="en-US" smtClean="0"/>
              <a:t>‹#›</a:t>
            </a:fld>
            <a:endParaRPr lang="en-US"/>
          </a:p>
        </p:txBody>
      </p:sp>
      <p:sp>
        <p:nvSpPr>
          <p:cNvPr id="13" name="Rectangle 12"/>
          <p:cNvSpPr/>
          <p:nvPr userDrawn="1"/>
        </p:nvSpPr>
        <p:spPr>
          <a:xfrm flipV="1">
            <a:off x="-9617" y="6857997"/>
            <a:ext cx="9153618" cy="4571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4" cstate="email">
            <a:extLst>
              <a:ext uri="{28A0092B-C50C-407E-A947-70E740481C1C}">
                <a14:useLocalDpi xmlns:a14="http://schemas.microsoft.com/office/drawing/2010/main"/>
              </a:ext>
            </a:extLst>
          </a:blip>
          <a:stretch>
            <a:fillRect/>
          </a:stretch>
        </p:blipFill>
        <p:spPr>
          <a:xfrm>
            <a:off x="6781800" y="6324600"/>
            <a:ext cx="2186609" cy="419100"/>
          </a:xfrm>
          <a:prstGeom prst="rect">
            <a:avLst/>
          </a:prstGeom>
        </p:spPr>
      </p:pic>
    </p:spTree>
    <p:extLst>
      <p:ext uri="{BB962C8B-B14F-4D97-AF65-F5344CB8AC3E}">
        <p14:creationId xmlns:p14="http://schemas.microsoft.com/office/powerpoint/2010/main" val="215669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 id="2147483699" r:id="rId9"/>
    <p:sldLayoutId id="2147483702" r:id="rId10"/>
    <p:sldLayoutId id="2147483703" r:id="rId11"/>
    <p:sldLayoutId id="2147483704" r:id="rId12"/>
    <p:sldLayoutId id="2147483706" r:id="rId13"/>
    <p:sldLayoutId id="2147483707" r:id="rId14"/>
    <p:sldLayoutId id="2147483708" r:id="rId15"/>
    <p:sldLayoutId id="2147483711" r:id="rId16"/>
    <p:sldLayoutId id="2147483712" r:id="rId17"/>
    <p:sldLayoutId id="2147483713" r:id="rId18"/>
    <p:sldLayoutId id="2147483714" r:id="rId19"/>
    <p:sldLayoutId id="2147483715" r:id="rId20"/>
    <p:sldLayoutId id="2147483718" r:id="rId21"/>
    <p:sldLayoutId id="2147483732" r:id="rId22"/>
  </p:sldLayoutIdLst>
  <p:txStyles>
    <p:titleStyle>
      <a:lvl1pPr algn="ctr" defTabSz="914400" rtl="0" eaLnBrk="1" latinLnBrk="0" hangingPunct="1">
        <a:spcBef>
          <a:spcPct val="0"/>
        </a:spcBef>
        <a:buNone/>
        <a:defRPr sz="4400" b="1" kern="1200">
          <a:solidFill>
            <a:srgbClr val="C7380B"/>
          </a:solidFill>
          <a:latin typeface="+mj-lt"/>
          <a:ea typeface="+mj-ea"/>
          <a:cs typeface="+mj-cs"/>
        </a:defRPr>
      </a:lvl1pPr>
    </p:titleStyle>
    <p:bodyStyle>
      <a:lvl1pPr marL="342900" indent="-342900" algn="l" defTabSz="914400" rtl="0" eaLnBrk="1" latinLnBrk="0" hangingPunct="1">
        <a:spcBef>
          <a:spcPct val="20000"/>
        </a:spcBef>
        <a:buClr>
          <a:srgbClr val="1993B9"/>
        </a:buClr>
        <a:buSzPct val="110000"/>
        <a:buFont typeface="Wingdings 3" pitchFamily="18" charset="2"/>
        <a:buChar char="´"/>
        <a:defRPr sz="3200" b="1" kern="1200">
          <a:solidFill>
            <a:schemeClr val="accent1">
              <a:lumMod val="50000"/>
            </a:schemeClr>
          </a:solidFill>
          <a:latin typeface="+mn-lt"/>
          <a:ea typeface="+mn-ea"/>
          <a:cs typeface="+mn-cs"/>
        </a:defRPr>
      </a:lvl1pPr>
      <a:lvl2pPr marL="742950" indent="-285750" algn="l" defTabSz="914400" rtl="0" eaLnBrk="1" latinLnBrk="0" hangingPunct="1">
        <a:spcBef>
          <a:spcPct val="20000"/>
        </a:spcBef>
        <a:buClr>
          <a:srgbClr val="1993B9"/>
        </a:buClr>
        <a:buSzPct val="90000"/>
        <a:buFont typeface="Wingdings 3" pitchFamily="18" charset="2"/>
        <a:buChar char="´"/>
        <a:defRPr sz="2800" b="1" kern="1200">
          <a:solidFill>
            <a:schemeClr val="accent1">
              <a:lumMod val="50000"/>
            </a:schemeClr>
          </a:solidFill>
          <a:latin typeface="+mn-lt"/>
          <a:ea typeface="+mn-ea"/>
          <a:cs typeface="+mn-cs"/>
        </a:defRPr>
      </a:lvl2pPr>
      <a:lvl3pPr marL="1143000" indent="-228600" algn="l" defTabSz="914400" rtl="0" eaLnBrk="1" latinLnBrk="0" hangingPunct="1">
        <a:spcBef>
          <a:spcPct val="20000"/>
        </a:spcBef>
        <a:buClr>
          <a:srgbClr val="1993B9"/>
        </a:buClr>
        <a:buSzPct val="90000"/>
        <a:buFont typeface="Wingdings 3" pitchFamily="18" charset="2"/>
        <a:buChar char="´"/>
        <a:defRPr sz="2400" b="1" kern="1200">
          <a:solidFill>
            <a:schemeClr val="accent1">
              <a:lumMod val="50000"/>
            </a:schemeClr>
          </a:solidFill>
          <a:latin typeface="+mn-lt"/>
          <a:ea typeface="+mn-ea"/>
          <a:cs typeface="+mn-cs"/>
        </a:defRPr>
      </a:lvl3pPr>
      <a:lvl4pPr marL="16002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4pPr>
      <a:lvl5pPr marL="20574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9B7797-1F21-4A40-BC4B-51CBCF83B942}" type="datetimeFigureOut">
              <a:rPr lang="en-US" smtClean="0">
                <a:solidFill>
                  <a:prstClr val="black">
                    <a:tint val="75000"/>
                  </a:prstClr>
                </a:solidFill>
              </a:rPr>
              <a:pPr/>
              <a:t>6/9/2019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C53CAB-4820-42B5-B1A8-D0BEE3C8E63F}" type="slidenum">
              <a:rPr lang="en-US" smtClean="0">
                <a:solidFill>
                  <a:prstClr val="black">
                    <a:tint val="75000"/>
                  </a:prstClr>
                </a:solidFill>
              </a:rPr>
              <a:pPr/>
              <a:t>‹#›</a:t>
            </a:fld>
            <a:endParaRPr lang="en-US">
              <a:solidFill>
                <a:prstClr val="black">
                  <a:tint val="75000"/>
                </a:prstClr>
              </a:solidFill>
            </a:endParaRPr>
          </a:p>
        </p:txBody>
      </p:sp>
      <p:sp>
        <p:nvSpPr>
          <p:cNvPr id="13" name="Rectangle 12"/>
          <p:cNvSpPr/>
          <p:nvPr userDrawn="1"/>
        </p:nvSpPr>
        <p:spPr>
          <a:xfrm flipV="1">
            <a:off x="-9617" y="6857997"/>
            <a:ext cx="9153618" cy="4571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9" name="Picture 8"/>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6781800" y="6324600"/>
            <a:ext cx="2186609" cy="419100"/>
          </a:xfrm>
          <a:prstGeom prst="rect">
            <a:avLst/>
          </a:prstGeom>
        </p:spPr>
      </p:pic>
    </p:spTree>
    <p:extLst>
      <p:ext uri="{BB962C8B-B14F-4D97-AF65-F5344CB8AC3E}">
        <p14:creationId xmlns:p14="http://schemas.microsoft.com/office/powerpoint/2010/main" val="409011010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6" r:id="rId9"/>
    <p:sldLayoutId id="2147483687" r:id="rId10"/>
    <p:sldLayoutId id="2147483709" r:id="rId11"/>
    <p:sldLayoutId id="2147483710" r:id="rId12"/>
    <p:sldLayoutId id="2147483716" r:id="rId13"/>
  </p:sldLayoutIdLst>
  <p:txStyles>
    <p:titleStyle>
      <a:lvl1pPr algn="ctr" defTabSz="914400" rtl="0" eaLnBrk="1" latinLnBrk="0" hangingPunct="1">
        <a:spcBef>
          <a:spcPct val="0"/>
        </a:spcBef>
        <a:buNone/>
        <a:defRPr sz="4400" b="1" kern="1200">
          <a:solidFill>
            <a:srgbClr val="C7380B"/>
          </a:solidFill>
          <a:latin typeface="+mj-lt"/>
          <a:ea typeface="+mj-ea"/>
          <a:cs typeface="+mj-cs"/>
        </a:defRPr>
      </a:lvl1pPr>
    </p:titleStyle>
    <p:bodyStyle>
      <a:lvl1pPr marL="342900" indent="-342900" algn="l" defTabSz="914400" rtl="0" eaLnBrk="1" latinLnBrk="0" hangingPunct="1">
        <a:spcBef>
          <a:spcPct val="20000"/>
        </a:spcBef>
        <a:buClr>
          <a:srgbClr val="1993B9"/>
        </a:buClr>
        <a:buSzPct val="110000"/>
        <a:buFont typeface="Wingdings 3" pitchFamily="18" charset="2"/>
        <a:buChar char="´"/>
        <a:defRPr sz="3200" b="1" kern="1200">
          <a:solidFill>
            <a:schemeClr val="accent1">
              <a:lumMod val="50000"/>
            </a:schemeClr>
          </a:solidFill>
          <a:latin typeface="+mn-lt"/>
          <a:ea typeface="+mn-ea"/>
          <a:cs typeface="+mn-cs"/>
        </a:defRPr>
      </a:lvl1pPr>
      <a:lvl2pPr marL="742950" indent="-285750" algn="l" defTabSz="914400" rtl="0" eaLnBrk="1" latinLnBrk="0" hangingPunct="1">
        <a:spcBef>
          <a:spcPct val="20000"/>
        </a:spcBef>
        <a:buClr>
          <a:srgbClr val="1993B9"/>
        </a:buClr>
        <a:buSzPct val="90000"/>
        <a:buFont typeface="Wingdings 3" pitchFamily="18" charset="2"/>
        <a:buChar char="´"/>
        <a:defRPr sz="2800" b="1" kern="1200">
          <a:solidFill>
            <a:schemeClr val="accent1">
              <a:lumMod val="50000"/>
            </a:schemeClr>
          </a:solidFill>
          <a:latin typeface="+mn-lt"/>
          <a:ea typeface="+mn-ea"/>
          <a:cs typeface="+mn-cs"/>
        </a:defRPr>
      </a:lvl2pPr>
      <a:lvl3pPr marL="1143000" indent="-228600" algn="l" defTabSz="914400" rtl="0" eaLnBrk="1" latinLnBrk="0" hangingPunct="1">
        <a:spcBef>
          <a:spcPct val="20000"/>
        </a:spcBef>
        <a:buClr>
          <a:srgbClr val="1993B9"/>
        </a:buClr>
        <a:buSzPct val="90000"/>
        <a:buFont typeface="Wingdings 3" pitchFamily="18" charset="2"/>
        <a:buChar char="´"/>
        <a:defRPr sz="2400" b="1" kern="1200">
          <a:solidFill>
            <a:schemeClr val="accent1">
              <a:lumMod val="50000"/>
            </a:schemeClr>
          </a:solidFill>
          <a:latin typeface="+mn-lt"/>
          <a:ea typeface="+mn-ea"/>
          <a:cs typeface="+mn-cs"/>
        </a:defRPr>
      </a:lvl3pPr>
      <a:lvl4pPr marL="16002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4pPr>
      <a:lvl5pPr marL="20574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11677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67807626"/>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Lst>
  <p:txStyles>
    <p:titleStyle>
      <a:lvl1pPr algn="ctr" defTabSz="457200" rtl="0" eaLnBrk="1" latinLnBrk="0" hangingPunct="1">
        <a:spcBef>
          <a:spcPct val="0"/>
        </a:spcBef>
        <a:buNone/>
        <a:defRPr sz="4400" kern="1200">
          <a:solidFill>
            <a:schemeClr val="tx1">
              <a:lumMod val="65000"/>
              <a:lumOff val="35000"/>
            </a:schemeClr>
          </a:solidFill>
          <a:latin typeface="+mj-lt"/>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lumMod val="65000"/>
              <a:lumOff val="35000"/>
            </a:schemeClr>
          </a:solidFill>
          <a:latin typeface="+mn-lt"/>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lumMod val="65000"/>
              <a:lumOff val="35000"/>
            </a:schemeClr>
          </a:solidFill>
          <a:latin typeface="+mn-lt"/>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lumMod val="65000"/>
              <a:lumOff val="35000"/>
            </a:schemeClr>
          </a:solidFill>
          <a:latin typeface="+mn-lt"/>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lumMod val="65000"/>
              <a:lumOff val="35000"/>
            </a:schemeClr>
          </a:solidFill>
          <a:latin typeface="+mn-lt"/>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lumMod val="65000"/>
              <a:lumOff val="35000"/>
            </a:schemeClr>
          </a:solidFill>
          <a:latin typeface="+mn-lt"/>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9B7797-1F21-4A40-BC4B-51CBCF83B942}" type="datetimeFigureOut">
              <a:rPr lang="en-US" smtClean="0">
                <a:solidFill>
                  <a:prstClr val="black">
                    <a:tint val="75000"/>
                  </a:prstClr>
                </a:solidFill>
              </a:rPr>
              <a:pPr/>
              <a:t>6/9/2019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C53CAB-4820-42B5-B1A8-D0BEE3C8E63F}" type="slidenum">
              <a:rPr lang="en-US" smtClean="0">
                <a:solidFill>
                  <a:prstClr val="black">
                    <a:tint val="75000"/>
                  </a:prstClr>
                </a:solidFill>
              </a:rPr>
              <a:pPr/>
              <a:t>‹#›</a:t>
            </a:fld>
            <a:endParaRPr lang="en-US">
              <a:solidFill>
                <a:prstClr val="black">
                  <a:tint val="75000"/>
                </a:prstClr>
              </a:solidFill>
            </a:endParaRPr>
          </a:p>
        </p:txBody>
      </p:sp>
      <p:sp>
        <p:nvSpPr>
          <p:cNvPr id="13" name="Rectangle 12"/>
          <p:cNvSpPr/>
          <p:nvPr userDrawn="1"/>
        </p:nvSpPr>
        <p:spPr>
          <a:xfrm flipV="1">
            <a:off x="-9617" y="6857997"/>
            <a:ext cx="9153618" cy="4571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781800" y="6324600"/>
            <a:ext cx="2186609" cy="419100"/>
          </a:xfrm>
          <a:prstGeom prst="rect">
            <a:avLst/>
          </a:prstGeom>
        </p:spPr>
      </p:pic>
    </p:spTree>
    <p:extLst>
      <p:ext uri="{BB962C8B-B14F-4D97-AF65-F5344CB8AC3E}">
        <p14:creationId xmlns:p14="http://schemas.microsoft.com/office/powerpoint/2010/main" val="215669728"/>
      </p:ext>
    </p:extLst>
  </p:cSld>
  <p:clrMap bg1="lt1" tx1="dk1" bg2="lt2" tx2="dk2" accent1="accent1" accent2="accent2" accent3="accent3" accent4="accent4" accent5="accent5" accent6="accent6" hlink="hlink" folHlink="folHlink"/>
  <p:sldLayoutIdLst>
    <p:sldLayoutId id="2147483734" r:id="rId1"/>
  </p:sldLayoutIdLst>
  <p:txStyles>
    <p:titleStyle>
      <a:lvl1pPr algn="ctr" defTabSz="914400" rtl="0" eaLnBrk="1" latinLnBrk="0" hangingPunct="1">
        <a:spcBef>
          <a:spcPct val="0"/>
        </a:spcBef>
        <a:buNone/>
        <a:defRPr sz="4400" b="1" kern="1200">
          <a:solidFill>
            <a:srgbClr val="C7380B"/>
          </a:solidFill>
          <a:latin typeface="+mj-lt"/>
          <a:ea typeface="+mj-ea"/>
          <a:cs typeface="+mj-cs"/>
        </a:defRPr>
      </a:lvl1pPr>
    </p:titleStyle>
    <p:bodyStyle>
      <a:lvl1pPr marL="342900" indent="-342900" algn="l" defTabSz="914400" rtl="0" eaLnBrk="1" latinLnBrk="0" hangingPunct="1">
        <a:spcBef>
          <a:spcPct val="20000"/>
        </a:spcBef>
        <a:buClr>
          <a:srgbClr val="1993B9"/>
        </a:buClr>
        <a:buSzPct val="110000"/>
        <a:buFont typeface="Wingdings 3" pitchFamily="18" charset="2"/>
        <a:buChar char="´"/>
        <a:defRPr sz="3200" b="1" kern="1200">
          <a:solidFill>
            <a:schemeClr val="accent1">
              <a:lumMod val="50000"/>
            </a:schemeClr>
          </a:solidFill>
          <a:latin typeface="+mn-lt"/>
          <a:ea typeface="+mn-ea"/>
          <a:cs typeface="+mn-cs"/>
        </a:defRPr>
      </a:lvl1pPr>
      <a:lvl2pPr marL="742950" indent="-285750" algn="l" defTabSz="914400" rtl="0" eaLnBrk="1" latinLnBrk="0" hangingPunct="1">
        <a:spcBef>
          <a:spcPct val="20000"/>
        </a:spcBef>
        <a:buClr>
          <a:srgbClr val="1993B9"/>
        </a:buClr>
        <a:buSzPct val="90000"/>
        <a:buFont typeface="Wingdings 3" pitchFamily="18" charset="2"/>
        <a:buChar char="´"/>
        <a:defRPr sz="2800" b="1" kern="1200">
          <a:solidFill>
            <a:schemeClr val="accent1">
              <a:lumMod val="50000"/>
            </a:schemeClr>
          </a:solidFill>
          <a:latin typeface="+mn-lt"/>
          <a:ea typeface="+mn-ea"/>
          <a:cs typeface="+mn-cs"/>
        </a:defRPr>
      </a:lvl2pPr>
      <a:lvl3pPr marL="1143000" indent="-228600" algn="l" defTabSz="914400" rtl="0" eaLnBrk="1" latinLnBrk="0" hangingPunct="1">
        <a:spcBef>
          <a:spcPct val="20000"/>
        </a:spcBef>
        <a:buClr>
          <a:srgbClr val="1993B9"/>
        </a:buClr>
        <a:buSzPct val="90000"/>
        <a:buFont typeface="Wingdings 3" pitchFamily="18" charset="2"/>
        <a:buChar char="´"/>
        <a:defRPr sz="2400" b="1" kern="1200">
          <a:solidFill>
            <a:schemeClr val="accent1">
              <a:lumMod val="50000"/>
            </a:schemeClr>
          </a:solidFill>
          <a:latin typeface="+mn-lt"/>
          <a:ea typeface="+mn-ea"/>
          <a:cs typeface="+mn-cs"/>
        </a:defRPr>
      </a:lvl3pPr>
      <a:lvl4pPr marL="16002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4pPr>
      <a:lvl5pPr marL="20574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9B7797-1F21-4A40-BC4B-51CBCF83B942}" type="datetimeFigureOut">
              <a:rPr lang="en-US" smtClean="0">
                <a:solidFill>
                  <a:prstClr val="black">
                    <a:tint val="75000"/>
                  </a:prstClr>
                </a:solidFill>
              </a:rPr>
              <a:pPr/>
              <a:t>6/9/2019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C53CAB-4820-42B5-B1A8-D0BEE3C8E63F}" type="slidenum">
              <a:rPr lang="en-US" smtClean="0">
                <a:solidFill>
                  <a:prstClr val="black">
                    <a:tint val="75000"/>
                  </a:prstClr>
                </a:solidFill>
              </a:rPr>
              <a:pPr/>
              <a:t>‹#›</a:t>
            </a:fld>
            <a:endParaRPr lang="en-US">
              <a:solidFill>
                <a:prstClr val="black">
                  <a:tint val="75000"/>
                </a:prstClr>
              </a:solidFill>
            </a:endParaRPr>
          </a:p>
        </p:txBody>
      </p:sp>
      <p:sp>
        <p:nvSpPr>
          <p:cNvPr id="13" name="Rectangle 12"/>
          <p:cNvSpPr/>
          <p:nvPr userDrawn="1"/>
        </p:nvSpPr>
        <p:spPr>
          <a:xfrm flipV="1">
            <a:off x="-9617" y="6857997"/>
            <a:ext cx="9153618" cy="4571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781800" y="6324600"/>
            <a:ext cx="2186609" cy="419100"/>
          </a:xfrm>
          <a:prstGeom prst="rect">
            <a:avLst/>
          </a:prstGeom>
        </p:spPr>
      </p:pic>
    </p:spTree>
    <p:extLst>
      <p:ext uri="{BB962C8B-B14F-4D97-AF65-F5344CB8AC3E}">
        <p14:creationId xmlns:p14="http://schemas.microsoft.com/office/powerpoint/2010/main" val="215669728"/>
      </p:ext>
    </p:extLst>
  </p:cSld>
  <p:clrMap bg1="lt1" tx1="dk1" bg2="lt2" tx2="dk2" accent1="accent1" accent2="accent2" accent3="accent3" accent4="accent4" accent5="accent5" accent6="accent6" hlink="hlink" folHlink="folHlink"/>
  <p:sldLayoutIdLst>
    <p:sldLayoutId id="2147483736" r:id="rId1"/>
  </p:sldLayoutIdLst>
  <p:txStyles>
    <p:titleStyle>
      <a:lvl1pPr algn="ctr" defTabSz="914400" rtl="0" eaLnBrk="1" latinLnBrk="0" hangingPunct="1">
        <a:spcBef>
          <a:spcPct val="0"/>
        </a:spcBef>
        <a:buNone/>
        <a:defRPr sz="4400" b="1" kern="1200">
          <a:solidFill>
            <a:srgbClr val="C7380B"/>
          </a:solidFill>
          <a:latin typeface="+mj-lt"/>
          <a:ea typeface="+mj-ea"/>
          <a:cs typeface="+mj-cs"/>
        </a:defRPr>
      </a:lvl1pPr>
    </p:titleStyle>
    <p:bodyStyle>
      <a:lvl1pPr marL="342900" indent="-342900" algn="l" defTabSz="914400" rtl="0" eaLnBrk="1" latinLnBrk="0" hangingPunct="1">
        <a:spcBef>
          <a:spcPct val="20000"/>
        </a:spcBef>
        <a:buClr>
          <a:srgbClr val="1993B9"/>
        </a:buClr>
        <a:buSzPct val="110000"/>
        <a:buFont typeface="Wingdings 3" pitchFamily="18" charset="2"/>
        <a:buChar char="´"/>
        <a:defRPr sz="3200" b="1" kern="1200">
          <a:solidFill>
            <a:schemeClr val="accent1">
              <a:lumMod val="50000"/>
            </a:schemeClr>
          </a:solidFill>
          <a:latin typeface="+mn-lt"/>
          <a:ea typeface="+mn-ea"/>
          <a:cs typeface="+mn-cs"/>
        </a:defRPr>
      </a:lvl1pPr>
      <a:lvl2pPr marL="742950" indent="-285750" algn="l" defTabSz="914400" rtl="0" eaLnBrk="1" latinLnBrk="0" hangingPunct="1">
        <a:spcBef>
          <a:spcPct val="20000"/>
        </a:spcBef>
        <a:buClr>
          <a:srgbClr val="1993B9"/>
        </a:buClr>
        <a:buSzPct val="90000"/>
        <a:buFont typeface="Wingdings 3" pitchFamily="18" charset="2"/>
        <a:buChar char="´"/>
        <a:defRPr sz="2800" b="1" kern="1200">
          <a:solidFill>
            <a:schemeClr val="accent1">
              <a:lumMod val="50000"/>
            </a:schemeClr>
          </a:solidFill>
          <a:latin typeface="+mn-lt"/>
          <a:ea typeface="+mn-ea"/>
          <a:cs typeface="+mn-cs"/>
        </a:defRPr>
      </a:lvl2pPr>
      <a:lvl3pPr marL="1143000" indent="-228600" algn="l" defTabSz="914400" rtl="0" eaLnBrk="1" latinLnBrk="0" hangingPunct="1">
        <a:spcBef>
          <a:spcPct val="20000"/>
        </a:spcBef>
        <a:buClr>
          <a:srgbClr val="1993B9"/>
        </a:buClr>
        <a:buSzPct val="90000"/>
        <a:buFont typeface="Wingdings 3" pitchFamily="18" charset="2"/>
        <a:buChar char="´"/>
        <a:defRPr sz="2400" b="1" kern="1200">
          <a:solidFill>
            <a:schemeClr val="accent1">
              <a:lumMod val="50000"/>
            </a:schemeClr>
          </a:solidFill>
          <a:latin typeface="+mn-lt"/>
          <a:ea typeface="+mn-ea"/>
          <a:cs typeface="+mn-cs"/>
        </a:defRPr>
      </a:lvl3pPr>
      <a:lvl4pPr marL="16002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4pPr>
      <a:lvl5pPr marL="20574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4961F0DC-B267-43AE-B3BA-DE79D2AD026B}" type="slidenum">
              <a:rPr lang="en-US">
                <a:solidFill>
                  <a:srgbClr val="000000"/>
                </a:solidFill>
              </a:rPr>
              <a:pPr fontAlgn="base">
                <a:spcBef>
                  <a:spcPct val="0"/>
                </a:spcBef>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38"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0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1.xml"/><Relationship Id="rId1" Type="http://schemas.openxmlformats.org/officeDocument/2006/relationships/slideLayout" Target="../slideLayouts/slideLayout5.xml"/></Relationships>
</file>

<file path=ppt/slides/_rels/slide103.xml.rels><?xml version="1.0" encoding="UTF-8" standalone="yes"?>
<Relationships xmlns="http://schemas.openxmlformats.org/package/2006/relationships"><Relationship Id="rId3" Type="http://schemas.openxmlformats.org/officeDocument/2006/relationships/hyperlink" Target="http://www.immunize.org/standing-orders/" TargetMode="External"/><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3.xml"/><Relationship Id="rId1" Type="http://schemas.openxmlformats.org/officeDocument/2006/relationships/slideLayout" Target="../slideLayouts/slideLayout25.xml"/></Relationships>
</file>

<file path=ppt/slides/_rels/slide105.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104.xml"/><Relationship Id="rId1" Type="http://schemas.openxmlformats.org/officeDocument/2006/relationships/slideLayout" Target="../slideLayouts/slideLayout24.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06.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105.xml"/><Relationship Id="rId1" Type="http://schemas.openxmlformats.org/officeDocument/2006/relationships/slideLayout" Target="../slideLayouts/slideLayout29.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3" Type="http://schemas.openxmlformats.org/officeDocument/2006/relationships/hyperlink" Target="https://www.cdc.gov/vaccines/acip/meetings/downloads/slides-2016-06/june-22-23-2016-acip.pdf" TargetMode="External"/><Relationship Id="rId2" Type="http://schemas.openxmlformats.org/officeDocument/2006/relationships/notesSlide" Target="../notesSlides/notesSlide107.xml"/><Relationship Id="rId1" Type="http://schemas.openxmlformats.org/officeDocument/2006/relationships/slideLayout" Target="../slideLayouts/slideLayout52.xml"/><Relationship Id="rId5" Type="http://schemas.openxmlformats.org/officeDocument/2006/relationships/hyperlink" Target="http://pediatrics.aappublications.org/content/early/2014/08/12/peds.2014-0442.comments#-timing-of-hpv-vaccine-" TargetMode="External"/><Relationship Id="rId4" Type="http://schemas.openxmlformats.org/officeDocument/2006/relationships/hyperlink" Target="http://vaxnorthwest.org/approach"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nccd.cdc.gov/usc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microsoft.com/office/2007/relationships/hdphoto" Target="../media/hdphoto2.wdp"/><Relationship Id="rId5" Type="http://schemas.openxmlformats.org/officeDocument/2006/relationships/image" Target="../media/image23.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hyperlink" Target="https://www.cdc.gov/hpv/downloads/hpv-2-dose-decision-tree.pdf" TargetMode="Externa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3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20.xml"/><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0.xml"/><Relationship Id="rId1" Type="http://schemas.openxmlformats.org/officeDocument/2006/relationships/slideLayout" Target="../slideLayouts/slideLayout58.xml"/></Relationships>
</file>

<file path=ppt/slides/_rels/slide4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1.xml"/><Relationship Id="rId1" Type="http://schemas.openxmlformats.org/officeDocument/2006/relationships/slideLayout" Target="../slideLayouts/slideLayout59.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33.emf"/><Relationship Id="rId4" Type="http://schemas.openxmlformats.org/officeDocument/2006/relationships/oleObject" Target="../embeddings/oleObject1.bin"/></Relationships>
</file>

<file path=ppt/slides/_rels/slide4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0.xml"/><Relationship Id="rId1" Type="http://schemas.openxmlformats.org/officeDocument/2006/relationships/slideLayout" Target="../slideLayouts/slideLayout4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2.xml"/><Relationship Id="rId1" Type="http://schemas.openxmlformats.org/officeDocument/2006/relationships/slideLayout" Target="../slideLayouts/slideLayout47.xml"/></Relationships>
</file>

<file path=ppt/slides/_rels/slide7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350" y="2111375"/>
            <a:ext cx="8877300" cy="1470025"/>
          </a:xfrm>
        </p:spPr>
        <p:txBody>
          <a:bodyPr vert="horz" lIns="91440" tIns="45720" rIns="91440" bIns="45720" rtlCol="0" anchor="ctr">
            <a:noAutofit/>
          </a:bodyPr>
          <a:lstStyle/>
          <a:p>
            <a:r>
              <a:rPr lang="en-US" dirty="0">
                <a:solidFill>
                  <a:srgbClr val="1993B9"/>
                </a:solidFill>
              </a:rPr>
              <a:t>You are the </a:t>
            </a:r>
            <a:r>
              <a:rPr lang="en-US" dirty="0" smtClean="0">
                <a:solidFill>
                  <a:srgbClr val="1993B9"/>
                </a:solidFill>
              </a:rPr>
              <a:t>Key</a:t>
            </a:r>
            <a:br>
              <a:rPr lang="en-US" dirty="0" smtClean="0">
                <a:solidFill>
                  <a:srgbClr val="1993B9"/>
                </a:solidFill>
              </a:rPr>
            </a:br>
            <a:r>
              <a:rPr lang="en-US" dirty="0" smtClean="0">
                <a:solidFill>
                  <a:srgbClr val="1993B9"/>
                </a:solidFill>
              </a:rPr>
              <a:t>to </a:t>
            </a:r>
            <a:r>
              <a:rPr lang="en-US" dirty="0">
                <a:solidFill>
                  <a:srgbClr val="1993B9"/>
                </a:solidFill>
              </a:rPr>
              <a:t>HPV Cancer </a:t>
            </a:r>
            <a:r>
              <a:rPr lang="en-US" dirty="0" smtClean="0">
                <a:solidFill>
                  <a:srgbClr val="1993B9"/>
                </a:solidFill>
              </a:rPr>
              <a:t>Prevention</a:t>
            </a:r>
            <a:r>
              <a:rPr lang="en-US" dirty="0"/>
              <a:t/>
            </a:r>
            <a:br>
              <a:rPr lang="en-US" dirty="0"/>
            </a:br>
            <a:r>
              <a:rPr lang="en-US" sz="2800" b="0" dirty="0"/>
              <a:t>Understanding the Burden of HPV </a:t>
            </a:r>
            <a:r>
              <a:rPr lang="en-US" sz="2800" b="0" dirty="0" smtClean="0"/>
              <a:t>Disease, </a:t>
            </a:r>
            <a:br>
              <a:rPr lang="en-US" sz="2800" b="0" dirty="0" smtClean="0"/>
            </a:br>
            <a:r>
              <a:rPr lang="en-US" sz="2800" b="0" dirty="0" smtClean="0"/>
              <a:t>the Importance </a:t>
            </a:r>
            <a:r>
              <a:rPr lang="en-US" sz="2800" b="0" dirty="0"/>
              <a:t>of the HPV Vaccine </a:t>
            </a:r>
            <a:r>
              <a:rPr lang="en-US" sz="2800" b="0" dirty="0" smtClean="0"/>
              <a:t>Recommendation, </a:t>
            </a:r>
            <a:br>
              <a:rPr lang="en-US" sz="2800" b="0" dirty="0" smtClean="0"/>
            </a:br>
            <a:r>
              <a:rPr lang="en-US" sz="2800" b="0" dirty="0" smtClean="0"/>
              <a:t>and  </a:t>
            </a:r>
            <a:r>
              <a:rPr lang="en-US" sz="2800" b="0" dirty="0"/>
              <a:t>Communicating </a:t>
            </a:r>
            <a:r>
              <a:rPr lang="en-US" sz="2800" b="0" dirty="0" smtClean="0"/>
              <a:t>about HPV Vaccination</a:t>
            </a:r>
            <a:endParaRPr lang="en-US" sz="2800" b="0" dirty="0"/>
          </a:p>
        </p:txBody>
      </p:sp>
      <p:sp>
        <p:nvSpPr>
          <p:cNvPr id="3" name="Subtitle 2"/>
          <p:cNvSpPr>
            <a:spLocks noGrp="1"/>
          </p:cNvSpPr>
          <p:nvPr>
            <p:ph type="subTitle" idx="1"/>
          </p:nvPr>
        </p:nvSpPr>
        <p:spPr>
          <a:xfrm>
            <a:off x="0" y="6172200"/>
            <a:ext cx="6629400" cy="685800"/>
          </a:xfrm>
        </p:spPr>
        <p:txBody>
          <a:bodyPr>
            <a:noAutofit/>
          </a:bodyPr>
          <a:lstStyle/>
          <a:p>
            <a:pPr>
              <a:spcBef>
                <a:spcPts val="0"/>
              </a:spcBef>
            </a:pPr>
            <a:r>
              <a:rPr lang="en-US" sz="1000" b="0" i="1" dirty="0" smtClean="0">
                <a:solidFill>
                  <a:srgbClr val="722B79"/>
                </a:solidFill>
              </a:rPr>
              <a:t>Funding for this presentation was made possible by the Centers for Disease Control and Prevention Grant No. 1H23IP000960-01  to the National AHEC Organization. The views expressed in written conference materials or publications and by speakers and moderators do not necessarily reflect the official policies of the Department of Health and Human Services, nor does the mention of trade names, commercial practices or organizations imply endorsement by the U.S. Government. </a:t>
            </a:r>
            <a:endParaRPr lang="en-US" sz="1000" b="0" i="1" dirty="0">
              <a:solidFill>
                <a:srgbClr val="722B79"/>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1725" y="173990"/>
            <a:ext cx="2435075" cy="1000120"/>
          </a:xfrm>
          <a:prstGeom prst="rect">
            <a:avLst/>
          </a:prstGeom>
        </p:spPr>
      </p:pic>
      <p:sp>
        <p:nvSpPr>
          <p:cNvPr id="10" name="Subtitle 2"/>
          <p:cNvSpPr txBox="1">
            <a:spLocks/>
          </p:cNvSpPr>
          <p:nvPr/>
        </p:nvSpPr>
        <p:spPr>
          <a:xfrm>
            <a:off x="653716" y="4343400"/>
            <a:ext cx="8001000" cy="1676400"/>
          </a:xfrm>
          <a:prstGeom prst="rect">
            <a:avLst/>
          </a:prstGeom>
        </p:spPr>
        <p:txBody>
          <a:bodyPr vert="horz" lIns="91440" tIns="45720" rIns="91440" bIns="45720" rtlCol="0">
            <a:noAutofit/>
          </a:bodyPr>
          <a:lstStyle>
            <a:lvl1pPr marL="0" indent="0" algn="ctr" defTabSz="914400" rtl="0" eaLnBrk="1" latinLnBrk="0" hangingPunct="1">
              <a:spcBef>
                <a:spcPct val="20000"/>
              </a:spcBef>
              <a:buClr>
                <a:srgbClr val="1993B9"/>
              </a:buClr>
              <a:buSzPct val="110000"/>
              <a:buFont typeface="Wingdings 3" pitchFamily="18" charset="2"/>
              <a:buNone/>
              <a:defRPr sz="3200" b="1"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rgbClr val="1993B9"/>
              </a:buClr>
              <a:buSzPct val="90000"/>
              <a:buFont typeface="Wingdings 3" pitchFamily="18" charset="2"/>
              <a:buNone/>
              <a:defRPr sz="2800" b="1"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rgbClr val="1993B9"/>
              </a:buClr>
              <a:buSzPct val="90000"/>
              <a:buFont typeface="Wingdings 3" pitchFamily="18" charset="2"/>
              <a:buNone/>
              <a:defRPr sz="2400" b="1"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rgbClr val="1993B9"/>
              </a:buClr>
              <a:buSzPct val="90000"/>
              <a:buFont typeface="Wingdings 3" pitchFamily="18" charset="2"/>
              <a:buNone/>
              <a:defRPr sz="2000" b="1"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rgbClr val="1993B9"/>
              </a:buClr>
              <a:buSzPct val="90000"/>
              <a:buFont typeface="Wingdings 3" pitchFamily="18" charset="2"/>
              <a:buNone/>
              <a:defRPr sz="2000" b="1"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ts val="0"/>
              </a:spcBef>
            </a:pPr>
            <a:r>
              <a:rPr lang="en-US" sz="2000" dirty="0" smtClean="0">
                <a:solidFill>
                  <a:srgbClr val="722B79"/>
                </a:solidFill>
              </a:rPr>
              <a:t>Presented </a:t>
            </a:r>
            <a:r>
              <a:rPr lang="en-US" sz="2000" dirty="0">
                <a:solidFill>
                  <a:srgbClr val="722B79"/>
                </a:solidFill>
              </a:rPr>
              <a:t>by: </a:t>
            </a:r>
            <a:endParaRPr lang="en-US" sz="2000" dirty="0" smtClean="0">
              <a:solidFill>
                <a:srgbClr val="722B79"/>
              </a:solidFill>
            </a:endParaRPr>
          </a:p>
          <a:p>
            <a:pPr>
              <a:spcBef>
                <a:spcPts val="0"/>
              </a:spcBef>
            </a:pPr>
            <a:r>
              <a:rPr lang="en-US" sz="2000" dirty="0" smtClean="0">
                <a:solidFill>
                  <a:srgbClr val="722B79"/>
                </a:solidFill>
              </a:rPr>
              <a:t>Michelle Berlin, MD, MPH</a:t>
            </a:r>
            <a:endParaRPr lang="en-US" sz="2000" dirty="0">
              <a:solidFill>
                <a:srgbClr val="722B79"/>
              </a:solidFill>
            </a:endParaRPr>
          </a:p>
          <a:p>
            <a:pPr>
              <a:spcBef>
                <a:spcPts val="0"/>
              </a:spcBef>
            </a:pPr>
            <a:r>
              <a:rPr lang="en-US" sz="2000" smtClean="0">
                <a:solidFill>
                  <a:srgbClr val="722B79"/>
                </a:solidFill>
              </a:rPr>
              <a:t>Director</a:t>
            </a:r>
            <a:r>
              <a:rPr lang="en-US" sz="2000" dirty="0">
                <a:solidFill>
                  <a:srgbClr val="722B79"/>
                </a:solidFill>
              </a:rPr>
              <a:t>, OHSU Center for Women’s Health</a:t>
            </a:r>
          </a:p>
          <a:p>
            <a:pPr>
              <a:spcBef>
                <a:spcPts val="0"/>
              </a:spcBef>
            </a:pPr>
            <a:r>
              <a:rPr lang="en-US" sz="2000" dirty="0">
                <a:solidFill>
                  <a:srgbClr val="722B79"/>
                </a:solidFill>
              </a:rPr>
              <a:t>Vice Chair, Dept of Obstetrics and Gynecology</a:t>
            </a:r>
          </a:p>
          <a:p>
            <a:pPr>
              <a:spcBef>
                <a:spcPts val="0"/>
              </a:spcBef>
            </a:pPr>
            <a:r>
              <a:rPr lang="en-US" sz="2000" dirty="0">
                <a:solidFill>
                  <a:srgbClr val="722B79"/>
                </a:solidFill>
              </a:rPr>
              <a:t>Oregon Health </a:t>
            </a:r>
            <a:r>
              <a:rPr lang="en-US" sz="2000" dirty="0" smtClean="0">
                <a:solidFill>
                  <a:srgbClr val="722B79"/>
                </a:solidFill>
              </a:rPr>
              <a:t>&amp; Science </a:t>
            </a:r>
            <a:r>
              <a:rPr lang="en-US" sz="2000" dirty="0">
                <a:solidFill>
                  <a:srgbClr val="722B79"/>
                </a:solidFill>
              </a:rPr>
              <a:t>University</a:t>
            </a:r>
          </a:p>
          <a:p>
            <a:pPr>
              <a:spcBef>
                <a:spcPts val="0"/>
              </a:spcBef>
            </a:pPr>
            <a:endParaRPr lang="en-US" sz="2000" b="0" i="1" dirty="0">
              <a:solidFill>
                <a:srgbClr val="722B79"/>
              </a:solidFill>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182762"/>
            <a:ext cx="1652778" cy="993132"/>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00400" y="182762"/>
            <a:ext cx="1981200" cy="991348"/>
          </a:xfrm>
          <a:prstGeom prst="rect">
            <a:avLst/>
          </a:prstGeom>
        </p:spPr>
      </p:pic>
    </p:spTree>
    <p:extLst>
      <p:ext uri="{BB962C8B-B14F-4D97-AF65-F5344CB8AC3E}">
        <p14:creationId xmlns:p14="http://schemas.microsoft.com/office/powerpoint/2010/main" val="42811418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3200" b="1" smtClean="0"/>
              <a:t>HPV-Associated Cervical Cancer Incidence Rates by State, United States, 2004–2008</a:t>
            </a:r>
            <a:endParaRPr lang="en-US" sz="3200" b="1" dirty="0"/>
          </a:p>
        </p:txBody>
      </p:sp>
      <p:sp>
        <p:nvSpPr>
          <p:cNvPr id="4" name="Title 1"/>
          <p:cNvSpPr txBox="1">
            <a:spLocks/>
          </p:cNvSpPr>
          <p:nvPr/>
        </p:nvSpPr>
        <p:spPr>
          <a:xfrm>
            <a:off x="0" y="0"/>
            <a:ext cx="9134272" cy="1143000"/>
          </a:xfrm>
          <a:prstGeom prst="rect">
            <a:avLst/>
          </a:prstGeom>
          <a:solidFill>
            <a:schemeClr val="bg1"/>
          </a:solidFill>
        </p:spPr>
        <p:txBody>
          <a:bodyPr vert="horz" lIns="91440" tIns="45720" rIns="91440" bIns="45720" rtlCol="0" anchor="ctr">
            <a:noAutofit/>
          </a:bodyPr>
          <a:lstStyle>
            <a:lvl1pPr algn="ctr" defTabSz="914400" rtl="0" eaLnBrk="1" latinLnBrk="0" hangingPunct="1">
              <a:spcBef>
                <a:spcPct val="0"/>
              </a:spcBef>
              <a:buNone/>
              <a:defRPr sz="4400" b="1" kern="1200">
                <a:solidFill>
                  <a:srgbClr val="C7380B"/>
                </a:solidFill>
                <a:latin typeface="+mj-lt"/>
                <a:ea typeface="+mj-ea"/>
                <a:cs typeface="+mj-cs"/>
              </a:defRPr>
            </a:lvl1pPr>
          </a:lstStyle>
          <a:p>
            <a:r>
              <a:rPr lang="en-US" sz="3400" dirty="0" smtClean="0"/>
              <a:t>HPV-Associated Cervical Cancer Incidence Rates by State, United States, 2006-2010</a:t>
            </a:r>
            <a:endParaRPr lang="en-US" sz="3400" dirty="0"/>
          </a:p>
        </p:txBody>
      </p:sp>
      <p:sp>
        <p:nvSpPr>
          <p:cNvPr id="7" name="TextBox 2"/>
          <p:cNvSpPr txBox="1">
            <a:spLocks noChangeArrowheads="1"/>
          </p:cNvSpPr>
          <p:nvPr/>
        </p:nvSpPr>
        <p:spPr bwMode="auto">
          <a:xfrm>
            <a:off x="0" y="6596390"/>
            <a:ext cx="209980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400" dirty="0" smtClean="0">
                <a:solidFill>
                  <a:schemeClr val="accent1">
                    <a:lumMod val="50000"/>
                  </a:schemeClr>
                </a:solidFill>
                <a:latin typeface="+mn-lt"/>
              </a:rPr>
              <a:t>www.cdc.gov/cancer/npcr</a:t>
            </a:r>
            <a:endParaRPr lang="en-GB" sz="1400" dirty="0">
              <a:solidFill>
                <a:schemeClr val="accent1">
                  <a:lumMod val="50000"/>
                </a:schemeClr>
              </a:solidFill>
              <a:latin typeface="+mn-lt"/>
            </a:endParaRPr>
          </a:p>
        </p:txBody>
      </p:sp>
      <p:grpSp>
        <p:nvGrpSpPr>
          <p:cNvPr id="6" name="Group 5"/>
          <p:cNvGrpSpPr/>
          <p:nvPr/>
        </p:nvGrpSpPr>
        <p:grpSpPr>
          <a:xfrm>
            <a:off x="571" y="1295401"/>
            <a:ext cx="9142858" cy="4876799"/>
            <a:chOff x="571" y="1143001"/>
            <a:chExt cx="9142858" cy="4876799"/>
          </a:xfrm>
        </p:grpSpPr>
        <p:pic>
          <p:nvPicPr>
            <p:cNvPr id="8" name="Picture 7" descr="States within the 4.37 to 6.65 interval are Arizona, Colorado, Connecticut, Idaho, Iowa, Maine, Maryland, Massachusetts, Montana, New Hampshire, North Dakota, Rhode Island, South Dakota, Utah, Vermont, and Wisconsin. States within the 6.66 to 7.87 interval are Alaska, California, Georgia, Hawaii, Indiana, Kansas, Michigan, Missouri, Nebraska, Nevada, New Mexico, North Carolina, Ohio, Oregon, Pennsylvania, South Carolina, and Washington. States within the 8.04 to 9.54 interval are Alabama, Delaware, District of Columbia, Florida, Illinois, Kentucky, Louisiana, Mississippi, New Jersey, New York, Oklahoma, Tennessee, Texas, West Virginia, and Wyoming. States with data not shown include Arkansas, Minnesota, and Virginia. Rates are per 100,000 and age-adjusted to the 2000 US Standard Population (19 age groups - Census P25-1130) standard. Data from population-based cancer registries participating in the CDC’s supported National Program of Cancer Registries (www.cdc.gov/cancer/npcr) or NCI’s -supported Surveillance, Epidemiology, and End Results Program, includes all states meeting USCS publication criteria for all years 2006-2010 and covers approximately 94.8% of the US population. Rates are suppressed if state did not meet USCS publication criteria or if fewer than 16 cases." title="HPV-Associated Cervical Cancer Incidence Rates by State, United States, 2006-2010"/>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71" y="1143001"/>
              <a:ext cx="9142858" cy="4806538"/>
            </a:xfrm>
            <a:prstGeom prst="rect">
              <a:avLst/>
            </a:prstGeom>
          </p:spPr>
        </p:pic>
        <p:sp>
          <p:nvSpPr>
            <p:cNvPr id="5" name="Rectangle 4"/>
            <p:cNvSpPr/>
            <p:nvPr/>
          </p:nvSpPr>
          <p:spPr>
            <a:xfrm>
              <a:off x="7391400" y="4572000"/>
              <a:ext cx="16764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314"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462837" y="4543425"/>
            <a:ext cx="1533525" cy="17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Wave 2"/>
          <p:cNvSpPr/>
          <p:nvPr/>
        </p:nvSpPr>
        <p:spPr>
          <a:xfrm rot="20811711">
            <a:off x="6970" y="3171501"/>
            <a:ext cx="8870183" cy="838200"/>
          </a:xfrm>
          <a:prstGeom prst="wave">
            <a:avLst/>
          </a:prstGeom>
          <a:solidFill>
            <a:srgbClr val="1993B9"/>
          </a:solidFill>
        </p:spPr>
        <p:style>
          <a:lnRef idx="0">
            <a:schemeClr val="accent3"/>
          </a:lnRef>
          <a:fillRef idx="3">
            <a:schemeClr val="accent3"/>
          </a:fillRef>
          <a:effectRef idx="3">
            <a:schemeClr val="accent3"/>
          </a:effectRef>
          <a:fontRef idx="minor">
            <a:schemeClr val="lt1"/>
          </a:fontRef>
        </p:style>
        <p:txBody>
          <a:bodyPr rtlCol="0" anchor="ctr">
            <a:prstTxWarp prst="textWave1">
              <a:avLst/>
            </a:prstTxWarp>
          </a:bodyPr>
          <a:lstStyle/>
          <a:p>
            <a:pPr algn="ctr"/>
            <a:r>
              <a:rPr lang="en-US" sz="2400" b="1" dirty="0" smtClean="0">
                <a:solidFill>
                  <a:schemeClr val="bg1"/>
                </a:solidFill>
              </a:rPr>
              <a:t> 	12,000+ Cases and 4,000+ Deaths Every Year *   	   </a:t>
            </a:r>
            <a:endParaRPr lang="en-US" sz="2400" b="1" dirty="0">
              <a:solidFill>
                <a:schemeClr val="bg1"/>
              </a:solidFill>
            </a:endParaRPr>
          </a:p>
        </p:txBody>
      </p:sp>
      <p:sp>
        <p:nvSpPr>
          <p:cNvPr id="9" name="TextBox 8"/>
          <p:cNvSpPr txBox="1"/>
          <p:nvPr/>
        </p:nvSpPr>
        <p:spPr>
          <a:xfrm>
            <a:off x="2979364" y="1142999"/>
            <a:ext cx="6164636" cy="1200329"/>
          </a:xfrm>
          <a:prstGeom prst="rect">
            <a:avLst/>
          </a:prstGeom>
          <a:noFill/>
        </p:spPr>
        <p:txBody>
          <a:bodyPr wrap="none" rtlCol="0">
            <a:spAutoFit/>
          </a:bodyPr>
          <a:lstStyle/>
          <a:p>
            <a:r>
              <a:rPr lang="en-US" sz="2400" b="1" i="1" dirty="0">
                <a:solidFill>
                  <a:srgbClr val="FF0000"/>
                </a:solidFill>
              </a:rPr>
              <a:t>Nearly 3 million </a:t>
            </a:r>
            <a:r>
              <a:rPr lang="en-US" sz="2400" b="1" i="1" dirty="0" smtClean="0">
                <a:solidFill>
                  <a:srgbClr val="FF0000"/>
                </a:solidFill>
              </a:rPr>
              <a:t>cases of cancer and pre-cancer</a:t>
            </a:r>
          </a:p>
          <a:p>
            <a:r>
              <a:rPr lang="en-US" sz="2400" b="1" i="1" dirty="0" smtClean="0">
                <a:solidFill>
                  <a:srgbClr val="FF0000"/>
                </a:solidFill>
              </a:rPr>
              <a:t> 			$7 billion/ yr</a:t>
            </a:r>
            <a:endParaRPr lang="en-US" sz="2400" i="1" dirty="0">
              <a:solidFill>
                <a:srgbClr val="FF0000"/>
              </a:solidFill>
            </a:endParaRPr>
          </a:p>
          <a:p>
            <a:endParaRPr lang="en-US" sz="2400" dirty="0"/>
          </a:p>
        </p:txBody>
      </p:sp>
    </p:spTree>
    <p:extLst>
      <p:ext uri="{BB962C8B-B14F-4D97-AF65-F5344CB8AC3E}">
        <p14:creationId xmlns:p14="http://schemas.microsoft.com/office/powerpoint/2010/main" val="815433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295400"/>
            <a:ext cx="8229600" cy="1143000"/>
          </a:xfrm>
        </p:spPr>
        <p:txBody>
          <a:bodyPr anchor="ctr">
            <a:normAutofit fontScale="90000"/>
          </a:bodyPr>
          <a:lstStyle/>
          <a:p>
            <a:r>
              <a:rPr lang="en-US" altLang="en-US" dirty="0">
                <a:solidFill>
                  <a:srgbClr val="7030A0"/>
                </a:solidFill>
                <a:ea typeface="ＭＳ Ｐゴシック" panose="020B0600070205080204" pitchFamily="34" charset="-128"/>
              </a:rPr>
              <a:t>3. Align communication with mission</a:t>
            </a:r>
            <a:endParaRPr lang="en-US" dirty="0">
              <a:solidFill>
                <a:srgbClr val="7030A0"/>
              </a:solidFill>
            </a:endParaRPr>
          </a:p>
        </p:txBody>
      </p:sp>
      <p:sp>
        <p:nvSpPr>
          <p:cNvPr id="3" name="Content Placeholder 2"/>
          <p:cNvSpPr>
            <a:spLocks noGrp="1"/>
          </p:cNvSpPr>
          <p:nvPr>
            <p:ph idx="1"/>
          </p:nvPr>
        </p:nvSpPr>
        <p:spPr>
          <a:xfrm>
            <a:off x="3615655" y="2499220"/>
            <a:ext cx="5528345" cy="3550743"/>
          </a:xfrm>
        </p:spPr>
        <p:txBody>
          <a:bodyPr>
            <a:normAutofit lnSpcReduction="10000"/>
          </a:bodyPr>
          <a:lstStyle/>
          <a:p>
            <a:r>
              <a:rPr lang="en-US" b="0" dirty="0"/>
              <a:t>Give staff a cancer-prevention mission</a:t>
            </a:r>
          </a:p>
          <a:p>
            <a:r>
              <a:rPr lang="en-US" b="0" dirty="0"/>
              <a:t>All staff need to be saying the same thing</a:t>
            </a:r>
          </a:p>
          <a:p>
            <a:pPr lvl="1"/>
            <a:r>
              <a:rPr lang="en-US" b="0" dirty="0"/>
              <a:t>Share talking points</a:t>
            </a:r>
          </a:p>
          <a:p>
            <a:pPr lvl="1"/>
            <a:r>
              <a:rPr lang="en-US" b="0" dirty="0"/>
              <a:t>Use the Tip Sheet</a:t>
            </a:r>
          </a:p>
          <a:p>
            <a:pPr lvl="1"/>
            <a:r>
              <a:rPr lang="en-US" b="0" dirty="0"/>
              <a:t>Hold an in-service</a:t>
            </a:r>
          </a:p>
        </p:txBody>
      </p:sp>
      <p:sp>
        <p:nvSpPr>
          <p:cNvPr id="4" name="Title 1"/>
          <p:cNvSpPr txBox="1">
            <a:spLocks/>
          </p:cNvSpPr>
          <p:nvPr/>
        </p:nvSpPr>
        <p:spPr>
          <a:xfrm>
            <a:off x="0" y="228600"/>
            <a:ext cx="91440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b="1" kern="1200">
                <a:solidFill>
                  <a:srgbClr val="C7380B"/>
                </a:solidFill>
                <a:latin typeface="+mj-lt"/>
                <a:ea typeface="+mj-ea"/>
                <a:cs typeface="+mj-cs"/>
              </a:defRPr>
            </a:lvl1pPr>
          </a:lstStyle>
          <a:p>
            <a:r>
              <a:rPr lang="en-US" altLang="en-US" dirty="0">
                <a:ea typeface="ＭＳ Ｐゴシック" panose="020B0600070205080204" pitchFamily="34" charset="-128"/>
              </a:rPr>
              <a:t>How to increase the number of target patients who come in </a:t>
            </a:r>
            <a:r>
              <a:rPr lang="en-US" altLang="en-US" i="1" dirty="0">
                <a:ea typeface="ＭＳ Ｐゴシック" panose="020B0600070205080204" pitchFamily="34" charset="-128"/>
              </a:rPr>
              <a:t>&amp; leave vaccinated</a:t>
            </a: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1761" y="2362200"/>
            <a:ext cx="3232557" cy="428526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6306518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3"/>
          <p:cNvSpPr>
            <a:spLocks noGrp="1"/>
          </p:cNvSpPr>
          <p:nvPr>
            <p:ph type="title"/>
          </p:nvPr>
        </p:nvSpPr>
        <p:spPr>
          <a:xfrm>
            <a:off x="457200" y="457200"/>
            <a:ext cx="8229600" cy="685800"/>
          </a:xfrm>
        </p:spPr>
        <p:txBody>
          <a:bodyPr>
            <a:normAutofit fontScale="90000"/>
          </a:bodyPr>
          <a:lstStyle/>
          <a:p>
            <a:r>
              <a:rPr lang="en-US" altLang="en-US" dirty="0">
                <a:ea typeface="ＭＳ Ｐゴシック" panose="020B0600070205080204" pitchFamily="34" charset="-128"/>
              </a:rPr>
              <a:t>The Opener by the Nurse/MA</a:t>
            </a:r>
            <a:br>
              <a:rPr lang="en-US" altLang="en-US" dirty="0">
                <a:ea typeface="ＭＳ Ｐゴシック" panose="020B0600070205080204" pitchFamily="34" charset="-128"/>
              </a:rPr>
            </a:br>
            <a:endParaRPr lang="en-US" altLang="en-US" dirty="0">
              <a:ea typeface="ＭＳ Ｐゴシック" panose="020B0600070205080204" pitchFamily="34" charset="-128"/>
            </a:endParaRPr>
          </a:p>
        </p:txBody>
      </p:sp>
      <p:sp>
        <p:nvSpPr>
          <p:cNvPr id="45059" name="Content Placeholder 4"/>
          <p:cNvSpPr>
            <a:spLocks noGrp="1"/>
          </p:cNvSpPr>
          <p:nvPr>
            <p:ph idx="1"/>
          </p:nvPr>
        </p:nvSpPr>
        <p:spPr>
          <a:xfrm>
            <a:off x="304800" y="914400"/>
            <a:ext cx="8534400" cy="5257800"/>
          </a:xfrm>
        </p:spPr>
        <p:txBody>
          <a:bodyPr>
            <a:noAutofit/>
          </a:bodyPr>
          <a:lstStyle/>
          <a:p>
            <a:pPr>
              <a:spcBef>
                <a:spcPct val="0"/>
              </a:spcBef>
            </a:pPr>
            <a:r>
              <a:rPr lang="en-US" altLang="en-US" dirty="0">
                <a:ea typeface="ＭＳ Ｐゴシック" panose="020B0600070205080204" pitchFamily="34" charset="-128"/>
              </a:rPr>
              <a:t>Encourage convenient same-day vaccination</a:t>
            </a:r>
          </a:p>
          <a:p>
            <a:pPr lvl="1">
              <a:spcBef>
                <a:spcPct val="0"/>
              </a:spcBef>
              <a:buFont typeface="Wingdings 3" panose="05040102010807070707" pitchFamily="18" charset="2"/>
              <a:buNone/>
            </a:pPr>
            <a:r>
              <a:rPr lang="en-US" altLang="en-US" sz="3200" b="0" i="1" dirty="0">
                <a:solidFill>
                  <a:srgbClr val="92D050"/>
                </a:solidFill>
                <a:ea typeface="ＭＳ Ｐゴシック" panose="020B0600070205080204" pitchFamily="34" charset="-128"/>
              </a:rPr>
              <a:t>“Today, Pat should have 3 vaccines. They’re designed to protect him from the infections that cause meningitis, HPV cancers, and pertussis. Do you have any questions for me?”</a:t>
            </a:r>
          </a:p>
          <a:p>
            <a:pPr lvl="1">
              <a:spcBef>
                <a:spcPct val="0"/>
              </a:spcBef>
              <a:buFont typeface="Wingdings 3" panose="05040102010807070707" pitchFamily="18" charset="2"/>
              <a:buNone/>
            </a:pPr>
            <a:endParaRPr lang="en-US" altLang="en-US" sz="3200" dirty="0">
              <a:solidFill>
                <a:srgbClr val="92D050"/>
              </a:solidFill>
              <a:ea typeface="ＭＳ Ｐゴシック" panose="020B0600070205080204" pitchFamily="34" charset="-128"/>
            </a:endParaRPr>
          </a:p>
          <a:p>
            <a:pPr>
              <a:spcBef>
                <a:spcPct val="0"/>
              </a:spcBef>
            </a:pPr>
            <a:r>
              <a:rPr lang="en-US" altLang="en-US" dirty="0">
                <a:solidFill>
                  <a:srgbClr val="C7380B"/>
                </a:solidFill>
                <a:ea typeface="ＭＳ Ｐゴシック" panose="020B0600070205080204" pitchFamily="34" charset="-128"/>
              </a:rPr>
              <a:t>If a parents hesitates</a:t>
            </a:r>
            <a:r>
              <a:rPr lang="en-US" altLang="en-US" dirty="0">
                <a:ea typeface="ＭＳ Ｐゴシック" panose="020B0600070205080204" pitchFamily="34" charset="-128"/>
              </a:rPr>
              <a:t>, the MA/nurse should say </a:t>
            </a:r>
          </a:p>
          <a:p>
            <a:pPr lvl="1">
              <a:spcBef>
                <a:spcPct val="0"/>
              </a:spcBef>
              <a:buFont typeface="Wingdings 3" panose="05040102010807070707" pitchFamily="18" charset="2"/>
              <a:buNone/>
            </a:pPr>
            <a:r>
              <a:rPr lang="en-US" altLang="en-US" sz="3200" b="0" dirty="0">
                <a:solidFill>
                  <a:srgbClr val="1993B9"/>
                </a:solidFill>
                <a:ea typeface="ＭＳ Ｐゴシック" panose="020B0600070205080204" pitchFamily="34" charset="-128"/>
              </a:rPr>
              <a:t>“</a:t>
            </a:r>
            <a:r>
              <a:rPr lang="en-US" altLang="en-US" sz="3200" b="0" i="1" dirty="0">
                <a:solidFill>
                  <a:srgbClr val="1993B9"/>
                </a:solidFill>
                <a:ea typeface="ＭＳ Ｐゴシック" panose="020B0600070205080204" pitchFamily="34" charset="-128"/>
              </a:rPr>
              <a:t>Our practice is so dedicated to cancer prevention that I’m sure the doctor will want to talk with you about your concerns.”</a:t>
            </a:r>
          </a:p>
          <a:p>
            <a:pPr lvl="1">
              <a:spcBef>
                <a:spcPct val="0"/>
              </a:spcBef>
            </a:pPr>
            <a:endParaRPr lang="en-US" altLang="en-US" sz="3200" dirty="0">
              <a:ea typeface="ＭＳ Ｐゴシック" panose="020B0600070205080204" pitchFamily="34" charset="-128"/>
            </a:endParaRPr>
          </a:p>
        </p:txBody>
      </p:sp>
    </p:spTree>
    <p:extLst>
      <p:ext uri="{BB962C8B-B14F-4D97-AF65-F5344CB8AC3E}">
        <p14:creationId xmlns:p14="http://schemas.microsoft.com/office/powerpoint/2010/main" val="371605776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normAutofit fontScale="90000"/>
          </a:bodyPr>
          <a:lstStyle/>
          <a:p>
            <a:r>
              <a:rPr lang="en-US" altLang="en-US" smtClean="0">
                <a:ea typeface="ＭＳ Ｐゴシック" panose="020B0600070205080204" pitchFamily="34" charset="-128"/>
              </a:rPr>
              <a:t>Be sure everyone in the office understands the mission</a:t>
            </a:r>
          </a:p>
        </p:txBody>
      </p:sp>
      <p:sp>
        <p:nvSpPr>
          <p:cNvPr id="53253" name="Content Placeholder 7"/>
          <p:cNvSpPr>
            <a:spLocks noGrp="1"/>
          </p:cNvSpPr>
          <p:nvPr>
            <p:ph sz="quarter" idx="4"/>
          </p:nvPr>
        </p:nvSpPr>
        <p:spPr>
          <a:xfrm>
            <a:off x="5029200" y="1631950"/>
            <a:ext cx="3886200" cy="4605338"/>
          </a:xfrm>
        </p:spPr>
        <p:txBody>
          <a:bodyPr>
            <a:noAutofit/>
          </a:bodyPr>
          <a:lstStyle/>
          <a:p>
            <a:pPr marL="0" indent="0">
              <a:buNone/>
            </a:pPr>
            <a:r>
              <a:rPr lang="en-US" altLang="en-US" sz="2800" b="0" dirty="0">
                <a:ea typeface="ＭＳ Ｐゴシック" panose="020B0600070205080204" pitchFamily="34" charset="-128"/>
              </a:rPr>
              <a:t>Human stories often influence people more than statistics To </a:t>
            </a:r>
            <a:r>
              <a:rPr lang="en-US" altLang="en-US" sz="2800" b="0" dirty="0" smtClean="0">
                <a:ea typeface="ＭＳ Ｐゴシック" panose="020B0600070205080204" pitchFamily="34" charset="-128"/>
              </a:rPr>
              <a:t>understand the human stories behind HPV, listen to survivors</a:t>
            </a:r>
          </a:p>
          <a:p>
            <a:pPr lvl="1"/>
            <a:r>
              <a:rPr lang="en-US" altLang="en-US" sz="2400" b="0" dirty="0" smtClean="0">
                <a:ea typeface="ＭＳ Ｐゴシック" panose="020B0600070205080204" pitchFamily="34" charset="-128"/>
              </a:rPr>
              <a:t>Shot By Shot</a:t>
            </a:r>
          </a:p>
          <a:p>
            <a:pPr lvl="1"/>
            <a:r>
              <a:rPr lang="en-US" altLang="en-US" sz="2400" b="0" dirty="0" smtClean="0">
                <a:ea typeface="ＭＳ Ｐゴシック" panose="020B0600070205080204" pitchFamily="34" charset="-128"/>
              </a:rPr>
              <a:t>Unprotected People on</a:t>
            </a:r>
            <a:br>
              <a:rPr lang="en-US" altLang="en-US" sz="2400" b="0" dirty="0" smtClean="0">
                <a:ea typeface="ＭＳ Ｐゴシック" panose="020B0600070205080204" pitchFamily="34" charset="-128"/>
              </a:rPr>
            </a:br>
            <a:r>
              <a:rPr lang="en-US" altLang="en-US" sz="2400" b="0" dirty="0" smtClean="0">
                <a:ea typeface="ＭＳ Ｐゴシック" panose="020B0600070205080204" pitchFamily="34" charset="-128"/>
              </a:rPr>
              <a:t>www.immunize.org</a:t>
            </a:r>
            <a:r>
              <a:rPr lang="en-US" altLang="en-US" sz="2800" dirty="0" smtClean="0">
                <a:ea typeface="ＭＳ Ｐゴシック" panose="020B0600070205080204" pitchFamily="34" charset="-128"/>
              </a:rPr>
              <a:t/>
            </a:r>
            <a:br>
              <a:rPr lang="en-US" altLang="en-US" sz="2800" dirty="0" smtClean="0">
                <a:ea typeface="ＭＳ Ｐゴシック" panose="020B0600070205080204" pitchFamily="34" charset="-128"/>
              </a:rPr>
            </a:br>
            <a:endParaRPr lang="en-US" altLang="en-US" sz="2800" dirty="0" smtClean="0">
              <a:ea typeface="ＭＳ Ｐゴシック" panose="020B0600070205080204" pitchFamily="34" charset="-128"/>
            </a:endParaRPr>
          </a:p>
        </p:txBody>
      </p:sp>
      <p:pic>
        <p:nvPicPr>
          <p:cNvPr id="53254" name="Picture 3" descr="shot by shot.tiff"/>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381000" y="1631950"/>
            <a:ext cx="4419601" cy="48450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648807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altLang="en-US" smtClean="0">
                <a:ea typeface="ＭＳ Ｐゴシック" panose="020B0600070205080204" pitchFamily="34" charset="-128"/>
              </a:rPr>
              <a:t>Standing orders</a:t>
            </a:r>
          </a:p>
        </p:txBody>
      </p:sp>
      <p:sp>
        <p:nvSpPr>
          <p:cNvPr id="57347" name="Content Placeholder 2"/>
          <p:cNvSpPr>
            <a:spLocks noGrp="1"/>
          </p:cNvSpPr>
          <p:nvPr>
            <p:ph idx="1"/>
          </p:nvPr>
        </p:nvSpPr>
        <p:spPr>
          <a:xfrm>
            <a:off x="457200" y="1165225"/>
            <a:ext cx="8229600" cy="4525963"/>
          </a:xfrm>
        </p:spPr>
        <p:txBody>
          <a:bodyPr>
            <a:noAutofit/>
          </a:bodyPr>
          <a:lstStyle/>
          <a:p>
            <a:pPr>
              <a:spcBef>
                <a:spcPct val="0"/>
              </a:spcBef>
              <a:spcAft>
                <a:spcPts val="1200"/>
              </a:spcAft>
            </a:pPr>
            <a:r>
              <a:rPr lang="en-US" altLang="en-US" sz="3000" dirty="0" smtClean="0">
                <a:ea typeface="ＭＳ Ｐゴシック" panose="020B0600070205080204" pitchFamily="34" charset="-128"/>
              </a:rPr>
              <a:t>Empower non-physician personnel to vaccinate patients (after assessing for specific contraindications) without direct physician involvement</a:t>
            </a:r>
          </a:p>
          <a:p>
            <a:pPr>
              <a:spcBef>
                <a:spcPct val="0"/>
              </a:spcBef>
              <a:spcAft>
                <a:spcPts val="1200"/>
              </a:spcAft>
            </a:pPr>
            <a:r>
              <a:rPr lang="en-US" altLang="en-US" sz="3000" dirty="0" smtClean="0">
                <a:ea typeface="ＭＳ Ｐゴシック" panose="020B0600070205080204" pitchFamily="34" charset="-128"/>
              </a:rPr>
              <a:t>Practices should have on file preapproved orders to vaccinate</a:t>
            </a:r>
          </a:p>
          <a:p>
            <a:pPr>
              <a:spcBef>
                <a:spcPct val="0"/>
              </a:spcBef>
              <a:spcAft>
                <a:spcPts val="1200"/>
              </a:spcAft>
            </a:pPr>
            <a:r>
              <a:rPr lang="en-US" altLang="en-US" sz="3000" dirty="0" smtClean="0">
                <a:ea typeface="ＭＳ Ｐゴシック" panose="020B0600070205080204" pitchFamily="34" charset="-128"/>
              </a:rPr>
              <a:t>Templates available for all routine vaccines at</a:t>
            </a:r>
            <a:br>
              <a:rPr lang="en-US" altLang="en-US" sz="3000" dirty="0" smtClean="0">
                <a:ea typeface="ＭＳ Ｐゴシック" panose="020B0600070205080204" pitchFamily="34" charset="-128"/>
              </a:rPr>
            </a:br>
            <a:r>
              <a:rPr lang="en-US" altLang="en-US" sz="3000" dirty="0" smtClean="0">
                <a:ea typeface="ＭＳ Ｐゴシック" panose="020B0600070205080204" pitchFamily="34" charset="-128"/>
                <a:hlinkClick r:id="rId3"/>
              </a:rPr>
              <a:t>www.immunize.org/standing-orders/</a:t>
            </a:r>
            <a:endParaRPr lang="en-US" altLang="en-US" sz="3000" dirty="0" smtClean="0">
              <a:ea typeface="ＭＳ Ｐゴシック" panose="020B0600070205080204" pitchFamily="34" charset="-128"/>
            </a:endParaRPr>
          </a:p>
          <a:p>
            <a:pPr>
              <a:spcBef>
                <a:spcPct val="0"/>
              </a:spcBef>
              <a:spcAft>
                <a:spcPts val="1200"/>
              </a:spcAft>
            </a:pPr>
            <a:r>
              <a:rPr lang="en-US" altLang="en-US" sz="3000" dirty="0" smtClean="0">
                <a:ea typeface="ＭＳ Ｐゴシック" panose="020B0600070205080204" pitchFamily="34" charset="-128"/>
              </a:rPr>
              <a:t>To save physicians time, staff have to be aware of the standing orders and be trained to use it</a:t>
            </a:r>
          </a:p>
        </p:txBody>
      </p:sp>
    </p:spTree>
    <p:extLst>
      <p:ext uri="{BB962C8B-B14F-4D97-AF65-F5344CB8AC3E}">
        <p14:creationId xmlns:p14="http://schemas.microsoft.com/office/powerpoint/2010/main" val="2402362885"/>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2400" y="6150114"/>
            <a:ext cx="4876800" cy="707886"/>
          </a:xfrm>
          <a:prstGeom prst="rect">
            <a:avLst/>
          </a:prstGeom>
          <a:noFill/>
        </p:spPr>
        <p:txBody>
          <a:bodyPr wrap="square" rtlCol="0">
            <a:spAutoFit/>
          </a:bodyPr>
          <a:lstStyle/>
          <a:p>
            <a:r>
              <a:rPr lang="en-US" sz="4000" b="1" dirty="0">
                <a:solidFill>
                  <a:srgbClr val="92D050"/>
                </a:solidFill>
                <a:effectLst>
                  <a:outerShdw blurRad="50800" dist="38100" dir="2700000" algn="tl" rotWithShape="0">
                    <a:prstClr val="black">
                      <a:alpha val="40000"/>
                    </a:prstClr>
                  </a:outerShdw>
                </a:effectLst>
              </a:rPr>
              <a:t>www.cdc.gov/hpv</a:t>
            </a:r>
          </a:p>
        </p:txBody>
      </p:sp>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7200" y="0"/>
            <a:ext cx="8229600" cy="615731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79869366"/>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7638" y="1350004"/>
            <a:ext cx="3048000" cy="4024923"/>
          </a:xfrm>
          <a:prstGeom prst="rect">
            <a:avLst/>
          </a:prstGeom>
          <a:ln>
            <a:noFill/>
          </a:ln>
          <a:effectLst>
            <a:outerShdw blurRad="292100" dist="139700" dir="2700000" algn="tl" rotWithShape="0">
              <a:srgbClr val="333333">
                <a:alpha val="65000"/>
              </a:srgbClr>
            </a:outerShdw>
          </a:effectLst>
        </p:spPr>
      </p:pic>
      <p:sp>
        <p:nvSpPr>
          <p:cNvPr id="5" name="Title 4"/>
          <p:cNvSpPr>
            <a:spLocks noGrp="1"/>
          </p:cNvSpPr>
          <p:nvPr>
            <p:ph type="title"/>
          </p:nvPr>
        </p:nvSpPr>
        <p:spPr>
          <a:xfrm>
            <a:off x="0" y="-76200"/>
            <a:ext cx="9144000" cy="1143000"/>
          </a:xfrm>
        </p:spPr>
        <p:txBody>
          <a:bodyPr vert="horz" lIns="91440" tIns="45720" rIns="91440" bIns="45720" rtlCol="0" anchor="ctr">
            <a:noAutofit/>
          </a:bodyPr>
          <a:lstStyle/>
          <a:p>
            <a:r>
              <a:rPr lang="en-US" sz="3800" i="1" dirty="0" smtClean="0">
                <a:solidFill>
                  <a:srgbClr val="7030A0"/>
                </a:solidFill>
              </a:rPr>
              <a:t>Factsheets for Parents in English &amp; Spanish</a:t>
            </a:r>
            <a:endParaRPr lang="en-US" sz="3800" i="1" dirty="0">
              <a:solidFill>
                <a:srgbClr val="7030A0"/>
              </a:solidFill>
            </a:endParaRPr>
          </a:p>
        </p:txBody>
      </p:sp>
      <p:pic>
        <p:nvPicPr>
          <p:cNvPr id="8194"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34037" y="2128781"/>
            <a:ext cx="3124200" cy="4022408"/>
          </a:xfrm>
          <a:prstGeom prst="rect">
            <a:avLst/>
          </a:prstGeom>
          <a:noFill/>
          <a:ln>
            <a:noFill/>
          </a:ln>
          <a:effectLst>
            <a:glow rad="63500">
              <a:schemeClr val="accent2">
                <a:satMod val="175000"/>
                <a:alpha val="40000"/>
              </a:schemeClr>
            </a:glow>
            <a:outerShdw blurRad="50800" dist="38100" dir="2700000" algn="tl" rotWithShape="0">
              <a:prstClr val="black">
                <a:alpha val="40000"/>
              </a:prstClr>
            </a:outerShdw>
          </a:effectLst>
        </p:spPr>
      </p:pic>
      <p:pic>
        <p:nvPicPr>
          <p:cNvPr id="8195"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542449" y="914400"/>
            <a:ext cx="3136776" cy="4038600"/>
          </a:xfrm>
          <a:prstGeom prst="rect">
            <a:avLst/>
          </a:prstGeom>
          <a:noFill/>
          <a:ln>
            <a:noFill/>
          </a:ln>
          <a:effectLst>
            <a:glow rad="63500">
              <a:schemeClr val="accent2">
                <a:satMod val="175000"/>
                <a:alpha val="40000"/>
              </a:schemeClr>
            </a:glow>
            <a:outerShdw blurRad="50800" dist="38100" dir="2700000" algn="tl" rotWithShape="0">
              <a:prstClr val="black">
                <a:alpha val="40000"/>
              </a:prstClr>
            </a:outerShdw>
          </a:effectLst>
        </p:spPr>
      </p:pic>
      <p:pic>
        <p:nvPicPr>
          <p:cNvPr id="7" name="Picture 4"/>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628238" y="1716742"/>
            <a:ext cx="3287162" cy="4311732"/>
          </a:xfrm>
          <a:prstGeom prst="rect">
            <a:avLst/>
          </a:prstGeom>
          <a:ln>
            <a:noFill/>
          </a:ln>
          <a:effectLst>
            <a:outerShdw blurRad="292100" dist="139700" dir="2700000" algn="tl" rotWithShape="0">
              <a:srgbClr val="333333">
                <a:alpha val="65000"/>
              </a:srgbClr>
            </a:outerShdw>
          </a:effectLst>
        </p:spPr>
      </p:pic>
      <p:pic>
        <p:nvPicPr>
          <p:cNvPr id="8" name="Picture 3"/>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862599" y="2590800"/>
            <a:ext cx="3810000" cy="2915227"/>
          </a:xfrm>
          <a:prstGeom prst="rect">
            <a:avLst/>
          </a:prstGeom>
          <a:ln>
            <a:noFill/>
          </a:ln>
          <a:effectLst>
            <a:outerShdw blurRad="292100" dist="139700" dir="2700000" algn="tl" rotWithShape="0">
              <a:srgbClr val="333333">
                <a:alpha val="65000"/>
              </a:srgbClr>
            </a:outerShdw>
          </a:effectLst>
        </p:spPr>
      </p:pic>
      <p:pic>
        <p:nvPicPr>
          <p:cNvPr id="9" name="Picture 2"/>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489844" y="3472961"/>
            <a:ext cx="3810000" cy="2960077"/>
          </a:xfrm>
          <a:prstGeom prst="rect">
            <a:avLst/>
          </a:prstGeom>
          <a:noFill/>
          <a:ln>
            <a:noFill/>
          </a:ln>
          <a:effectLst>
            <a:glow rad="63500">
              <a:schemeClr val="accent2">
                <a:satMod val="175000"/>
                <a:alpha val="40000"/>
              </a:schemeClr>
            </a:glow>
            <a:outerShdw blurRad="50800" dist="38100" dir="2700000" algn="tl" rotWithShape="0">
              <a:prstClr val="black">
                <a:alpha val="40000"/>
              </a:prstClr>
            </a:outerShdw>
          </a:effectLst>
        </p:spPr>
      </p:pic>
    </p:spTree>
    <p:extLst>
      <p:ext uri="{BB962C8B-B14F-4D97-AF65-F5344CB8AC3E}">
        <p14:creationId xmlns:p14="http://schemas.microsoft.com/office/powerpoint/2010/main" val="3227508397"/>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1544" y="145066"/>
            <a:ext cx="3964256" cy="65678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4"/>
          <p:cNvSpPr txBox="1">
            <a:spLocks/>
          </p:cNvSpPr>
          <p:nvPr/>
        </p:nvSpPr>
        <p:spPr>
          <a:xfrm rot="16200000">
            <a:off x="-3232074" y="3124200"/>
            <a:ext cx="6858000" cy="609600"/>
          </a:xfrm>
          <a:prstGeom prst="rect">
            <a:avLst/>
          </a:prstGeom>
        </p:spPr>
        <p:txBody>
          <a:bodyPr vert="horz" lIns="91440" tIns="45720" rIns="91440" bIns="45720" rtlCol="0" anchor="b">
            <a:noAutofit/>
          </a:bodyPr>
          <a:lstStyle/>
          <a:p>
            <a:pPr lvl="0" algn="ctr">
              <a:spcBef>
                <a:spcPct val="0"/>
              </a:spcBef>
            </a:pPr>
            <a:r>
              <a:rPr lang="en-US" dirty="0" smtClean="0">
                <a:solidFill>
                  <a:srgbClr val="1993B9"/>
                </a:solidFill>
              </a:rPr>
              <a:t>cdc.gov/vaccines/who/teens/infographic/hpv-cancer-prevention.html</a:t>
            </a:r>
            <a:endParaRPr lang="en-US" dirty="0">
              <a:solidFill>
                <a:srgbClr val="1993B9"/>
              </a:solidFill>
            </a:endParaRP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43073" y="3568535"/>
            <a:ext cx="1696127" cy="2603665"/>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143073" y="788715"/>
            <a:ext cx="1671653" cy="2599377"/>
          </a:xfrm>
          <a:prstGeom prst="rect">
            <a:avLst/>
          </a:prstGeom>
          <a:ln>
            <a:noFill/>
          </a:ln>
          <a:effectLst>
            <a:outerShdw blurRad="292100" dist="139700" dir="2700000" algn="tl" rotWithShape="0">
              <a:srgbClr val="333333">
                <a:alpha val="65000"/>
              </a:srgbClr>
            </a:outerShdw>
          </a:effectLst>
        </p:spPr>
      </p:pic>
      <p:pic>
        <p:nvPicPr>
          <p:cNvPr id="8"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926395" y="769031"/>
            <a:ext cx="2006752" cy="25993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4962838" y="3553884"/>
            <a:ext cx="1968582" cy="25555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4659996" y="0"/>
            <a:ext cx="4484004" cy="707886"/>
          </a:xfrm>
          <a:prstGeom prst="rect">
            <a:avLst/>
          </a:prstGeom>
          <a:noFill/>
        </p:spPr>
        <p:txBody>
          <a:bodyPr wrap="square" rtlCol="0">
            <a:spAutoFit/>
          </a:bodyPr>
          <a:lstStyle/>
          <a:p>
            <a:pPr algn="ctr"/>
            <a:r>
              <a:rPr lang="en-US" sz="2000" b="1" dirty="0" smtClean="0">
                <a:solidFill>
                  <a:srgbClr val="1993B9"/>
                </a:solidFill>
              </a:rPr>
              <a:t>Free </a:t>
            </a:r>
            <a:r>
              <a:rPr lang="en-US" sz="2000" dirty="0" smtClean="0">
                <a:solidFill>
                  <a:srgbClr val="1993B9"/>
                </a:solidFill>
              </a:rPr>
              <a:t>posters available for ordering in the following sizes: 8.5x11, 11x17, 18x24</a:t>
            </a:r>
            <a:endParaRPr lang="en-US" sz="2000" dirty="0">
              <a:solidFill>
                <a:srgbClr val="1993B9"/>
              </a:solidFill>
            </a:endParaRPr>
          </a:p>
        </p:txBody>
      </p:sp>
    </p:spTree>
    <p:extLst>
      <p:ext uri="{BB962C8B-B14F-4D97-AF65-F5344CB8AC3E}">
        <p14:creationId xmlns:p14="http://schemas.microsoft.com/office/powerpoint/2010/main" val="279259270"/>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1676400"/>
            <a:ext cx="8382000" cy="2895600"/>
          </a:xfrm>
        </p:spPr>
        <p:txBody>
          <a:bodyPr>
            <a:noAutofit/>
          </a:bodyPr>
          <a:lstStyle/>
          <a:p>
            <a:r>
              <a:rPr lang="en-US" sz="6000" dirty="0">
                <a:solidFill>
                  <a:srgbClr val="C7380B"/>
                </a:solidFill>
              </a:rPr>
              <a:t>HPV VACCINE IS                                    CANCER PREVENTION</a:t>
            </a:r>
          </a:p>
        </p:txBody>
      </p:sp>
      <p:sp>
        <p:nvSpPr>
          <p:cNvPr id="2" name="TextBox 1"/>
          <p:cNvSpPr txBox="1"/>
          <p:nvPr/>
        </p:nvSpPr>
        <p:spPr>
          <a:xfrm>
            <a:off x="838200" y="3592913"/>
            <a:ext cx="7467600" cy="1015663"/>
          </a:xfrm>
          <a:prstGeom prst="rect">
            <a:avLst/>
          </a:prstGeom>
          <a:noFill/>
        </p:spPr>
        <p:txBody>
          <a:bodyPr wrap="square" rtlCol="0">
            <a:spAutoFit/>
          </a:bodyPr>
          <a:lstStyle/>
          <a:p>
            <a:pPr algn="ctr"/>
            <a:r>
              <a:rPr lang="en-US" sz="6000" b="1" i="1" dirty="0">
                <a:solidFill>
                  <a:srgbClr val="1993B9"/>
                </a:solidFill>
              </a:rPr>
              <a:t>And YOU are the key!</a:t>
            </a:r>
          </a:p>
        </p:txBody>
      </p:sp>
      <p:sp>
        <p:nvSpPr>
          <p:cNvPr id="4" name="TextBox 3"/>
          <p:cNvSpPr txBox="1"/>
          <p:nvPr/>
        </p:nvSpPr>
        <p:spPr>
          <a:xfrm>
            <a:off x="3048" y="5978098"/>
            <a:ext cx="6172200" cy="830997"/>
          </a:xfrm>
          <a:prstGeom prst="rect">
            <a:avLst/>
          </a:prstGeom>
          <a:noFill/>
        </p:spPr>
        <p:txBody>
          <a:bodyPr wrap="square" rtlCol="0">
            <a:spAutoFit/>
          </a:bodyPr>
          <a:lstStyle/>
          <a:p>
            <a:r>
              <a:rPr lang="en-US" sz="4800" b="1" dirty="0">
                <a:solidFill>
                  <a:srgbClr val="722B79"/>
                </a:solidFill>
                <a:ea typeface="+mj-ea"/>
                <a:cs typeface="+mj-cs"/>
              </a:rPr>
              <a:t>#WeCanStopHPV</a:t>
            </a:r>
            <a:endParaRPr lang="en-US" sz="1200" dirty="0">
              <a:solidFill>
                <a:srgbClr val="722B79"/>
              </a:solidFill>
            </a:endParaRPr>
          </a:p>
        </p:txBody>
      </p:sp>
    </p:spTree>
    <p:extLst>
      <p:ext uri="{BB962C8B-B14F-4D97-AF65-F5344CB8AC3E}">
        <p14:creationId xmlns:p14="http://schemas.microsoft.com/office/powerpoint/2010/main" val="1512584426"/>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8229600" cy="381000"/>
          </a:xfrm>
        </p:spPr>
        <p:txBody>
          <a:bodyPr anchor="t">
            <a:normAutofit/>
          </a:bodyPr>
          <a:lstStyle/>
          <a:p>
            <a:pPr algn="l"/>
            <a:r>
              <a:rPr lang="en-US" sz="1600" dirty="0"/>
              <a:t>References</a:t>
            </a:r>
          </a:p>
        </p:txBody>
      </p:sp>
      <p:sp>
        <p:nvSpPr>
          <p:cNvPr id="3" name="Content Placeholder 2"/>
          <p:cNvSpPr>
            <a:spLocks noGrp="1"/>
          </p:cNvSpPr>
          <p:nvPr>
            <p:ph idx="4294967295"/>
          </p:nvPr>
        </p:nvSpPr>
        <p:spPr>
          <a:xfrm>
            <a:off x="0" y="301625"/>
            <a:ext cx="9144000" cy="6175375"/>
          </a:xfrm>
        </p:spPr>
        <p:txBody>
          <a:bodyPr>
            <a:noAutofit/>
          </a:bodyPr>
          <a:lstStyle/>
          <a:p>
            <a:pPr marL="169863" lvl="0" indent="-169863">
              <a:spcBef>
                <a:spcPts val="0"/>
              </a:spcBef>
              <a:spcAft>
                <a:spcPts val="300"/>
              </a:spcAft>
              <a:buFont typeface="Arial" panose="020B0604020202020204" pitchFamily="34" charset="0"/>
              <a:buChar char="•"/>
            </a:pPr>
            <a:r>
              <a:rPr lang="en-US" sz="1000" b="0" dirty="0">
                <a:solidFill>
                  <a:schemeClr val="tx1"/>
                </a:solidFill>
              </a:rPr>
              <a:t>Advisory Committee on Immunization Practices. Summary Report. June 22-23, 2016.  Available at </a:t>
            </a:r>
            <a:r>
              <a:rPr lang="en-US" sz="1000" b="0" dirty="0">
                <a:solidFill>
                  <a:schemeClr val="tx1"/>
                </a:solidFill>
                <a:hlinkClick r:id="rId3"/>
              </a:rPr>
              <a:t>https://www.cdc.gov/vaccines/acip/meetings/downloads/slides-2016-06/june-22-23-2016-acip.pdf</a:t>
            </a:r>
            <a:r>
              <a:rPr lang="en-US" sz="1000" b="0" dirty="0">
                <a:solidFill>
                  <a:schemeClr val="tx1"/>
                </a:solidFill>
              </a:rPr>
              <a:t>  </a:t>
            </a:r>
          </a:p>
          <a:p>
            <a:pPr marL="169863" lvl="0" indent="-169863">
              <a:spcBef>
                <a:spcPts val="0"/>
              </a:spcBef>
              <a:spcAft>
                <a:spcPts val="300"/>
              </a:spcAft>
              <a:buFont typeface="Arial" panose="020B0604020202020204" pitchFamily="34" charset="0"/>
              <a:buChar char="•"/>
            </a:pPr>
            <a:r>
              <a:rPr lang="en-US" sz="1000" b="0" dirty="0">
                <a:solidFill>
                  <a:schemeClr val="tx1"/>
                </a:solidFill>
              </a:rPr>
              <a:t>Ali H, et al. Genital warts in young Australians five years into national human papillomavirus vaccination </a:t>
            </a:r>
            <a:r>
              <a:rPr lang="en-US" sz="1000" b="0" dirty="0" err="1">
                <a:solidFill>
                  <a:schemeClr val="tx1"/>
                </a:solidFill>
              </a:rPr>
              <a:t>programme</a:t>
            </a:r>
            <a:r>
              <a:rPr lang="en-US" sz="1000" b="0" dirty="0">
                <a:solidFill>
                  <a:schemeClr val="tx1"/>
                </a:solidFill>
              </a:rPr>
              <a:t>: national surveillance data BMJ 2013; 346 :f2032.</a:t>
            </a:r>
          </a:p>
          <a:p>
            <a:pPr marL="169863" lvl="0" indent="-169863">
              <a:spcBef>
                <a:spcPts val="0"/>
              </a:spcBef>
              <a:spcAft>
                <a:spcPts val="300"/>
              </a:spcAft>
              <a:buFont typeface="Arial" panose="020B0604020202020204" pitchFamily="34" charset="0"/>
              <a:buChar char="•"/>
            </a:pPr>
            <a:r>
              <a:rPr lang="fr-FR" sz="1000" b="0" dirty="0" err="1">
                <a:solidFill>
                  <a:schemeClr val="tx1"/>
                </a:solidFill>
              </a:rPr>
              <a:t>Baldur-Felskov</a:t>
            </a:r>
            <a:r>
              <a:rPr lang="fr-FR" sz="1000" b="0" dirty="0">
                <a:solidFill>
                  <a:schemeClr val="tx1"/>
                </a:solidFill>
              </a:rPr>
              <a:t> et al. </a:t>
            </a:r>
            <a:r>
              <a:rPr lang="en-US" sz="1000" b="0" dirty="0">
                <a:solidFill>
                  <a:schemeClr val="tx1"/>
                </a:solidFill>
              </a:rPr>
              <a:t>Trends in the incidence of cervical cancer and severe precancerous lesions in Denmark, 1997-2012. </a:t>
            </a:r>
            <a:r>
              <a:rPr lang="fr-FR" sz="1000" b="0" dirty="0">
                <a:solidFill>
                  <a:schemeClr val="tx1"/>
                </a:solidFill>
              </a:rPr>
              <a:t>Cancer Causes Control 2015 Aug;26(8):1105-16.</a:t>
            </a:r>
            <a:endParaRPr lang="en-US" sz="1000" b="0" dirty="0">
              <a:solidFill>
                <a:schemeClr val="tx1"/>
              </a:solidFill>
            </a:endParaRPr>
          </a:p>
          <a:p>
            <a:pPr marL="169863" lvl="0" indent="-169863">
              <a:spcBef>
                <a:spcPts val="0"/>
              </a:spcBef>
              <a:spcAft>
                <a:spcPts val="300"/>
              </a:spcAft>
              <a:buFont typeface="Arial" panose="020B0604020202020204" pitchFamily="34" charset="0"/>
              <a:buChar char="•"/>
            </a:pPr>
            <a:r>
              <a:rPr lang="fr-FR" sz="1000" b="0" dirty="0">
                <a:solidFill>
                  <a:schemeClr val="tx1"/>
                </a:solidFill>
              </a:rPr>
              <a:t>Benard VB, Castle PE, </a:t>
            </a:r>
            <a:r>
              <a:rPr lang="fr-FR" sz="1000" b="0" dirty="0" err="1">
                <a:solidFill>
                  <a:schemeClr val="tx1"/>
                </a:solidFill>
              </a:rPr>
              <a:t>Jenison</a:t>
            </a:r>
            <a:r>
              <a:rPr lang="fr-FR" sz="1000" b="0" dirty="0">
                <a:solidFill>
                  <a:schemeClr val="tx1"/>
                </a:solidFill>
              </a:rPr>
              <a:t> SA, et al. Population-</a:t>
            </a:r>
            <a:r>
              <a:rPr lang="fr-FR" sz="1000" b="0" dirty="0" err="1">
                <a:solidFill>
                  <a:schemeClr val="tx1"/>
                </a:solidFill>
              </a:rPr>
              <a:t>Based</a:t>
            </a:r>
            <a:r>
              <a:rPr lang="fr-FR" sz="1000" b="0" dirty="0">
                <a:solidFill>
                  <a:schemeClr val="tx1"/>
                </a:solidFill>
              </a:rPr>
              <a:t> Incidence Rates of Cervical </a:t>
            </a:r>
            <a:r>
              <a:rPr lang="fr-FR" sz="1000" b="0" dirty="0" err="1">
                <a:solidFill>
                  <a:schemeClr val="tx1"/>
                </a:solidFill>
              </a:rPr>
              <a:t>Intraepithelial</a:t>
            </a:r>
            <a:r>
              <a:rPr lang="fr-FR" sz="1000" b="0" dirty="0">
                <a:solidFill>
                  <a:schemeClr val="tx1"/>
                </a:solidFill>
              </a:rPr>
              <a:t> </a:t>
            </a:r>
            <a:r>
              <a:rPr lang="fr-FR" sz="1000" b="0" dirty="0" err="1">
                <a:solidFill>
                  <a:schemeClr val="tx1"/>
                </a:solidFill>
              </a:rPr>
              <a:t>Neoplasia</a:t>
            </a:r>
            <a:r>
              <a:rPr lang="fr-FR" sz="1000" b="0" dirty="0">
                <a:solidFill>
                  <a:schemeClr val="tx1"/>
                </a:solidFill>
              </a:rPr>
              <a:t> in the </a:t>
            </a:r>
            <a:r>
              <a:rPr lang="fr-FR" sz="1000" b="0" dirty="0" err="1">
                <a:solidFill>
                  <a:schemeClr val="tx1"/>
                </a:solidFill>
              </a:rPr>
              <a:t>Human</a:t>
            </a:r>
            <a:r>
              <a:rPr lang="fr-FR" sz="1000" b="0" dirty="0">
                <a:solidFill>
                  <a:schemeClr val="tx1"/>
                </a:solidFill>
              </a:rPr>
              <a:t> Papillomavirus Vaccine </a:t>
            </a:r>
            <a:r>
              <a:rPr lang="fr-FR" sz="1000" b="0" dirty="0" err="1">
                <a:solidFill>
                  <a:schemeClr val="tx1"/>
                </a:solidFill>
              </a:rPr>
              <a:t>Era</a:t>
            </a:r>
            <a:r>
              <a:rPr lang="fr-FR" sz="1000" b="0" dirty="0">
                <a:solidFill>
                  <a:schemeClr val="tx1"/>
                </a:solidFill>
              </a:rPr>
              <a:t>. JAMA </a:t>
            </a:r>
            <a:r>
              <a:rPr lang="fr-FR" sz="1000" b="0" dirty="0" err="1">
                <a:solidFill>
                  <a:schemeClr val="tx1"/>
                </a:solidFill>
              </a:rPr>
              <a:t>Oncol</a:t>
            </a:r>
            <a:r>
              <a:rPr lang="fr-FR" sz="1000" b="0" dirty="0">
                <a:solidFill>
                  <a:schemeClr val="tx1"/>
                </a:solidFill>
              </a:rPr>
              <a:t>. </a:t>
            </a:r>
            <a:r>
              <a:rPr lang="fr-FR" sz="1000" b="0" dirty="0" err="1">
                <a:solidFill>
                  <a:schemeClr val="tx1"/>
                </a:solidFill>
              </a:rPr>
              <a:t>Published</a:t>
            </a:r>
            <a:r>
              <a:rPr lang="fr-FR" sz="1000" b="0" dirty="0">
                <a:solidFill>
                  <a:schemeClr val="tx1"/>
                </a:solidFill>
              </a:rPr>
              <a:t> online </a:t>
            </a:r>
            <a:r>
              <a:rPr lang="fr-FR" sz="1000" b="0" dirty="0" err="1">
                <a:solidFill>
                  <a:schemeClr val="tx1"/>
                </a:solidFill>
              </a:rPr>
              <a:t>September</a:t>
            </a:r>
            <a:r>
              <a:rPr lang="fr-FR" sz="1000" b="0" dirty="0">
                <a:solidFill>
                  <a:schemeClr val="tx1"/>
                </a:solidFill>
              </a:rPr>
              <a:t> 29, 2016. doi:10.1001/jamaoncol.2016.3609</a:t>
            </a:r>
          </a:p>
          <a:p>
            <a:pPr marL="169863" lvl="0" indent="-169863">
              <a:spcBef>
                <a:spcPts val="0"/>
              </a:spcBef>
              <a:spcAft>
                <a:spcPts val="300"/>
              </a:spcAft>
              <a:buFont typeface="Arial" panose="020B0604020202020204" pitchFamily="34" charset="0"/>
              <a:buChar char="•"/>
            </a:pPr>
            <a:r>
              <a:rPr lang="en-US" sz="1000" b="0" dirty="0">
                <a:solidFill>
                  <a:schemeClr val="tx1"/>
                </a:solidFill>
              </a:rPr>
              <a:t>Brewer NT, et al. Announcements versus conversations to improve HPV vaccination coverage: A randomized trial. Pediatrics. 2017 139(1).</a:t>
            </a:r>
          </a:p>
          <a:p>
            <a:pPr marL="169863" lvl="0" indent="-169863">
              <a:spcBef>
                <a:spcPts val="0"/>
              </a:spcBef>
              <a:spcAft>
                <a:spcPts val="300"/>
              </a:spcAft>
              <a:buFont typeface="Arial" panose="020B0604020202020204" pitchFamily="34" charset="0"/>
              <a:buChar char="•"/>
            </a:pPr>
            <a:r>
              <a:rPr lang="fr-FR" sz="1000" b="0" dirty="0">
                <a:solidFill>
                  <a:schemeClr val="tx1"/>
                </a:solidFill>
              </a:rPr>
              <a:t>Drolet et al. </a:t>
            </a:r>
            <a:r>
              <a:rPr lang="en-US" sz="1000" b="0" dirty="0">
                <a:solidFill>
                  <a:schemeClr val="tx1"/>
                </a:solidFill>
              </a:rPr>
              <a:t>Population-level impact and herd effects following human papillomavirus vaccination </a:t>
            </a:r>
            <a:r>
              <a:rPr lang="en-US" sz="1000" b="0" dirty="0" err="1">
                <a:solidFill>
                  <a:schemeClr val="tx1"/>
                </a:solidFill>
              </a:rPr>
              <a:t>programmes</a:t>
            </a:r>
            <a:r>
              <a:rPr lang="en-US" sz="1000" b="0" dirty="0">
                <a:solidFill>
                  <a:schemeClr val="tx1"/>
                </a:solidFill>
              </a:rPr>
              <a:t>: a systematic review and meta-analysis. </a:t>
            </a:r>
            <a:r>
              <a:rPr lang="fr-FR" sz="1000" b="0" dirty="0">
                <a:solidFill>
                  <a:schemeClr val="tx1"/>
                </a:solidFill>
              </a:rPr>
              <a:t>Lancet Infect Dis. 2015 May;15(5):565-80.</a:t>
            </a:r>
            <a:endParaRPr lang="en-US" sz="1000" b="0" dirty="0">
              <a:solidFill>
                <a:schemeClr val="tx1"/>
              </a:solidFill>
            </a:endParaRPr>
          </a:p>
          <a:p>
            <a:pPr marL="169863" lvl="0" indent="-169863">
              <a:spcBef>
                <a:spcPts val="0"/>
              </a:spcBef>
              <a:spcAft>
                <a:spcPts val="300"/>
              </a:spcAft>
              <a:buFont typeface="Arial" panose="020B0604020202020204" pitchFamily="34" charset="0"/>
              <a:buChar char="•"/>
            </a:pPr>
            <a:r>
              <a:rPr lang="nb-NO" sz="1000" b="0" dirty="0">
                <a:solidFill>
                  <a:schemeClr val="tx1"/>
                </a:solidFill>
              </a:rPr>
              <a:t>Gee, et al. </a:t>
            </a:r>
            <a:r>
              <a:rPr lang="en-US" sz="1000" b="0" dirty="0">
                <a:solidFill>
                  <a:schemeClr val="tx1"/>
                </a:solidFill>
              </a:rPr>
              <a:t>Quadrivalent HPV vaccine safety review and safety monitoring plans for nine-valent HPV vaccine in the United States. </a:t>
            </a:r>
            <a:r>
              <a:rPr lang="nb-NO" sz="1000" b="0" dirty="0">
                <a:solidFill>
                  <a:schemeClr val="tx1"/>
                </a:solidFill>
              </a:rPr>
              <a:t>Hum Vaccin Immunother. 2016 Jun; 12(6): 1406–1417. </a:t>
            </a:r>
            <a:endParaRPr lang="en-US" sz="1000" b="0" dirty="0">
              <a:solidFill>
                <a:schemeClr val="tx1"/>
              </a:solidFill>
            </a:endParaRPr>
          </a:p>
          <a:p>
            <a:pPr marL="169863" lvl="0" indent="-169863">
              <a:spcBef>
                <a:spcPts val="0"/>
              </a:spcBef>
              <a:spcAft>
                <a:spcPts val="300"/>
              </a:spcAft>
              <a:buFont typeface="Arial" panose="020B0604020202020204" pitchFamily="34" charset="0"/>
              <a:buChar char="•"/>
            </a:pPr>
            <a:r>
              <a:rPr lang="fr-FR" sz="1000" b="0" dirty="0">
                <a:solidFill>
                  <a:schemeClr val="tx1"/>
                </a:solidFill>
              </a:rPr>
              <a:t>Hariri S, et al. Population-</a:t>
            </a:r>
            <a:r>
              <a:rPr lang="fr-FR" sz="1000" b="0" dirty="0" err="1">
                <a:solidFill>
                  <a:schemeClr val="tx1"/>
                </a:solidFill>
              </a:rPr>
              <a:t>based</a:t>
            </a:r>
            <a:r>
              <a:rPr lang="fr-FR" sz="1000" b="0" dirty="0">
                <a:solidFill>
                  <a:schemeClr val="tx1"/>
                </a:solidFill>
              </a:rPr>
              <a:t> trends in high-grade cervical </a:t>
            </a:r>
            <a:r>
              <a:rPr lang="fr-FR" sz="1000" b="0" dirty="0" err="1">
                <a:solidFill>
                  <a:schemeClr val="tx1"/>
                </a:solidFill>
              </a:rPr>
              <a:t>lesions</a:t>
            </a:r>
            <a:r>
              <a:rPr lang="fr-FR" sz="1000" b="0" dirty="0">
                <a:solidFill>
                  <a:schemeClr val="tx1"/>
                </a:solidFill>
              </a:rPr>
              <a:t> in the </a:t>
            </a:r>
            <a:r>
              <a:rPr lang="fr-FR" sz="1000" b="0" dirty="0" err="1">
                <a:solidFill>
                  <a:schemeClr val="tx1"/>
                </a:solidFill>
              </a:rPr>
              <a:t>early</a:t>
            </a:r>
            <a:r>
              <a:rPr lang="fr-FR" sz="1000" b="0" dirty="0">
                <a:solidFill>
                  <a:schemeClr val="tx1"/>
                </a:solidFill>
              </a:rPr>
              <a:t> </a:t>
            </a:r>
            <a:r>
              <a:rPr lang="fr-FR" sz="1000" b="0" dirty="0" err="1">
                <a:solidFill>
                  <a:schemeClr val="tx1"/>
                </a:solidFill>
              </a:rPr>
              <a:t>human</a:t>
            </a:r>
            <a:r>
              <a:rPr lang="fr-FR" sz="1000" b="0" dirty="0">
                <a:solidFill>
                  <a:schemeClr val="tx1"/>
                </a:solidFill>
              </a:rPr>
              <a:t> papillomavirus vaccine </a:t>
            </a:r>
            <a:r>
              <a:rPr lang="fr-FR" sz="1000" b="0" dirty="0" err="1">
                <a:solidFill>
                  <a:schemeClr val="tx1"/>
                </a:solidFill>
              </a:rPr>
              <a:t>era</a:t>
            </a:r>
            <a:r>
              <a:rPr lang="fr-FR" sz="1000" b="0" dirty="0">
                <a:solidFill>
                  <a:schemeClr val="tx1"/>
                </a:solidFill>
              </a:rPr>
              <a:t> in the United States. Cancer, 121: 2775–2781.</a:t>
            </a:r>
            <a:endParaRPr lang="en-US" sz="1000" b="0" dirty="0">
              <a:solidFill>
                <a:schemeClr val="tx1"/>
              </a:solidFill>
            </a:endParaRPr>
          </a:p>
          <a:p>
            <a:pPr marL="169863" lvl="0" indent="-169863">
              <a:spcBef>
                <a:spcPts val="0"/>
              </a:spcBef>
              <a:spcAft>
                <a:spcPts val="300"/>
              </a:spcAft>
              <a:buFont typeface="Arial" panose="020B0604020202020204" pitchFamily="34" charset="0"/>
              <a:buChar char="•"/>
            </a:pPr>
            <a:r>
              <a:rPr lang="en-US" sz="1000" b="0" dirty="0">
                <a:solidFill>
                  <a:schemeClr val="tx1"/>
                </a:solidFill>
              </a:rPr>
              <a:t>Healy CM, et al. Parent and provider perspectives on immunization: are providers overestimating parental concerns? Vaccine. 2014; 32(5): 579-584.</a:t>
            </a:r>
          </a:p>
          <a:p>
            <a:pPr marL="169863" lvl="0" indent="-169863">
              <a:spcBef>
                <a:spcPts val="0"/>
              </a:spcBef>
              <a:spcAft>
                <a:spcPts val="300"/>
              </a:spcAft>
              <a:buFont typeface="Arial" panose="020B0604020202020204" pitchFamily="34" charset="0"/>
              <a:buChar char="•"/>
            </a:pPr>
            <a:r>
              <a:rPr lang="en-US" sz="1000" b="0" dirty="0" err="1">
                <a:solidFill>
                  <a:schemeClr val="tx1"/>
                </a:solidFill>
              </a:rPr>
              <a:t>Henrikson</a:t>
            </a:r>
            <a:r>
              <a:rPr lang="en-US" sz="1000" b="0" dirty="0">
                <a:solidFill>
                  <a:schemeClr val="tx1"/>
                </a:solidFill>
              </a:rPr>
              <a:t> NB, et al. A public-private partnership addressing vaccine hesitancy in Washington State. 2014. Available at: </a:t>
            </a:r>
            <a:r>
              <a:rPr lang="en-US" sz="1000" b="0" dirty="0">
                <a:solidFill>
                  <a:schemeClr val="tx1"/>
                </a:solidFill>
                <a:hlinkClick r:id="rId4"/>
              </a:rPr>
              <a:t>http://vaxnorthwest.org/approach</a:t>
            </a:r>
            <a:r>
              <a:rPr lang="en-US" sz="1000" b="0" dirty="0">
                <a:solidFill>
                  <a:schemeClr val="tx1"/>
                </a:solidFill>
              </a:rPr>
              <a:t> </a:t>
            </a:r>
          </a:p>
          <a:p>
            <a:pPr marL="169863" lvl="0" indent="-169863">
              <a:spcBef>
                <a:spcPts val="0"/>
              </a:spcBef>
              <a:spcAft>
                <a:spcPts val="300"/>
              </a:spcAft>
              <a:buFont typeface="Arial" panose="020B0604020202020204" pitchFamily="34" charset="0"/>
              <a:buChar char="•"/>
            </a:pPr>
            <a:r>
              <a:rPr lang="en-US" sz="1000" b="0" dirty="0">
                <a:solidFill>
                  <a:schemeClr val="tx1"/>
                </a:solidFill>
              </a:rPr>
              <a:t>Institute of Medicine. Adverse Effects of Vaccines: Evidence and Causality. The National Academies Press, 2012.</a:t>
            </a:r>
          </a:p>
          <a:p>
            <a:pPr marL="169863" lvl="0" indent="-169863">
              <a:spcBef>
                <a:spcPts val="0"/>
              </a:spcBef>
              <a:spcAft>
                <a:spcPts val="300"/>
              </a:spcAft>
              <a:buFont typeface="Arial" panose="020B0604020202020204" pitchFamily="34" charset="0"/>
              <a:buChar char="•"/>
            </a:pPr>
            <a:r>
              <a:rPr lang="en-US" sz="1000" b="0" dirty="0" err="1">
                <a:solidFill>
                  <a:schemeClr val="tx1"/>
                </a:solidFill>
              </a:rPr>
              <a:t>Koshiol</a:t>
            </a:r>
            <a:r>
              <a:rPr lang="en-US" sz="1000" b="0" dirty="0">
                <a:solidFill>
                  <a:schemeClr val="tx1"/>
                </a:solidFill>
              </a:rPr>
              <a:t> JE, et al. Rate and predictors of new genital warts claims and genital warts-related healthcare utilization among privately insured patients in the United States. Sex </a:t>
            </a:r>
            <a:r>
              <a:rPr lang="en-US" sz="1000" b="0" dirty="0" err="1">
                <a:solidFill>
                  <a:schemeClr val="tx1"/>
                </a:solidFill>
              </a:rPr>
              <a:t>Transm</a:t>
            </a:r>
            <a:r>
              <a:rPr lang="en-US" sz="1000" b="0" dirty="0">
                <a:solidFill>
                  <a:schemeClr val="tx1"/>
                </a:solidFill>
              </a:rPr>
              <a:t> Dis. 2004;31:748–752.</a:t>
            </a:r>
          </a:p>
          <a:p>
            <a:pPr marL="169863" lvl="0" indent="-169863">
              <a:spcBef>
                <a:spcPts val="0"/>
              </a:spcBef>
              <a:spcAft>
                <a:spcPts val="300"/>
              </a:spcAft>
              <a:buFont typeface="Arial" panose="020B0604020202020204" pitchFamily="34" charset="0"/>
              <a:buChar char="•"/>
            </a:pPr>
            <a:r>
              <a:rPr lang="en-US" sz="1000" b="0" dirty="0" err="1">
                <a:solidFill>
                  <a:schemeClr val="tx1"/>
                </a:solidFill>
              </a:rPr>
              <a:t>Machalek</a:t>
            </a:r>
            <a:r>
              <a:rPr lang="en-US" sz="1000" b="0" dirty="0">
                <a:solidFill>
                  <a:schemeClr val="tx1"/>
                </a:solidFill>
              </a:rPr>
              <a:t> et al. Human Papillomavirus Prevalence in Unvaccinated Heterosexual Men After a National Female Vaccination Program. J Infect Dis (2017) 215 (2): 202-208. Published: 03 November 2016. DOI: 10.1093/</a:t>
            </a:r>
            <a:r>
              <a:rPr lang="en-US" sz="1000" b="0" dirty="0" err="1">
                <a:solidFill>
                  <a:schemeClr val="tx1"/>
                </a:solidFill>
              </a:rPr>
              <a:t>infdis</a:t>
            </a:r>
            <a:r>
              <a:rPr lang="en-US" sz="1000" b="0" dirty="0">
                <a:solidFill>
                  <a:schemeClr val="tx1"/>
                </a:solidFill>
              </a:rPr>
              <a:t>/jiw530</a:t>
            </a:r>
          </a:p>
          <a:p>
            <a:pPr marL="169863" lvl="0" indent="-169863">
              <a:spcBef>
                <a:spcPts val="0"/>
              </a:spcBef>
              <a:spcAft>
                <a:spcPts val="300"/>
              </a:spcAft>
              <a:buFont typeface="Arial" panose="020B0604020202020204" pitchFamily="34" charset="0"/>
              <a:buChar char="•"/>
            </a:pPr>
            <a:r>
              <a:rPr lang="en-US" sz="1000" b="0" dirty="0">
                <a:solidFill>
                  <a:schemeClr val="tx1"/>
                </a:solidFill>
              </a:rPr>
              <a:t>Markowitz LE, et al. Prevalence of HPV After Introduction of the Vaccination Program in the United States. Pediatrics. 2016;137(2).</a:t>
            </a:r>
          </a:p>
          <a:p>
            <a:pPr marL="169863" lvl="0" indent="-169863">
              <a:spcBef>
                <a:spcPts val="0"/>
              </a:spcBef>
              <a:spcAft>
                <a:spcPts val="300"/>
              </a:spcAft>
              <a:buFont typeface="Arial" panose="020B0604020202020204" pitchFamily="34" charset="0"/>
              <a:buChar char="•"/>
            </a:pPr>
            <a:r>
              <a:rPr lang="en-US" sz="1000" b="0" dirty="0">
                <a:solidFill>
                  <a:schemeClr val="tx1"/>
                </a:solidFill>
              </a:rPr>
              <a:t>Meites E, Kempe A, Markowitz LE. Use of a 2-Dose Schedule for Human Papillomavirus Vaccination — Updated Recommendations of the Advisory Committee on Immunization Practices. MMWR. 2016;65(49);1405-8.</a:t>
            </a:r>
          </a:p>
          <a:p>
            <a:pPr marL="169863" lvl="0" indent="-169863">
              <a:spcBef>
                <a:spcPts val="0"/>
              </a:spcBef>
              <a:spcAft>
                <a:spcPts val="300"/>
              </a:spcAft>
              <a:buFont typeface="Arial" panose="020B0604020202020204" pitchFamily="34" charset="0"/>
              <a:buChar char="•"/>
            </a:pPr>
            <a:r>
              <a:rPr lang="fr-FR" sz="1000" b="0" dirty="0">
                <a:solidFill>
                  <a:schemeClr val="tx1"/>
                </a:solidFill>
              </a:rPr>
              <a:t>Petrosky et al. </a:t>
            </a:r>
            <a:r>
              <a:rPr lang="en-US" sz="1000" b="0" dirty="0">
                <a:solidFill>
                  <a:schemeClr val="tx1"/>
                </a:solidFill>
              </a:rPr>
              <a:t>Use of 9-Valent Human Papillomavirus (HPV) Vaccine: Updated HPV Vaccination Recommendations of the Advisory Committee on Immunization Practices. </a:t>
            </a:r>
            <a:r>
              <a:rPr lang="fr-FR" sz="1000" b="0" dirty="0">
                <a:solidFill>
                  <a:schemeClr val="tx1"/>
                </a:solidFill>
              </a:rPr>
              <a:t>MMWR. 2015 64(11);300-304</a:t>
            </a:r>
            <a:endParaRPr lang="en-US" sz="1000" b="0" dirty="0">
              <a:solidFill>
                <a:schemeClr val="tx1"/>
              </a:solidFill>
            </a:endParaRPr>
          </a:p>
          <a:p>
            <a:pPr marL="169863" lvl="0" indent="-169863">
              <a:spcBef>
                <a:spcPts val="0"/>
              </a:spcBef>
              <a:spcAft>
                <a:spcPts val="300"/>
              </a:spcAft>
              <a:buFont typeface="Arial" panose="020B0604020202020204" pitchFamily="34" charset="0"/>
              <a:buChar char="•"/>
            </a:pPr>
            <a:r>
              <a:rPr lang="fr-FR" sz="1000" b="0" dirty="0">
                <a:solidFill>
                  <a:schemeClr val="tx1"/>
                </a:solidFill>
              </a:rPr>
              <a:t>Pollock et al. </a:t>
            </a:r>
            <a:r>
              <a:rPr lang="en-US" sz="1000" b="0" dirty="0">
                <a:solidFill>
                  <a:schemeClr val="tx1"/>
                </a:solidFill>
              </a:rPr>
              <a:t>Reduction of low- and high-grade cervical abnormalities associated with high uptake of the HPV bivalent vaccine in Scotland. </a:t>
            </a:r>
            <a:r>
              <a:rPr lang="fr-FR" sz="1000" b="0" dirty="0">
                <a:solidFill>
                  <a:schemeClr val="tx1"/>
                </a:solidFill>
              </a:rPr>
              <a:t>Br J Cancer 2014 111, 1824–1830.</a:t>
            </a:r>
            <a:endParaRPr lang="en-US" sz="1000" b="0" dirty="0">
              <a:solidFill>
                <a:schemeClr val="tx1"/>
              </a:solidFill>
            </a:endParaRPr>
          </a:p>
          <a:p>
            <a:pPr marL="169863" lvl="0" indent="-169863">
              <a:spcBef>
                <a:spcPts val="0"/>
              </a:spcBef>
              <a:spcAft>
                <a:spcPts val="300"/>
              </a:spcAft>
              <a:buFont typeface="Arial" panose="020B0604020202020204" pitchFamily="34" charset="0"/>
              <a:buChar char="•"/>
            </a:pPr>
            <a:r>
              <a:rPr lang="en-US" sz="1000" b="0" dirty="0">
                <a:solidFill>
                  <a:schemeClr val="tx1"/>
                </a:solidFill>
              </a:rPr>
              <a:t>Reagan-Steiner S, et al. National, Regional, State, and Selected Local Area Vaccination Coverage Among Adolescents Aged 13–17 Years — United States, 2015. MMWR </a:t>
            </a:r>
            <a:r>
              <a:rPr lang="en-US" sz="1000" b="0" dirty="0" err="1">
                <a:solidFill>
                  <a:schemeClr val="tx1"/>
                </a:solidFill>
              </a:rPr>
              <a:t>Morb</a:t>
            </a:r>
            <a:r>
              <a:rPr lang="en-US" sz="1000" b="0" dirty="0">
                <a:solidFill>
                  <a:schemeClr val="tx1"/>
                </a:solidFill>
              </a:rPr>
              <a:t> Mortal </a:t>
            </a:r>
            <a:r>
              <a:rPr lang="en-US" sz="1000" b="0" dirty="0" err="1">
                <a:solidFill>
                  <a:schemeClr val="tx1"/>
                </a:solidFill>
              </a:rPr>
              <a:t>Wkly</a:t>
            </a:r>
            <a:r>
              <a:rPr lang="en-US" sz="1000" b="0" dirty="0">
                <a:solidFill>
                  <a:schemeClr val="tx1"/>
                </a:solidFill>
              </a:rPr>
              <a:t> Rep. 2016;65:850–858.</a:t>
            </a:r>
          </a:p>
          <a:p>
            <a:pPr marL="169863" lvl="0" indent="-169863">
              <a:spcBef>
                <a:spcPts val="0"/>
              </a:spcBef>
              <a:spcAft>
                <a:spcPts val="300"/>
              </a:spcAft>
              <a:buFont typeface="Arial" panose="020B0604020202020204" pitchFamily="34" charset="0"/>
              <a:buChar char="•"/>
            </a:pPr>
            <a:r>
              <a:rPr lang="nb-NO" sz="1000" b="0" dirty="0">
                <a:solidFill>
                  <a:schemeClr val="tx1"/>
                </a:solidFill>
              </a:rPr>
              <a:t>Satterwhite et al. </a:t>
            </a:r>
            <a:r>
              <a:rPr lang="en-US" sz="1000" b="0" dirty="0">
                <a:solidFill>
                  <a:schemeClr val="tx1"/>
                </a:solidFill>
              </a:rPr>
              <a:t>Sexually transmitted infections among US women and men: prevalence and incidence estimates, 2008. </a:t>
            </a:r>
            <a:r>
              <a:rPr lang="nb-NO" sz="1000" b="0" dirty="0">
                <a:solidFill>
                  <a:schemeClr val="tx1"/>
                </a:solidFill>
              </a:rPr>
              <a:t>Sex Transm Dis. 2013 Mar;40(3):187-93.</a:t>
            </a:r>
            <a:endParaRPr lang="en-US" sz="1000" b="0" dirty="0">
              <a:solidFill>
                <a:schemeClr val="tx1"/>
              </a:solidFill>
            </a:endParaRPr>
          </a:p>
          <a:p>
            <a:pPr marL="169863" lvl="0" indent="-169863">
              <a:spcBef>
                <a:spcPts val="0"/>
              </a:spcBef>
              <a:spcAft>
                <a:spcPts val="300"/>
              </a:spcAft>
              <a:buFont typeface="Arial" panose="020B0604020202020204" pitchFamily="34" charset="0"/>
              <a:buChar char="•"/>
            </a:pPr>
            <a:r>
              <a:rPr lang="nb-NO" sz="1000" b="0" dirty="0">
                <a:solidFill>
                  <a:schemeClr val="tx1"/>
                </a:solidFill>
              </a:rPr>
              <a:t>Schiffman M. Castle PE. Arch Pathol Lab Med. </a:t>
            </a:r>
            <a:r>
              <a:rPr lang="en-US" sz="1000" b="0" dirty="0">
                <a:solidFill>
                  <a:schemeClr val="tx1"/>
                </a:solidFill>
              </a:rPr>
              <a:t>Human papillomavirus: epidemiology and public health. </a:t>
            </a:r>
            <a:r>
              <a:rPr lang="nb-NO" sz="1000" b="0" dirty="0">
                <a:solidFill>
                  <a:schemeClr val="tx1"/>
                </a:solidFill>
              </a:rPr>
              <a:t>2003 Aug;127(8):930-4.</a:t>
            </a:r>
          </a:p>
          <a:p>
            <a:pPr marL="169863" lvl="0" indent="-169863">
              <a:spcBef>
                <a:spcPts val="0"/>
              </a:spcBef>
              <a:spcAft>
                <a:spcPts val="300"/>
              </a:spcAft>
              <a:buFont typeface="Arial" panose="020B0604020202020204" pitchFamily="34" charset="0"/>
              <a:buChar char="•"/>
            </a:pPr>
            <a:r>
              <a:rPr lang="en-US" sz="1000" b="0" dirty="0">
                <a:solidFill>
                  <a:schemeClr val="tx1"/>
                </a:solidFill>
              </a:rPr>
              <a:t>Smith PJ, et al. HPV vaccination coverage of teen girls: the influence of health care providers. Vaccine. 2016 Mar 18;34(13):1604-10. </a:t>
            </a:r>
          </a:p>
          <a:p>
            <a:pPr marL="169863" lvl="0" indent="-169863">
              <a:spcBef>
                <a:spcPts val="0"/>
              </a:spcBef>
              <a:spcAft>
                <a:spcPts val="300"/>
              </a:spcAft>
              <a:buFont typeface="Arial" panose="020B0604020202020204" pitchFamily="34" charset="0"/>
              <a:buChar char="•"/>
            </a:pPr>
            <a:r>
              <a:rPr lang="en-US" sz="1000" b="0" dirty="0">
                <a:solidFill>
                  <a:schemeClr val="tx1"/>
                </a:solidFill>
              </a:rPr>
              <a:t>Stokley S,, et al. Human papillomavirus vaccination coverage among adolescents, 2007-2013, and </a:t>
            </a:r>
            <a:r>
              <a:rPr lang="en-US" sz="1000" b="0" dirty="0" err="1">
                <a:solidFill>
                  <a:schemeClr val="tx1"/>
                </a:solidFill>
              </a:rPr>
              <a:t>postlicensure</a:t>
            </a:r>
            <a:r>
              <a:rPr lang="en-US" sz="1000" b="0" dirty="0">
                <a:solidFill>
                  <a:schemeClr val="tx1"/>
                </a:solidFill>
              </a:rPr>
              <a:t> vaccine safety monitoring, 2006-2014--United States. MMWR </a:t>
            </a:r>
            <a:r>
              <a:rPr lang="en-US" sz="1000" b="0" dirty="0" err="1">
                <a:solidFill>
                  <a:schemeClr val="tx1"/>
                </a:solidFill>
              </a:rPr>
              <a:t>Morb</a:t>
            </a:r>
            <a:r>
              <a:rPr lang="en-US" sz="1000" b="0" dirty="0">
                <a:solidFill>
                  <a:schemeClr val="tx1"/>
                </a:solidFill>
              </a:rPr>
              <a:t> Mortal </a:t>
            </a:r>
            <a:r>
              <a:rPr lang="en-US" sz="1000" b="0" dirty="0" err="1">
                <a:solidFill>
                  <a:schemeClr val="tx1"/>
                </a:solidFill>
              </a:rPr>
              <a:t>Wkly</a:t>
            </a:r>
            <a:r>
              <a:rPr lang="en-US" sz="1000" b="0" dirty="0">
                <a:solidFill>
                  <a:schemeClr val="tx1"/>
                </a:solidFill>
              </a:rPr>
              <a:t> Rep. 2014 Jul 25;63(29):620-4.</a:t>
            </a:r>
          </a:p>
          <a:p>
            <a:pPr marL="169863" lvl="0" indent="-169863">
              <a:spcBef>
                <a:spcPts val="0"/>
              </a:spcBef>
              <a:spcAft>
                <a:spcPts val="300"/>
              </a:spcAft>
              <a:buFont typeface="Arial" panose="020B0604020202020204" pitchFamily="34" charset="0"/>
              <a:buChar char="•"/>
            </a:pPr>
            <a:r>
              <a:rPr lang="en-US" sz="1000" b="0" dirty="0" err="1">
                <a:solidFill>
                  <a:schemeClr val="tx1"/>
                </a:solidFill>
              </a:rPr>
              <a:t>Temte</a:t>
            </a:r>
            <a:r>
              <a:rPr lang="en-US" sz="1000" b="0" dirty="0">
                <a:solidFill>
                  <a:schemeClr val="tx1"/>
                </a:solidFill>
              </a:rPr>
              <a:t> JL. Comment: Timing of HPV Vaccine. Available at </a:t>
            </a:r>
            <a:r>
              <a:rPr lang="en-US" sz="1000" b="0" dirty="0">
                <a:solidFill>
                  <a:schemeClr val="tx1"/>
                </a:solidFill>
                <a:hlinkClick r:id="rId5"/>
              </a:rPr>
              <a:t>http://pediatrics.aappublications.org/content/early/2014/08/12/peds.2014-0442.comments#-timing-of-hpv-vaccine-</a:t>
            </a:r>
            <a:r>
              <a:rPr lang="en-US" sz="1000" b="0" dirty="0">
                <a:solidFill>
                  <a:schemeClr val="tx1"/>
                </a:solidFill>
              </a:rPr>
              <a:t> </a:t>
            </a:r>
          </a:p>
          <a:p>
            <a:pPr marL="169863" lvl="0" indent="-169863">
              <a:spcBef>
                <a:spcPts val="0"/>
              </a:spcBef>
              <a:spcAft>
                <a:spcPts val="300"/>
              </a:spcAft>
              <a:buFont typeface="Arial" panose="020B0604020202020204" pitchFamily="34" charset="0"/>
              <a:buChar char="•"/>
            </a:pPr>
            <a:r>
              <a:rPr lang="en-US" sz="1000" b="0" dirty="0" err="1">
                <a:solidFill>
                  <a:schemeClr val="tx1"/>
                </a:solidFill>
              </a:rPr>
              <a:t>Viens</a:t>
            </a:r>
            <a:r>
              <a:rPr lang="en-US" sz="1000" b="0" dirty="0">
                <a:solidFill>
                  <a:schemeClr val="tx1"/>
                </a:solidFill>
              </a:rPr>
              <a:t> LJ, et al. Human papillomavirus–associated cancers—United States, 2008–2012. MMWR. 2016;65:661–6.</a:t>
            </a:r>
          </a:p>
        </p:txBody>
      </p:sp>
    </p:spTree>
    <p:extLst>
      <p:ext uri="{BB962C8B-B14F-4D97-AF65-F5344CB8AC3E}">
        <p14:creationId xmlns:p14="http://schemas.microsoft.com/office/powerpoint/2010/main" val="20257335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a:t>Cervical Cancer</a:t>
            </a:r>
          </a:p>
        </p:txBody>
      </p:sp>
      <p:sp>
        <p:nvSpPr>
          <p:cNvPr id="3" name="Content Placeholder 2"/>
          <p:cNvSpPr>
            <a:spLocks noGrp="1"/>
          </p:cNvSpPr>
          <p:nvPr>
            <p:ph idx="1"/>
          </p:nvPr>
        </p:nvSpPr>
        <p:spPr>
          <a:xfrm>
            <a:off x="457200" y="1066800"/>
            <a:ext cx="8229600" cy="5181600"/>
          </a:xfrm>
        </p:spPr>
        <p:txBody>
          <a:bodyPr>
            <a:noAutofit/>
          </a:bodyPr>
          <a:lstStyle/>
          <a:p>
            <a:pPr>
              <a:spcBef>
                <a:spcPts val="0"/>
              </a:spcBef>
            </a:pPr>
            <a:r>
              <a:rPr lang="en-US" sz="2800" dirty="0"/>
              <a:t>Cervical cancer is the most common HPV-associated cancer among women</a:t>
            </a:r>
          </a:p>
          <a:p>
            <a:pPr lvl="1">
              <a:lnSpc>
                <a:spcPct val="120000"/>
              </a:lnSpc>
            </a:pPr>
            <a:r>
              <a:rPr lang="en-US" sz="2000" b="0" dirty="0"/>
              <a:t>528,00 new cases and 266,000 deaths world-wide in 2012</a:t>
            </a:r>
          </a:p>
          <a:p>
            <a:pPr lvl="1">
              <a:lnSpc>
                <a:spcPct val="120000"/>
              </a:lnSpc>
            </a:pPr>
            <a:r>
              <a:rPr lang="en-US" sz="2000" b="0" dirty="0"/>
              <a:t>12,000 new cases and 4,000 deaths in the U.S. in 2013</a:t>
            </a:r>
          </a:p>
          <a:p>
            <a:pPr lvl="1">
              <a:lnSpc>
                <a:spcPct val="120000"/>
              </a:lnSpc>
            </a:pPr>
            <a:endParaRPr lang="en-US" sz="2000" b="0" dirty="0"/>
          </a:p>
          <a:p>
            <a:pPr lvl="1">
              <a:lnSpc>
                <a:spcPct val="120000"/>
              </a:lnSpc>
            </a:pPr>
            <a:endParaRPr lang="en-US" sz="2000" b="0" dirty="0"/>
          </a:p>
          <a:p>
            <a:pPr lvl="1">
              <a:lnSpc>
                <a:spcPct val="120000"/>
              </a:lnSpc>
            </a:pPr>
            <a:endParaRPr lang="en-US" sz="2000" b="0" dirty="0"/>
          </a:p>
          <a:p>
            <a:pPr lvl="1">
              <a:lnSpc>
                <a:spcPct val="120000"/>
              </a:lnSpc>
            </a:pPr>
            <a:endParaRPr lang="en-US" sz="2000" b="0" dirty="0"/>
          </a:p>
          <a:p>
            <a:pPr>
              <a:lnSpc>
                <a:spcPct val="120000"/>
              </a:lnSpc>
            </a:pPr>
            <a:endParaRPr lang="en-US" sz="2800" dirty="0"/>
          </a:p>
          <a:p>
            <a:pPr>
              <a:lnSpc>
                <a:spcPct val="120000"/>
              </a:lnSpc>
            </a:pPr>
            <a:r>
              <a:rPr lang="en-US" sz="2800" dirty="0"/>
              <a:t>Half of cervical cancers occur in women &lt;50 years</a:t>
            </a:r>
          </a:p>
          <a:p>
            <a:pPr lvl="1">
              <a:lnSpc>
                <a:spcPct val="120000"/>
              </a:lnSpc>
            </a:pPr>
            <a:r>
              <a:rPr lang="en-US" sz="2000" b="0" dirty="0"/>
              <a:t>A quarter of cervical cancers occur in women 25-39 years</a:t>
            </a:r>
          </a:p>
        </p:txBody>
      </p:sp>
      <p:sp>
        <p:nvSpPr>
          <p:cNvPr id="7" name="TextBox 6"/>
          <p:cNvSpPr txBox="1"/>
          <p:nvPr/>
        </p:nvSpPr>
        <p:spPr>
          <a:xfrm>
            <a:off x="0" y="6581001"/>
            <a:ext cx="7239000" cy="276999"/>
          </a:xfrm>
          <a:prstGeom prst="rect">
            <a:avLst/>
          </a:prstGeom>
          <a:noFill/>
        </p:spPr>
        <p:txBody>
          <a:bodyPr wrap="square" rtlCol="0">
            <a:spAutoFit/>
          </a:bodyPr>
          <a:lstStyle/>
          <a:p>
            <a:r>
              <a:rPr lang="en-US" sz="1200" dirty="0">
                <a:solidFill>
                  <a:schemeClr val="tx1">
                    <a:lumMod val="65000"/>
                    <a:lumOff val="35000"/>
                  </a:schemeClr>
                </a:solidFill>
                <a:hlinkClick r:id="rId3"/>
              </a:rPr>
              <a:t>https://nccd.cdc.gov/uscs/</a:t>
            </a:r>
            <a:r>
              <a:rPr lang="en-US" sz="1200" dirty="0">
                <a:solidFill>
                  <a:schemeClr val="tx1">
                    <a:lumMod val="65000"/>
                    <a:lumOff val="35000"/>
                  </a:schemeClr>
                </a:solidFill>
              </a:rPr>
              <a:t> and http://gco.iarc.fr/today/home</a:t>
            </a:r>
          </a:p>
        </p:txBody>
      </p:sp>
      <p:pic>
        <p:nvPicPr>
          <p:cNvPr id="10" name="Picture 9"/>
          <p:cNvPicPr>
            <a:picLocks noChangeAspect="1"/>
          </p:cNvPicPr>
          <p:nvPr/>
        </p:nvPicPr>
        <p:blipFill>
          <a:blip r:embed="rId4"/>
          <a:stretch>
            <a:fillRect/>
          </a:stretch>
        </p:blipFill>
        <p:spPr>
          <a:xfrm>
            <a:off x="2322382" y="2895600"/>
            <a:ext cx="4303745" cy="2286000"/>
          </a:xfrm>
          <a:prstGeom prst="rect">
            <a:avLst/>
          </a:prstGeom>
        </p:spPr>
      </p:pic>
    </p:spTree>
    <p:extLst>
      <p:ext uri="{BB962C8B-B14F-4D97-AF65-F5344CB8AC3E}">
        <p14:creationId xmlns:p14="http://schemas.microsoft.com/office/powerpoint/2010/main" val="4204198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3730" name="Rectangle 1026"/>
          <p:cNvSpPr>
            <a:spLocks noGrp="1" noChangeArrowheads="1"/>
          </p:cNvSpPr>
          <p:nvPr>
            <p:ph type="title"/>
          </p:nvPr>
        </p:nvSpPr>
        <p:spPr>
          <a:xfrm>
            <a:off x="76200" y="152400"/>
            <a:ext cx="8991600" cy="1371600"/>
          </a:xfrm>
        </p:spPr>
        <p:txBody>
          <a:bodyPr rtlCol="0">
            <a:noAutofit/>
          </a:bodyPr>
          <a:lstStyle/>
          <a:p>
            <a:pPr eaLnBrk="1" fontAlgn="auto" hangingPunct="1">
              <a:spcBef>
                <a:spcPts val="0"/>
              </a:spcBef>
              <a:spcAft>
                <a:spcPts val="0"/>
              </a:spcAft>
              <a:defRPr/>
            </a:pPr>
            <a:r>
              <a:rPr lang="en-US" sz="3600" dirty="0" smtClean="0"/>
              <a:t>Without vaccination, </a:t>
            </a:r>
            <a:r>
              <a:rPr lang="en-US" sz="3600" dirty="0"/>
              <a:t>a</a:t>
            </a:r>
            <a:r>
              <a:rPr lang="en-US" sz="3600" dirty="0" smtClean="0"/>
              <a:t>nnual burden of genital HPV-related disease </a:t>
            </a:r>
            <a:r>
              <a:rPr lang="en-US" sz="3600" dirty="0"/>
              <a:t>in </a:t>
            </a:r>
            <a:r>
              <a:rPr lang="en-US" sz="3600" dirty="0" smtClean="0"/>
              <a:t>U.S. </a:t>
            </a:r>
            <a:r>
              <a:rPr lang="en-US" sz="3600" i="1" dirty="0" smtClean="0"/>
              <a:t>females</a:t>
            </a:r>
            <a:r>
              <a:rPr lang="en-US" sz="3600" dirty="0" smtClean="0"/>
              <a:t>: </a:t>
            </a:r>
            <a:endParaRPr lang="en-US" sz="4800" dirty="0"/>
          </a:p>
        </p:txBody>
      </p:sp>
      <p:sp>
        <p:nvSpPr>
          <p:cNvPr id="24578" name="Text Box 1037"/>
          <p:cNvSpPr txBox="1">
            <a:spLocks noChangeArrowheads="1"/>
          </p:cNvSpPr>
          <p:nvPr/>
        </p:nvSpPr>
        <p:spPr bwMode="auto">
          <a:xfrm>
            <a:off x="3175" y="6343861"/>
            <a:ext cx="8607425" cy="490904"/>
          </a:xfrm>
          <a:prstGeom prst="rect">
            <a:avLst/>
          </a:prstGeom>
          <a:noFill/>
          <a:ln w="12700">
            <a:noFill/>
            <a:miter lim="800000"/>
            <a:headEnd/>
            <a:tailEnd/>
          </a:ln>
        </p:spPr>
        <p:txBody>
          <a:bodyPr anchor="b">
            <a:spAutoFit/>
          </a:bodyPr>
          <a:lstStyle/>
          <a:p>
            <a:pPr marL="342900" indent="-342900">
              <a:lnSpc>
                <a:spcPct val="80000"/>
              </a:lnSpc>
              <a:spcBef>
                <a:spcPct val="25000"/>
              </a:spcBef>
              <a:buClr>
                <a:srgbClr val="4397C7"/>
              </a:buClr>
              <a:buSzPct val="90000"/>
            </a:pPr>
            <a:r>
              <a:rPr lang="en-US" sz="1400" dirty="0">
                <a:solidFill>
                  <a:schemeClr val="accent1">
                    <a:lumMod val="50000"/>
                  </a:schemeClr>
                </a:solidFill>
                <a:latin typeface="Calibri" pitchFamily="34" charset="0"/>
              </a:rPr>
              <a:t>American Cancer Society. </a:t>
            </a:r>
            <a:r>
              <a:rPr lang="en-US" sz="1400" dirty="0" smtClean="0">
                <a:solidFill>
                  <a:schemeClr val="accent1">
                    <a:lumMod val="50000"/>
                  </a:schemeClr>
                </a:solidFill>
                <a:latin typeface="Calibri" pitchFamily="34" charset="0"/>
              </a:rPr>
              <a:t>2008;         </a:t>
            </a:r>
            <a:r>
              <a:rPr lang="en-US" sz="1400" dirty="0" err="1" smtClean="0">
                <a:solidFill>
                  <a:schemeClr val="accent1">
                    <a:lumMod val="50000"/>
                  </a:schemeClr>
                </a:solidFill>
                <a:latin typeface="Calibri" pitchFamily="34" charset="0"/>
              </a:rPr>
              <a:t>Schiffman</a:t>
            </a:r>
            <a:r>
              <a:rPr lang="en-US" sz="1400" dirty="0" smtClean="0">
                <a:solidFill>
                  <a:schemeClr val="accent1">
                    <a:lumMod val="50000"/>
                  </a:schemeClr>
                </a:solidFill>
                <a:latin typeface="Calibri" pitchFamily="34" charset="0"/>
              </a:rPr>
              <a:t> </a:t>
            </a:r>
            <a:r>
              <a:rPr lang="en-US" sz="1400" i="1" dirty="0">
                <a:solidFill>
                  <a:schemeClr val="accent1">
                    <a:lumMod val="50000"/>
                  </a:schemeClr>
                </a:solidFill>
                <a:latin typeface="Calibri" pitchFamily="34" charset="0"/>
              </a:rPr>
              <a:t>Arch </a:t>
            </a:r>
            <a:r>
              <a:rPr lang="en-US" sz="1400" i="1" dirty="0" err="1">
                <a:solidFill>
                  <a:schemeClr val="accent1">
                    <a:lumMod val="50000"/>
                  </a:schemeClr>
                </a:solidFill>
                <a:latin typeface="Calibri" pitchFamily="34" charset="0"/>
              </a:rPr>
              <a:t>Pathol</a:t>
            </a:r>
            <a:r>
              <a:rPr lang="en-US" sz="1400" i="1" dirty="0">
                <a:solidFill>
                  <a:schemeClr val="accent1">
                    <a:lumMod val="50000"/>
                  </a:schemeClr>
                </a:solidFill>
                <a:latin typeface="Calibri" pitchFamily="34" charset="0"/>
              </a:rPr>
              <a:t> Lab Med</a:t>
            </a:r>
            <a:r>
              <a:rPr lang="en-US" sz="1400" dirty="0">
                <a:solidFill>
                  <a:schemeClr val="accent1">
                    <a:lumMod val="50000"/>
                  </a:schemeClr>
                </a:solidFill>
                <a:latin typeface="Calibri" pitchFamily="34" charset="0"/>
              </a:rPr>
              <a:t>. 2003;  </a:t>
            </a:r>
            <a:r>
              <a:rPr lang="en-US" sz="1400" dirty="0" err="1">
                <a:solidFill>
                  <a:schemeClr val="accent1">
                    <a:lumMod val="50000"/>
                  </a:schemeClr>
                </a:solidFill>
                <a:latin typeface="Calibri" pitchFamily="34" charset="0"/>
              </a:rPr>
              <a:t>Koshiol</a:t>
            </a:r>
            <a:r>
              <a:rPr lang="en-US" sz="1400" dirty="0">
                <a:solidFill>
                  <a:schemeClr val="accent1">
                    <a:lumMod val="50000"/>
                  </a:schemeClr>
                </a:solidFill>
                <a:latin typeface="Calibri" pitchFamily="34" charset="0"/>
              </a:rPr>
              <a:t>  </a:t>
            </a:r>
          </a:p>
          <a:p>
            <a:pPr marL="342900" indent="-342900">
              <a:lnSpc>
                <a:spcPct val="80000"/>
              </a:lnSpc>
              <a:spcBef>
                <a:spcPct val="25000"/>
              </a:spcBef>
              <a:buClr>
                <a:srgbClr val="4397C7"/>
              </a:buClr>
              <a:buSzPct val="90000"/>
            </a:pPr>
            <a:r>
              <a:rPr lang="en-US" sz="1400" i="1" dirty="0">
                <a:solidFill>
                  <a:schemeClr val="accent1">
                    <a:lumMod val="50000"/>
                  </a:schemeClr>
                </a:solidFill>
                <a:latin typeface="Calibri" pitchFamily="34" charset="0"/>
              </a:rPr>
              <a:t>Sex </a:t>
            </a:r>
            <a:r>
              <a:rPr lang="en-US" sz="1400" i="1" dirty="0" err="1">
                <a:solidFill>
                  <a:schemeClr val="accent1">
                    <a:lumMod val="50000"/>
                  </a:schemeClr>
                </a:solidFill>
                <a:latin typeface="Calibri" pitchFamily="34" charset="0"/>
              </a:rPr>
              <a:t>Transm</a:t>
            </a:r>
            <a:r>
              <a:rPr lang="en-US" sz="1400" i="1" dirty="0">
                <a:solidFill>
                  <a:schemeClr val="accent1">
                    <a:lumMod val="50000"/>
                  </a:schemeClr>
                </a:solidFill>
                <a:latin typeface="Calibri" pitchFamily="34" charset="0"/>
              </a:rPr>
              <a:t> Dis</a:t>
            </a:r>
            <a:r>
              <a:rPr lang="en-US" sz="1400" dirty="0">
                <a:solidFill>
                  <a:schemeClr val="accent1">
                    <a:lumMod val="50000"/>
                  </a:schemeClr>
                </a:solidFill>
                <a:latin typeface="Calibri" pitchFamily="34" charset="0"/>
              </a:rPr>
              <a:t>. 2004</a:t>
            </a:r>
            <a:r>
              <a:rPr lang="en-US" sz="1400" dirty="0" smtClean="0">
                <a:solidFill>
                  <a:schemeClr val="accent1">
                    <a:lumMod val="50000"/>
                  </a:schemeClr>
                </a:solidFill>
                <a:latin typeface="Calibri" pitchFamily="34" charset="0"/>
              </a:rPr>
              <a:t>;                           </a:t>
            </a:r>
            <a:r>
              <a:rPr lang="en-US" sz="1400" dirty="0" err="1" smtClean="0">
                <a:solidFill>
                  <a:schemeClr val="accent1">
                    <a:lumMod val="50000"/>
                  </a:schemeClr>
                </a:solidFill>
                <a:latin typeface="Calibri" pitchFamily="34" charset="0"/>
              </a:rPr>
              <a:t>Insinga</a:t>
            </a:r>
            <a:r>
              <a:rPr lang="en-US" sz="1400" dirty="0">
                <a:solidFill>
                  <a:schemeClr val="accent1">
                    <a:lumMod val="50000"/>
                  </a:schemeClr>
                </a:solidFill>
                <a:latin typeface="Calibri" pitchFamily="34" charset="0"/>
              </a:rPr>
              <a:t>, </a:t>
            </a:r>
            <a:r>
              <a:rPr lang="en-US" sz="1400" dirty="0" err="1">
                <a:solidFill>
                  <a:schemeClr val="accent1">
                    <a:lumMod val="50000"/>
                  </a:schemeClr>
                </a:solidFill>
                <a:latin typeface="Calibri" pitchFamily="34" charset="0"/>
              </a:rPr>
              <a:t>Pharmacoeconomics</a:t>
            </a:r>
            <a:r>
              <a:rPr lang="en-US" sz="1400" dirty="0">
                <a:solidFill>
                  <a:schemeClr val="accent1">
                    <a:lumMod val="50000"/>
                  </a:schemeClr>
                </a:solidFill>
                <a:latin typeface="Calibri" pitchFamily="34" charset="0"/>
              </a:rPr>
              <a:t>, 2005</a:t>
            </a:r>
          </a:p>
        </p:txBody>
      </p:sp>
      <p:sp>
        <p:nvSpPr>
          <p:cNvPr id="713743" name="Text Box 1039"/>
          <p:cNvSpPr txBox="1">
            <a:spLocks noChangeArrowheads="1"/>
          </p:cNvSpPr>
          <p:nvPr/>
        </p:nvSpPr>
        <p:spPr bwMode="auto">
          <a:xfrm>
            <a:off x="1203325" y="2351088"/>
            <a:ext cx="184150" cy="519112"/>
          </a:xfrm>
          <a:prstGeom prst="rect">
            <a:avLst/>
          </a:prstGeom>
          <a:noFill/>
          <a:ln w="12700">
            <a:noFill/>
            <a:miter lim="800000"/>
            <a:headEnd type="none" w="sm" len="sm"/>
            <a:tailEnd type="none" w="sm" len="sm"/>
          </a:ln>
          <a:effectLst/>
        </p:spPr>
        <p:txBody>
          <a:bodyPr wrap="none">
            <a:spAutoFit/>
          </a:bodyPr>
          <a:lstStyle/>
          <a:p>
            <a:pPr fontAlgn="auto">
              <a:spcBef>
                <a:spcPts val="0"/>
              </a:spcBef>
              <a:spcAft>
                <a:spcPts val="0"/>
              </a:spcAft>
              <a:defRPr/>
            </a:pPr>
            <a:endParaRPr lang="en-US">
              <a:effectLst>
                <a:outerShdw blurRad="38100" dist="38100" dir="2700000" algn="tl">
                  <a:srgbClr val="000000"/>
                </a:outerShdw>
              </a:effectLst>
              <a:latin typeface="+mn-lt"/>
            </a:endParaRPr>
          </a:p>
        </p:txBody>
      </p:sp>
      <p:sp>
        <p:nvSpPr>
          <p:cNvPr id="713744" name="Text Box 1040"/>
          <p:cNvSpPr txBox="1">
            <a:spLocks noChangeArrowheads="1"/>
          </p:cNvSpPr>
          <p:nvPr/>
        </p:nvSpPr>
        <p:spPr bwMode="auto">
          <a:xfrm>
            <a:off x="1203325" y="2297113"/>
            <a:ext cx="184150" cy="396875"/>
          </a:xfrm>
          <a:prstGeom prst="rect">
            <a:avLst/>
          </a:prstGeom>
          <a:noFill/>
          <a:ln w="12700">
            <a:noFill/>
            <a:miter lim="800000"/>
            <a:headEnd type="none" w="sm" len="sm"/>
            <a:tailEnd type="none" w="sm" len="sm"/>
          </a:ln>
          <a:effectLst/>
        </p:spPr>
        <p:txBody>
          <a:bodyPr wrap="none">
            <a:spAutoFit/>
          </a:bodyPr>
          <a:lstStyle/>
          <a:p>
            <a:pPr fontAlgn="auto">
              <a:spcBef>
                <a:spcPts val="0"/>
              </a:spcBef>
              <a:spcAft>
                <a:spcPts val="0"/>
              </a:spcAft>
              <a:defRPr/>
            </a:pPr>
            <a:endParaRPr lang="en-US" sz="2000">
              <a:effectLst>
                <a:outerShdw blurRad="38100" dist="38100" dir="2700000" algn="tl">
                  <a:srgbClr val="000000"/>
                </a:outerShdw>
              </a:effectLst>
              <a:latin typeface="+mn-lt"/>
            </a:endParaRPr>
          </a:p>
        </p:txBody>
      </p:sp>
      <p:grpSp>
        <p:nvGrpSpPr>
          <p:cNvPr id="3" name="Group 2"/>
          <p:cNvGrpSpPr/>
          <p:nvPr/>
        </p:nvGrpSpPr>
        <p:grpSpPr>
          <a:xfrm>
            <a:off x="304800" y="1219200"/>
            <a:ext cx="8572500" cy="4813300"/>
            <a:chOff x="762000" y="1295400"/>
            <a:chExt cx="8572500" cy="4813300"/>
          </a:xfrm>
        </p:grpSpPr>
        <p:sp>
          <p:nvSpPr>
            <p:cNvPr id="24579" name="Text Box 1038"/>
            <p:cNvSpPr txBox="1">
              <a:spLocks noChangeArrowheads="1"/>
            </p:cNvSpPr>
            <p:nvPr/>
          </p:nvSpPr>
          <p:spPr bwMode="auto">
            <a:xfrm>
              <a:off x="2382752" y="1752600"/>
              <a:ext cx="3941848" cy="707886"/>
            </a:xfrm>
            <a:prstGeom prst="rect">
              <a:avLst/>
            </a:prstGeom>
            <a:noFill/>
            <a:ln w="12700">
              <a:noFill/>
              <a:miter lim="800000"/>
              <a:headEnd type="none" w="sm" len="sm"/>
              <a:tailEnd type="none" w="sm" len="sm"/>
            </a:ln>
          </p:spPr>
          <p:txBody>
            <a:bodyPr wrap="none">
              <a:spAutoFit/>
            </a:bodyPr>
            <a:lstStyle/>
            <a:p>
              <a:pPr algn="r"/>
              <a:r>
                <a:rPr lang="en-US" sz="2000" b="1" i="1">
                  <a:solidFill>
                    <a:srgbClr val="722B79"/>
                  </a:solidFill>
                  <a:latin typeface="Calibri" pitchFamily="34" charset="0"/>
                </a:rPr>
                <a:t>4,000 </a:t>
              </a:r>
              <a:r>
                <a:rPr lang="en-US" sz="2000" b="1" i="1" smtClean="0">
                  <a:solidFill>
                    <a:srgbClr val="722B79"/>
                  </a:solidFill>
                  <a:latin typeface="Calibri" pitchFamily="34" charset="0"/>
                </a:rPr>
                <a:t>cervical cancer deaths</a:t>
              </a:r>
              <a:endParaRPr lang="en-US" sz="2000" b="1">
                <a:solidFill>
                  <a:srgbClr val="722B79"/>
                </a:solidFill>
                <a:latin typeface="Calibri" pitchFamily="34" charset="0"/>
              </a:endParaRPr>
            </a:p>
            <a:p>
              <a:pPr algn="r"/>
              <a:r>
                <a:rPr lang="en-US" sz="2000" b="1" smtClean="0">
                  <a:solidFill>
                    <a:srgbClr val="722B79"/>
                  </a:solidFill>
                  <a:latin typeface="Calibri" pitchFamily="34" charset="0"/>
                </a:rPr>
                <a:t>10,846 </a:t>
              </a:r>
              <a:r>
                <a:rPr lang="en-US" sz="2000" b="1">
                  <a:solidFill>
                    <a:srgbClr val="722B79"/>
                  </a:solidFill>
                  <a:latin typeface="Calibri" pitchFamily="34" charset="0"/>
                </a:rPr>
                <a:t>new cases of cervical </a:t>
              </a:r>
              <a:r>
                <a:rPr lang="en-US" sz="2000" b="1" smtClean="0">
                  <a:solidFill>
                    <a:srgbClr val="722B79"/>
                  </a:solidFill>
                  <a:latin typeface="Calibri" pitchFamily="34" charset="0"/>
                </a:rPr>
                <a:t>cancer</a:t>
              </a:r>
              <a:endParaRPr lang="en-US" sz="2000" b="1">
                <a:solidFill>
                  <a:srgbClr val="722B79"/>
                </a:solidFill>
                <a:latin typeface="Calibri" pitchFamily="34" charset="0"/>
              </a:endParaRPr>
            </a:p>
          </p:txBody>
        </p:sp>
        <p:sp>
          <p:nvSpPr>
            <p:cNvPr id="24582" name="Text Box 1041"/>
            <p:cNvSpPr txBox="1">
              <a:spLocks noChangeArrowheads="1"/>
            </p:cNvSpPr>
            <p:nvPr/>
          </p:nvSpPr>
          <p:spPr bwMode="auto">
            <a:xfrm>
              <a:off x="1905000" y="2895600"/>
              <a:ext cx="3838358" cy="707886"/>
            </a:xfrm>
            <a:prstGeom prst="rect">
              <a:avLst/>
            </a:prstGeom>
            <a:noFill/>
            <a:ln w="12700">
              <a:noFill/>
              <a:miter lim="800000"/>
              <a:headEnd type="none" w="sm" len="sm"/>
              <a:tailEnd type="none" w="sm" len="sm"/>
            </a:ln>
          </p:spPr>
          <p:txBody>
            <a:bodyPr wrap="none">
              <a:spAutoFit/>
            </a:bodyPr>
            <a:lstStyle/>
            <a:p>
              <a:pPr algn="ctr"/>
              <a:r>
                <a:rPr lang="en-US" sz="2000" b="1" dirty="0">
                  <a:solidFill>
                    <a:srgbClr val="722B79"/>
                  </a:solidFill>
                  <a:latin typeface="Calibri" pitchFamily="34" charset="0"/>
                </a:rPr>
                <a:t>330,000 new cases of </a:t>
              </a:r>
              <a:r>
                <a:rPr lang="en-US" sz="2000" b="1" dirty="0" smtClean="0">
                  <a:solidFill>
                    <a:srgbClr val="722B79"/>
                  </a:solidFill>
                  <a:latin typeface="Calibri" pitchFamily="34" charset="0"/>
                </a:rPr>
                <a:t>HSIL: CIN2/3</a:t>
              </a:r>
              <a:endParaRPr lang="en-US" sz="2000" b="1" dirty="0">
                <a:solidFill>
                  <a:srgbClr val="722B79"/>
                </a:solidFill>
                <a:latin typeface="Calibri" pitchFamily="34" charset="0"/>
              </a:endParaRPr>
            </a:p>
            <a:p>
              <a:pPr algn="ctr"/>
              <a:r>
                <a:rPr lang="en-US" sz="2000" b="1" dirty="0" smtClean="0">
                  <a:solidFill>
                    <a:srgbClr val="722B79"/>
                  </a:solidFill>
                  <a:latin typeface="Calibri" pitchFamily="34" charset="0"/>
                </a:rPr>
                <a:t>(high grade cervical dysplasia)</a:t>
              </a:r>
              <a:endParaRPr lang="en-US" sz="2000" b="1" dirty="0">
                <a:solidFill>
                  <a:srgbClr val="722B79"/>
                </a:solidFill>
                <a:latin typeface="Calibri" pitchFamily="34" charset="0"/>
              </a:endParaRPr>
            </a:p>
          </p:txBody>
        </p:sp>
        <p:sp>
          <p:nvSpPr>
            <p:cNvPr id="24583" name="Text Box 1042"/>
            <p:cNvSpPr txBox="1">
              <a:spLocks noChangeArrowheads="1"/>
            </p:cNvSpPr>
            <p:nvPr/>
          </p:nvSpPr>
          <p:spPr bwMode="auto">
            <a:xfrm>
              <a:off x="762000" y="4876800"/>
              <a:ext cx="3820726" cy="707886"/>
            </a:xfrm>
            <a:prstGeom prst="rect">
              <a:avLst/>
            </a:prstGeom>
            <a:noFill/>
            <a:ln w="12700">
              <a:noFill/>
              <a:miter lim="800000"/>
              <a:headEnd type="none" w="sm" len="sm"/>
              <a:tailEnd type="none" w="sm" len="sm"/>
            </a:ln>
          </p:spPr>
          <p:txBody>
            <a:bodyPr wrap="none">
              <a:spAutoFit/>
            </a:bodyPr>
            <a:lstStyle/>
            <a:p>
              <a:pPr algn="ctr"/>
              <a:r>
                <a:rPr lang="en-US" sz="2000" b="1" dirty="0">
                  <a:solidFill>
                    <a:srgbClr val="722B79"/>
                  </a:solidFill>
                  <a:latin typeface="Calibri" pitchFamily="34" charset="0"/>
                </a:rPr>
                <a:t>1.4 million new </a:t>
              </a:r>
              <a:r>
                <a:rPr lang="en-US" sz="2000" b="1" dirty="0" smtClean="0">
                  <a:solidFill>
                    <a:srgbClr val="722B79"/>
                  </a:solidFill>
                  <a:latin typeface="Calibri" pitchFamily="34" charset="0"/>
                </a:rPr>
                <a:t>cases of</a:t>
              </a:r>
              <a:r>
                <a:rPr lang="en-US" sz="2000" dirty="0" smtClean="0">
                  <a:solidFill>
                    <a:srgbClr val="722B79"/>
                  </a:solidFill>
                </a:rPr>
                <a:t> </a:t>
              </a:r>
              <a:r>
                <a:rPr lang="en-US" sz="2000" b="1" dirty="0" smtClean="0">
                  <a:solidFill>
                    <a:srgbClr val="722B79"/>
                  </a:solidFill>
                  <a:latin typeface="Calibri" pitchFamily="34" charset="0"/>
                </a:rPr>
                <a:t>LSIL: CIN1</a:t>
              </a:r>
            </a:p>
            <a:p>
              <a:pPr algn="ctr"/>
              <a:r>
                <a:rPr lang="en-US" sz="2000" b="1" dirty="0" smtClean="0">
                  <a:solidFill>
                    <a:srgbClr val="722B79"/>
                  </a:solidFill>
                  <a:latin typeface="Calibri" pitchFamily="34" charset="0"/>
                </a:rPr>
                <a:t>(low grade cervical dysplasia)</a:t>
              </a:r>
            </a:p>
          </p:txBody>
        </p:sp>
        <p:sp>
          <p:nvSpPr>
            <p:cNvPr id="24584" name="Text Box 1043"/>
            <p:cNvSpPr txBox="1">
              <a:spLocks noChangeArrowheads="1"/>
            </p:cNvSpPr>
            <p:nvPr/>
          </p:nvSpPr>
          <p:spPr bwMode="auto">
            <a:xfrm>
              <a:off x="1297613" y="3886200"/>
              <a:ext cx="3960187" cy="400110"/>
            </a:xfrm>
            <a:prstGeom prst="rect">
              <a:avLst/>
            </a:prstGeom>
            <a:noFill/>
            <a:ln w="12700">
              <a:noFill/>
              <a:miter lim="800000"/>
              <a:headEnd type="none" w="sm" len="sm"/>
              <a:tailEnd type="none" w="sm" len="sm"/>
            </a:ln>
          </p:spPr>
          <p:txBody>
            <a:bodyPr wrap="none">
              <a:spAutoFit/>
            </a:bodyPr>
            <a:lstStyle/>
            <a:p>
              <a:r>
                <a:rPr lang="en-US" sz="2000" b="1">
                  <a:solidFill>
                    <a:srgbClr val="722B79"/>
                  </a:solidFill>
                  <a:latin typeface="Calibri" pitchFamily="34" charset="0"/>
                </a:rPr>
                <a:t>1 million new cases of genital warts</a:t>
              </a:r>
            </a:p>
          </p:txBody>
        </p:sp>
        <p:grpSp>
          <p:nvGrpSpPr>
            <p:cNvPr id="24585" name="Diagram 2"/>
            <p:cNvGrpSpPr>
              <a:grpSpLocks/>
            </p:cNvGrpSpPr>
            <p:nvPr/>
          </p:nvGrpSpPr>
          <p:grpSpPr bwMode="auto">
            <a:xfrm>
              <a:off x="3962400" y="1295400"/>
              <a:ext cx="5372100" cy="4813300"/>
              <a:chOff x="1542" y="895"/>
              <a:chExt cx="3384" cy="3032"/>
            </a:xfrm>
          </p:grpSpPr>
          <p:sp>
            <p:nvSpPr>
              <p:cNvPr id="24586" name="AutoShape 3"/>
              <p:cNvSpPr>
                <a:spLocks noChangeAspect="1" noChangeArrowheads="1" noTextEdit="1"/>
              </p:cNvSpPr>
              <p:nvPr/>
            </p:nvSpPr>
            <p:spPr bwMode="auto">
              <a:xfrm>
                <a:off x="1542" y="895"/>
                <a:ext cx="3384" cy="3032"/>
              </a:xfrm>
              <a:prstGeom prst="rect">
                <a:avLst/>
              </a:prstGeom>
              <a:noFill/>
              <a:ln w="9525">
                <a:noFill/>
                <a:miter lim="800000"/>
                <a:headEnd/>
                <a:tailEnd/>
              </a:ln>
            </p:spPr>
            <p:txBody>
              <a:bodyPr/>
              <a:lstStyle/>
              <a:p>
                <a:endParaRPr lang="en-US"/>
              </a:p>
            </p:txBody>
          </p:sp>
          <p:sp>
            <p:nvSpPr>
              <p:cNvPr id="24587" name="_s3076"/>
              <p:cNvSpPr>
                <a:spLocks noChangeArrowheads="1"/>
              </p:cNvSpPr>
              <p:nvPr/>
            </p:nvSpPr>
            <p:spPr bwMode="auto">
              <a:xfrm flipV="1">
                <a:off x="3020" y="1087"/>
                <a:ext cx="730" cy="6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7190 w 21600"/>
                  <a:gd name="T13" fmla="*/ 7211 h 21600"/>
                  <a:gd name="T14" fmla="*/ 14410 w 21600"/>
                  <a:gd name="T15" fmla="*/ 14389 h 21600"/>
                </a:gdLst>
                <a:ahLst/>
                <a:cxnLst>
                  <a:cxn ang="T8">
                    <a:pos x="T0" y="T1"/>
                  </a:cxn>
                  <a:cxn ang="T9">
                    <a:pos x="T2" y="T3"/>
                  </a:cxn>
                  <a:cxn ang="T10">
                    <a:pos x="T4" y="T5"/>
                  </a:cxn>
                  <a:cxn ang="T11">
                    <a:pos x="T6" y="T7"/>
                  </a:cxn>
                </a:cxnLst>
                <a:rect l="T12" t="T13" r="T14" b="T15"/>
                <a:pathLst>
                  <a:path w="21600" h="21600">
                    <a:moveTo>
                      <a:pt x="0" y="0"/>
                    </a:moveTo>
                    <a:lnTo>
                      <a:pt x="10800" y="21600"/>
                    </a:lnTo>
                    <a:lnTo>
                      <a:pt x="21600" y="0"/>
                    </a:lnTo>
                    <a:close/>
                  </a:path>
                </a:pathLst>
              </a:custGeom>
              <a:solidFill>
                <a:srgbClr val="1993B9"/>
              </a:solidFill>
              <a:ln w="28575">
                <a:noFill/>
                <a:miter lim="800000"/>
                <a:headEnd/>
                <a:tailEnd/>
              </a:ln>
              <a:scene3d>
                <a:camera prst="orthographicFront"/>
                <a:lightRig rig="threePt" dir="t"/>
              </a:scene3d>
              <a:sp3d>
                <a:bevelT w="165100" prst="coolSlant"/>
              </a:sp3d>
            </p:spPr>
            <p:txBody>
              <a:bodyPr rot="10800000" wrap="none" anchor="ctr"/>
              <a:lstStyle/>
              <a:p>
                <a:pPr algn="ctr">
                  <a:lnSpc>
                    <a:spcPct val="80000"/>
                  </a:lnSpc>
                  <a:spcBef>
                    <a:spcPct val="25000"/>
                  </a:spcBef>
                  <a:buClr>
                    <a:srgbClr val="4397C7"/>
                  </a:buClr>
                  <a:buSzPct val="90000"/>
                </a:pPr>
                <a:r>
                  <a:rPr lang="en-US" sz="1200" b="1">
                    <a:solidFill>
                      <a:srgbClr val="FFFFFF"/>
                    </a:solidFill>
                    <a:ea typeface="MS PGothic"/>
                    <a:cs typeface="MS PGothic"/>
                  </a:rPr>
                  <a:t> </a:t>
                </a:r>
              </a:p>
            </p:txBody>
          </p:sp>
          <p:sp>
            <p:nvSpPr>
              <p:cNvPr id="24588" name="_s3077"/>
              <p:cNvSpPr>
                <a:spLocks noChangeArrowheads="1"/>
              </p:cNvSpPr>
              <p:nvPr/>
            </p:nvSpPr>
            <p:spPr bwMode="auto">
              <a:xfrm flipV="1">
                <a:off x="2655" y="1719"/>
                <a:ext cx="1460" cy="6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98 w 21600"/>
                  <a:gd name="T13" fmla="*/ 4511 h 21600"/>
                  <a:gd name="T14" fmla="*/ 17102 w 21600"/>
                  <a:gd name="T15" fmla="*/ 17089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4BC2E7"/>
              </a:solidFill>
              <a:ln w="28575">
                <a:noFill/>
                <a:miter lim="800000"/>
                <a:headEnd/>
                <a:tailEnd/>
              </a:ln>
              <a:scene3d>
                <a:camera prst="orthographicFront"/>
                <a:lightRig rig="threePt" dir="t"/>
              </a:scene3d>
              <a:sp3d>
                <a:bevelT w="165100" prst="coolSlant"/>
              </a:sp3d>
            </p:spPr>
            <p:txBody>
              <a:bodyPr rot="10800000" wrap="none" anchor="ctr"/>
              <a:lstStyle/>
              <a:p>
                <a:pPr algn="ctr">
                  <a:lnSpc>
                    <a:spcPct val="80000"/>
                  </a:lnSpc>
                  <a:spcBef>
                    <a:spcPct val="25000"/>
                  </a:spcBef>
                  <a:buClr>
                    <a:srgbClr val="4397C7"/>
                  </a:buClr>
                  <a:buSzPct val="90000"/>
                </a:pPr>
                <a:r>
                  <a:rPr lang="en-US" sz="1200" b="1">
                    <a:solidFill>
                      <a:srgbClr val="FFFFFF"/>
                    </a:solidFill>
                    <a:ea typeface="MS PGothic"/>
                    <a:cs typeface="MS PGothic"/>
                  </a:rPr>
                  <a:t> </a:t>
                </a:r>
              </a:p>
            </p:txBody>
          </p:sp>
          <p:sp>
            <p:nvSpPr>
              <p:cNvPr id="24589" name="_s3078"/>
              <p:cNvSpPr>
                <a:spLocks noChangeArrowheads="1"/>
              </p:cNvSpPr>
              <p:nvPr/>
            </p:nvSpPr>
            <p:spPr bwMode="auto">
              <a:xfrm flipV="1">
                <a:off x="2291" y="2351"/>
                <a:ext cx="2188" cy="63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603 w 21600"/>
                  <a:gd name="T13" fmla="*/ 3594 h 21600"/>
                  <a:gd name="T14" fmla="*/ 17997 w 21600"/>
                  <a:gd name="T15" fmla="*/ 18006 h 21600"/>
                </a:gdLst>
                <a:ahLst/>
                <a:cxnLst>
                  <a:cxn ang="T8">
                    <a:pos x="T0" y="T1"/>
                  </a:cxn>
                  <a:cxn ang="T9">
                    <a:pos x="T2" y="T3"/>
                  </a:cxn>
                  <a:cxn ang="T10">
                    <a:pos x="T4" y="T5"/>
                  </a:cxn>
                  <a:cxn ang="T11">
                    <a:pos x="T6" y="T7"/>
                  </a:cxn>
                </a:cxnLst>
                <a:rect l="T12" t="T13" r="T14" b="T15"/>
                <a:pathLst>
                  <a:path w="21600" h="21600">
                    <a:moveTo>
                      <a:pt x="0" y="0"/>
                    </a:moveTo>
                    <a:lnTo>
                      <a:pt x="3600" y="21600"/>
                    </a:lnTo>
                    <a:lnTo>
                      <a:pt x="18000" y="21600"/>
                    </a:lnTo>
                    <a:lnTo>
                      <a:pt x="21600" y="0"/>
                    </a:lnTo>
                    <a:close/>
                  </a:path>
                </a:pathLst>
              </a:custGeom>
              <a:solidFill>
                <a:srgbClr val="AAE2F4"/>
              </a:solidFill>
              <a:ln w="28575">
                <a:noFill/>
                <a:miter lim="800000"/>
                <a:headEnd/>
                <a:tailEnd/>
              </a:ln>
              <a:scene3d>
                <a:camera prst="orthographicFront"/>
                <a:lightRig rig="threePt" dir="t"/>
              </a:scene3d>
              <a:sp3d>
                <a:bevelT w="165100" prst="coolSlant"/>
              </a:sp3d>
            </p:spPr>
            <p:txBody>
              <a:bodyPr rot="10800000" wrap="none" anchor="ctr"/>
              <a:lstStyle/>
              <a:p>
                <a:pPr algn="ctr">
                  <a:lnSpc>
                    <a:spcPct val="80000"/>
                  </a:lnSpc>
                  <a:spcBef>
                    <a:spcPct val="25000"/>
                  </a:spcBef>
                  <a:buClr>
                    <a:srgbClr val="4397C7"/>
                  </a:buClr>
                  <a:buSzPct val="90000"/>
                </a:pPr>
                <a:r>
                  <a:rPr lang="en-US" sz="1200" b="1">
                    <a:solidFill>
                      <a:srgbClr val="FFFFFF"/>
                    </a:solidFill>
                    <a:ea typeface="MS PGothic"/>
                    <a:cs typeface="MS PGothic"/>
                  </a:rPr>
                  <a:t>  </a:t>
                </a:r>
              </a:p>
            </p:txBody>
          </p:sp>
          <p:sp>
            <p:nvSpPr>
              <p:cNvPr id="24590" name="_s3079"/>
              <p:cNvSpPr>
                <a:spLocks noChangeArrowheads="1"/>
              </p:cNvSpPr>
              <p:nvPr/>
            </p:nvSpPr>
            <p:spPr bwMode="auto">
              <a:xfrm flipV="1">
                <a:off x="1926" y="2982"/>
                <a:ext cx="2918" cy="6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153 w 21600"/>
                  <a:gd name="T13" fmla="*/ 3144 h 21600"/>
                  <a:gd name="T14" fmla="*/ 18447 w 21600"/>
                  <a:gd name="T15" fmla="*/ 18456 h 21600"/>
                </a:gdLst>
                <a:ahLst/>
                <a:cxnLst>
                  <a:cxn ang="T8">
                    <a:pos x="T0" y="T1"/>
                  </a:cxn>
                  <a:cxn ang="T9">
                    <a:pos x="T2" y="T3"/>
                  </a:cxn>
                  <a:cxn ang="T10">
                    <a:pos x="T4" y="T5"/>
                  </a:cxn>
                  <a:cxn ang="T11">
                    <a:pos x="T6" y="T7"/>
                  </a:cxn>
                </a:cxnLst>
                <a:rect l="T12" t="T13" r="T14" b="T15"/>
                <a:pathLst>
                  <a:path w="21600" h="21600">
                    <a:moveTo>
                      <a:pt x="0" y="0"/>
                    </a:moveTo>
                    <a:lnTo>
                      <a:pt x="2700" y="21600"/>
                    </a:lnTo>
                    <a:lnTo>
                      <a:pt x="18900" y="21600"/>
                    </a:lnTo>
                    <a:lnTo>
                      <a:pt x="21600" y="0"/>
                    </a:lnTo>
                    <a:close/>
                  </a:path>
                </a:pathLst>
              </a:custGeom>
              <a:solidFill>
                <a:srgbClr val="EAF8FC"/>
              </a:solidFill>
              <a:ln w="28575">
                <a:noFill/>
                <a:miter lim="800000"/>
                <a:headEnd/>
                <a:tailEnd/>
              </a:ln>
              <a:scene3d>
                <a:camera prst="orthographicFront"/>
                <a:lightRig rig="threePt" dir="t"/>
              </a:scene3d>
              <a:sp3d>
                <a:bevelT w="165100" prst="coolSlant"/>
              </a:sp3d>
            </p:spPr>
            <p:txBody>
              <a:bodyPr rot="10800000" wrap="none" anchor="ctr"/>
              <a:lstStyle/>
              <a:p>
                <a:pPr algn="ctr">
                  <a:lnSpc>
                    <a:spcPct val="80000"/>
                  </a:lnSpc>
                  <a:spcBef>
                    <a:spcPct val="25000"/>
                  </a:spcBef>
                  <a:buClr>
                    <a:srgbClr val="4397C7"/>
                  </a:buClr>
                  <a:buSzPct val="90000"/>
                </a:pPr>
                <a:r>
                  <a:rPr lang="en-US" sz="1200" b="1">
                    <a:solidFill>
                      <a:srgbClr val="FFFFFF"/>
                    </a:solidFill>
                    <a:ea typeface="MS PGothic"/>
                    <a:cs typeface="MS PGothic"/>
                  </a:rPr>
                  <a:t>  </a:t>
                </a:r>
              </a:p>
            </p:txBody>
          </p:sp>
        </p:grpSp>
      </p:grpSp>
      <p:sp>
        <p:nvSpPr>
          <p:cNvPr id="2" name="TextBox 1"/>
          <p:cNvSpPr txBox="1"/>
          <p:nvPr/>
        </p:nvSpPr>
        <p:spPr>
          <a:xfrm>
            <a:off x="685800" y="5562600"/>
            <a:ext cx="7772400" cy="677108"/>
          </a:xfrm>
          <a:prstGeom prst="rect">
            <a:avLst/>
          </a:prstGeom>
          <a:noFill/>
        </p:spPr>
        <p:txBody>
          <a:bodyPr wrap="square" rtlCol="0">
            <a:spAutoFit/>
          </a:bodyPr>
          <a:lstStyle/>
          <a:p>
            <a:pPr algn="ctr"/>
            <a:r>
              <a:rPr lang="en-US" sz="3800" b="1" dirty="0" smtClean="0">
                <a:solidFill>
                  <a:srgbClr val="C00000"/>
                </a:solidFill>
              </a:rPr>
              <a:t>Nearly 3 </a:t>
            </a:r>
            <a:r>
              <a:rPr lang="en-US" sz="3800" b="1" dirty="0">
                <a:solidFill>
                  <a:srgbClr val="C00000"/>
                </a:solidFill>
              </a:rPr>
              <a:t>million cases and $7 billion </a:t>
            </a:r>
            <a:endParaRPr lang="en-US" dirty="0">
              <a:solidFill>
                <a:srgbClr val="C00000"/>
              </a:solidFill>
            </a:endParaRPr>
          </a:p>
        </p:txBody>
      </p:sp>
    </p:spTree>
    <p:extLst>
      <p:ext uri="{BB962C8B-B14F-4D97-AF65-F5344CB8AC3E}">
        <p14:creationId xmlns:p14="http://schemas.microsoft.com/office/powerpoint/2010/main" val="296513777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36513"/>
            <a:ext cx="9144000" cy="5124450"/>
          </a:xfrm>
          <a:prstGeom prst="rect">
            <a:avLst/>
          </a:prstGeom>
        </p:spPr>
      </p:pic>
      <p:sp>
        <p:nvSpPr>
          <p:cNvPr id="2" name="Title 1"/>
          <p:cNvSpPr>
            <a:spLocks noGrp="1"/>
          </p:cNvSpPr>
          <p:nvPr>
            <p:ph type="title"/>
          </p:nvPr>
        </p:nvSpPr>
        <p:spPr>
          <a:xfrm>
            <a:off x="609600" y="5572125"/>
            <a:ext cx="7772400" cy="1362075"/>
          </a:xfrm>
        </p:spPr>
        <p:txBody>
          <a:bodyPr>
            <a:normAutofit/>
          </a:bodyPr>
          <a:lstStyle/>
          <a:p>
            <a:r>
              <a:rPr lang="en-US" sz="4400" dirty="0"/>
              <a:t>HPV Vaccine</a:t>
            </a:r>
          </a:p>
        </p:txBody>
      </p:sp>
      <p:sp>
        <p:nvSpPr>
          <p:cNvPr id="3" name="Text Placeholder 2"/>
          <p:cNvSpPr>
            <a:spLocks noGrp="1"/>
          </p:cNvSpPr>
          <p:nvPr>
            <p:ph type="body" idx="1"/>
          </p:nvPr>
        </p:nvSpPr>
        <p:spPr>
          <a:xfrm>
            <a:off x="609600" y="4138613"/>
            <a:ext cx="7772400" cy="1500187"/>
          </a:xfrm>
        </p:spPr>
        <p:txBody>
          <a:bodyPr>
            <a:normAutofit/>
          </a:bodyPr>
          <a:lstStyle/>
          <a:p>
            <a:r>
              <a:rPr lang="en-US" sz="2400" b="0" dirty="0"/>
              <a:t>Evidence-Based HPV Disease Prevention</a:t>
            </a:r>
          </a:p>
        </p:txBody>
      </p:sp>
    </p:spTree>
    <p:extLst>
      <p:ext uri="{BB962C8B-B14F-4D97-AF65-F5344CB8AC3E}">
        <p14:creationId xmlns:p14="http://schemas.microsoft.com/office/powerpoint/2010/main" val="26028440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normAutofit/>
          </a:bodyPr>
          <a:lstStyle/>
          <a:p>
            <a:pPr eaLnBrk="1" hangingPunct="1"/>
            <a:r>
              <a:rPr sz="4000"/>
              <a:t>HPV Prophylactic Vaccines</a:t>
            </a:r>
          </a:p>
        </p:txBody>
      </p:sp>
      <p:sp>
        <p:nvSpPr>
          <p:cNvPr id="31748" name="Text Box 4"/>
          <p:cNvSpPr txBox="1">
            <a:spLocks noChangeArrowheads="1"/>
          </p:cNvSpPr>
          <p:nvPr/>
        </p:nvSpPr>
        <p:spPr bwMode="auto">
          <a:xfrm>
            <a:off x="6096000" y="2743200"/>
            <a:ext cx="2590800" cy="366713"/>
          </a:xfrm>
          <a:prstGeom prst="rect">
            <a:avLst/>
          </a:prstGeom>
          <a:noFill/>
          <a:ln w="38100" algn="ctr">
            <a:noFill/>
            <a:miter lim="800000"/>
            <a:headEnd/>
            <a:tailEnd/>
          </a:ln>
        </p:spPr>
        <p:txBody>
          <a:bodyPr>
            <a:spAutoFit/>
          </a:bodyPr>
          <a:lstStyle/>
          <a:p>
            <a:pPr algn="ctr">
              <a:spcBef>
                <a:spcPct val="50000"/>
              </a:spcBef>
            </a:pPr>
            <a:endParaRPr lang="en-US">
              <a:latin typeface="Calibri" pitchFamily="34" charset="0"/>
            </a:endParaRPr>
          </a:p>
        </p:txBody>
      </p:sp>
      <p:sp>
        <p:nvSpPr>
          <p:cNvPr id="16390" name="Text Box 6"/>
          <p:cNvSpPr txBox="1">
            <a:spLocks noChangeArrowheads="1"/>
          </p:cNvSpPr>
          <p:nvPr/>
        </p:nvSpPr>
        <p:spPr bwMode="auto">
          <a:xfrm>
            <a:off x="5410200" y="4419599"/>
            <a:ext cx="2971800" cy="446276"/>
          </a:xfrm>
          <a:prstGeom prst="rect">
            <a:avLst/>
          </a:prstGeom>
          <a:noFill/>
          <a:ln w="38100" algn="ctr">
            <a:noFill/>
            <a:miter lim="800000"/>
            <a:headEnd/>
            <a:tailEnd/>
          </a:ln>
        </p:spPr>
        <p:txBody>
          <a:bodyPr wrap="square">
            <a:spAutoFit/>
          </a:bodyPr>
          <a:lstStyle/>
          <a:p>
            <a:pPr algn="ctr" fontAlgn="auto">
              <a:spcBef>
                <a:spcPct val="50000"/>
              </a:spcBef>
              <a:spcAft>
                <a:spcPts val="0"/>
              </a:spcAft>
              <a:defRPr/>
            </a:pPr>
            <a:r>
              <a:rPr lang="en-US" sz="2300" b="1" dirty="0">
                <a:solidFill>
                  <a:srgbClr val="722B79"/>
                </a:solidFill>
                <a:latin typeface="+mn-lt"/>
              </a:rPr>
              <a:t>HPV Virus-Like Particle</a:t>
            </a:r>
          </a:p>
        </p:txBody>
      </p:sp>
      <p:sp>
        <p:nvSpPr>
          <p:cNvPr id="2" name="Content Placeholder 1"/>
          <p:cNvSpPr>
            <a:spLocks noGrp="1"/>
          </p:cNvSpPr>
          <p:nvPr>
            <p:ph sz="half" idx="1"/>
          </p:nvPr>
        </p:nvSpPr>
        <p:spPr>
          <a:xfrm>
            <a:off x="609600" y="1600200"/>
            <a:ext cx="4419600" cy="4525963"/>
          </a:xfrm>
        </p:spPr>
        <p:txBody>
          <a:bodyPr>
            <a:normAutofit/>
          </a:bodyPr>
          <a:lstStyle/>
          <a:p>
            <a:pPr>
              <a:defRPr/>
            </a:pPr>
            <a:r>
              <a:rPr lang="en-US" b="0" dirty="0"/>
              <a:t>Recombinant L1 capsid proteins that form </a:t>
            </a:r>
            <a:br>
              <a:rPr lang="en-US" b="0" dirty="0"/>
            </a:br>
            <a:r>
              <a:rPr lang="en-US" b="0" dirty="0"/>
              <a:t>“virus-like” particles (VLP) </a:t>
            </a:r>
          </a:p>
          <a:p>
            <a:pPr>
              <a:defRPr/>
            </a:pPr>
            <a:r>
              <a:rPr lang="en-US" b="0" dirty="0"/>
              <a:t>Non-infectious and </a:t>
            </a:r>
            <a:br>
              <a:rPr lang="en-US" b="0" dirty="0"/>
            </a:br>
            <a:r>
              <a:rPr lang="en-US" b="0" dirty="0"/>
              <a:t>non-oncogenic</a:t>
            </a:r>
          </a:p>
          <a:p>
            <a:pPr>
              <a:defRPr/>
            </a:pPr>
            <a:r>
              <a:rPr lang="en-US" b="0" dirty="0"/>
              <a:t>Produce higher levels of neutralizing antibody than natural infection</a:t>
            </a:r>
          </a:p>
          <a:p>
            <a:endParaRPr lang="en-US" dirty="0"/>
          </a:p>
        </p:txBody>
      </p:sp>
      <p:pic>
        <p:nvPicPr>
          <p:cNvPr id="8" name="Picture 5" descr="1"/>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5428015" y="1893840"/>
            <a:ext cx="2953985" cy="2432145"/>
          </a:xfrm>
        </p:spPr>
      </p:pic>
    </p:spTree>
    <p:extLst>
      <p:ext uri="{BB962C8B-B14F-4D97-AF65-F5344CB8AC3E}">
        <p14:creationId xmlns:p14="http://schemas.microsoft.com/office/powerpoint/2010/main" val="20486912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3734" y="-316792"/>
            <a:ext cx="8229600" cy="1143000"/>
          </a:xfrm>
        </p:spPr>
        <p:txBody>
          <a:bodyPr>
            <a:normAutofit fontScale="90000"/>
          </a:bodyPr>
          <a:lstStyle/>
          <a:p>
            <a:r>
              <a:rPr lang="en-US" sz="4000" b="1" dirty="0" smtClean="0"/>
              <a:t>HPV Vaccines Currently Licensed in U.S.</a:t>
            </a:r>
            <a:endParaRPr lang="en-US" sz="4000" b="1" dirty="0"/>
          </a:p>
        </p:txBody>
      </p:sp>
      <p:sp>
        <p:nvSpPr>
          <p:cNvPr id="11" name="AutoShape 4" descr="data:image/jpeg;base64,/9j/4AAQSkZJRgABAQAAAQABAAD/2wCEAAkGBhQQERAUEhARFBQUEBAQEA8XFRQWFRUVFBAXFBUVFBUYHCYeGBkjGRQWHy8gIycpLCwsFR4xNTAtNSYrLCkBCQoKDgwNGA8PGiwfHB8uKSkpKSktKSksLCkpLCkpLCwpLCkpKSksLC4sNCwpLS4pLiwsKSkpLSkpLTUuLiwpKf/AABEIAKkBKwMBIgACEQEDEQH/xAAbAAEAAQUBAAAAAAAAAAAAAAAABAECAwUGB//EAEAQAAIBAgQCBgYGCgEFAAAAAAABAgMRBBIhMQVBEyJRYXGxBjJygZGhFEKywdHwFRYzQ1JTYoKD4cIjJHOS8f/EABoBAQADAQEBAAAAAAAAAAAAAAABAgMFBAb/xAAoEQEBAAIBBAEDBAMBAAAAAAAAAQIRAwQSITFBBVGRIzJhgSJCcRP/2gAMAwEAAhEDEQA/APcQAAAAAAAAAAAAAAAAAAAAAAAAAAAAAAAAAAAAAAAAAAAAAAAAAAAAAAAAAAAAAAAAAAAAAAAAAAAKZuXyAqAAAAAAAAAAAAAAAAAAAAAAAAAAAAAAAAAAAAAAGKpioRdnKKdm7X1duxbsDKCAuN0nlSmnmWaOqV13XE+JPZL7/wAAJ5S5yvpXxepSopxcotzirrSy5/gclwvj06eIpzlOUusoyu27xlo7+fuPFy9Xjx5zCx0+n+nZ8/FeSX7+P+PSHxVRqxhKyU5ZIS/qy5rP4eXaTnNLdkejRjOPWinaeZJq9mndNd6MeOi7rwPVLdOflremeeNgt3+feRJ1VOcWr3Tun26ar3kOOGte7W+7S+6yMtGrBNWkm012O3Zt7xtp2STc8tyDV4j0jpU5OEm8y0aVt7XtuQV6ZRcmlSllt1Z5o6u17WV2veT3RE6fkvmYuiBzsvSx8qL+f4GGXpRUa0ppeNl5yHdGk6Tlvw6gHIv0kqPecY9nq9tjFPjs/wCbP3J/ciO+NJ0XJ/Dsy2VRLdpe84qWNlLd1Hpzb+d2YZTk/qfFr/Y7150N+cnaz4hTW9SH/sjDPjdFfvF7k39xx7zdkdu1728O0tcZfxJf2/iyO9pOhx+a639YaV0ry33tobJM4KMe+/wOs4DjOkppN6w6r8OT+73E45bYdT0048e7FsgAXeEAAAAAAAAAAAA1/G+IOhSlUjFO3IDYXMU8VBbyj8ThI+ksqmVynDrRzWzXcXd6O7025dpFxvH5ZOopPrNvK0lZJ3vflp+bjybegriEHJK71dtuZFqcQm27QcUpNJ9V5l2p8teRyPAeNdLVlG0ckqSq0knmkssrTi5bfWizbRjJy3mounllBuyUoytCVns7Zk+2yK21aTavGOLuNOplmnNJ2hfM2+ScVp8TzbH8aqxeV1pxUFNQS0tKTs43WvNr5Hd16MVdOSSd3b629/zocH6QcFzVWoLe9VOTypdbXfy7ycf5XzxmvCHwjjEadelJXfWUG3vdq3m1qej8Qxk1Rg1Ka69pWk1fNHm78nG3vOD4d6Mtt2W9qkcsXZNpdVuVtdO87+MqlrLRWsryb05aRsRlZLsxm5pqa2FnVw1VNSjZxqQzJrM7WdrrV9WLObnSbbO/hgajvrLXsiY6XojKUr5Ur7t7+JzOp4Ly5Sx3Og6zHp+O45Oi4FiFOnF3+rC/jl1JmJo5rasgcF4K8NGUVO93fbYm1pSX+joY7mGq4nJq8luPpzXpLhXCUJLZpp+K18n8jVqvJJuLs7e7R356cjo+NUHUpN84tS+5/Jmgp0X3fEz+XY6bOZcUl+ELNNttzTu03LNG/Le0fcXJN/Wur79d9ttrafgiZHDW/eW8EtF8C904vepL428rE6b932YIJWXVm7a7S3/u8DMqEV9WKv3IdHT7372HkvfJd9uhKq7LbZIFfpC/hKfSeyK+CJPIFB9j+BZLiFr3lFWtfVLd2V/eY6nEUnZ1FdtK19bvbTkQaySegl2PyHQPu+KMDm+1lLkp7az9D/VH5/gTuC1lCrG07qXVat8Pmalsk8M/a0/bj5ie2fLhvC7duADZ8+AAAAAAAAAAAQOOYTpaFSPNxdvFar5k8o0B4/wvhVWM2nGVlVavl5X7X7zoKPCYrWV3re3kdD6S4RJ4Vxsv+4VOStupwkkn/ckXQwi7CLlSYxqMFgowsoQtlzZWtLZrXS7tFy5E6jw+o5N69blqzY0qNtiVAqt6QKHBresm/Fu3wL6vAYT3UV4JJ/EnoqDdQsPwGlDlfxZOhRjHZL4ABG2TMMxjuWYfERqRUou8Xs9ddbcydmvlmzFblhVAYOIK9Kp/45/ZZw2Y7zEK8Jr+mS+TOCRnk630/wBZLi5FhcijpLkVLUVJQxV0rx6zjrK1ufUlvy031/hNcqFNq3T1paSdlKWttXsu/wCZsa9ZRtdN3dlZX5fhcwQxVklGjPbRZUkrWVr8v9BKPLo25vo6jck7qzs9btb6a/nQzOMcztQvK+bNZL+q9/EzfSZ/ype9xQhKo73jBKztq3ryTty2AQr1HJLoklpmlm5a7aasvtNreKdmmt1e6s9uy/xKUVO7zuFraJJ735tmYIRXh6jveql7MUufbubHg9PLUppycv8AqLV+K0MBK4b+1p+3HzJntTk/ZXbgA3fNAAAAAAAAAAAAADDioJpXSdpJrxTumavimN6FRtHNOclCnTWl5PtfJLmzbYj1WaTjWHm3Rq0453Rm5OnzlGStLL3lMm3DMbnJl6Wxw+KtfpaCf8HRycfDNmuTMRxCNLKpvrSWkYqUm7LW0Ur2Ii9IqT2jVcv5apTzX7NrfMj4ujUdWFbo61pUsk6cJJVIPNmXiu2zK7+zfsuV/UmvxGxqcZpKEama8ZTVO6T0k+UlurWLKnGckXOVGrGKnGMnJRVoy+va70XPxIcuHSlSeSlKD+kUqtpzzSllks0pauztyubupTUk4tXUk012p7onyplOPDXz5+/x/SHU4jJ1JwpwU3Gkpt5rLNJ9WO3Na37DFgeKTlWlSn0TeRzUqbbStKzi789SzBcJjSpVabq6zck53Sko5bRWvNRXmUw+DjCdOUsQr06TioqMIp07KW2ulle6I8rfpTc/Hv8AP5XcJq1q0adSVRRWaUZU1Bda0mtW9n4dhGjipvDKq6zjOnOotdYztUaUJRW99ErakzB4qlSg405SnbPUypNvrTd7aJb3XufYYlUppJRw9WWWcqsFlbWZv1rt73fZp3E6P/THuvjxvx4nryt4PiZVJzlPSre0qMrro6fLKud98xvCBOs3NuOHblC6U3lWl2urLezs370X0K9VztKlGMVvLNdvTTKra62+JMY8mUzu5NJk1o/A4BnoBwNZWlL2peZTN7/p3vL+lhci0uRR1auAAVCpQqSAFxcAUBUASuHftaftx8yKSeHftaftx8yZ7U5P2V3AAN3zQAAAAAAAAAAAAAsqrR+Br8RKaUejUXr1k3bTK9ny1t+dTYz2fga+vWcI3UJTd7ZY2v8AMrUxGviW/wBzFafxS7dN99vztd9GrPesl4QW1u/mJY+euXD1Ho93GLbtsk+/n5lZ4itZWpQTebSU9Fost2u1trTs77kJXywDbT6WrtFSs7Xt4bb62/8AlKvCoTd256ycmsztvdLwT5GGVStvKpRp66Rve+tlv4r4rTkWYis4O08WoyurxjTjdXTtpyXO77EEpkeFUl+7T23u9kkvJfBGb6PGz6kbWyvRbWtbws7Gs+k0042r1pvNdRjd3a1S2tbR9zLYwg5X6LEvVJuTlZLM3davby07gjTbdNGK3irJvS2yV3ovcYZcWpJXdSK33uno7bNX3IboNSeTCKyzwc3KKzRfY97O73MkcPVzZlTw8W927tq7s9VvdW0+faEmpxSCUWs0k21dJ2VpqLvzVm+wYjHSjJJUpSTa662tZO+i72vcZMHCaT6SSbzXVtkuzZEhADhMZG1Sp7c/tM7s4nicbVqvty8yubo/T7/lkiIuRRFyM3XEVCKhUDQBIFcr35dvL4lLkPF4TNO/Rqd0/wDqSekU76Zddk9kuSM+TK4zxNpk3U1qxQpSxFOnGMXl6qUU5TS0Ssin6Zpcuifheflc0nplc5FxJ4f+1p+3H7RHXFpP1YVH7NGXm13krhrq1KtPNTqpKS60sqsk77KV/kWkY58+HbZbPy7YAGzggAAAAAAAAAAAACjNdWpZ4yipOLv6y3Vmn/o2RpeF4fI66ve+JrVF3Z2pW+NytTCnwqys69ZqySvPst3d2/ey79C0r3ak91rKT395NRbOqo+tJLxaXmQnbDT4XSV2qcdd/wAvb3GZ4aH8EeWtlfRWWpFqccw8d8RRXd0kW/gmY/1jocpuXs06kvKJKGzRWxqf1gj9WjiJf48v22h+mqj9XCz/ALp04+WYDbFTT/TsS9qNGPjOcvKKF8VL69KPhTk/tTGhuSppfoOIlvian9saUf8Ai2V/Qcn61avLxqzXyi0NDcM4LjfEqccVVpuaTs6l7rLa6Vr33u9jpV6L0n60FL2m5fabJFHgFOO0ILwikLjtvwc94crZNuIWNg9nm9mMpfZTMkakn6tGs/8AG19qx3keHRXIyLBxXIr2R6L9QzvqR51hKGMdSrmw8ejuuh6yU7c+k1a+BPjwvEv93Sj4zk/KKO5WHXYXKkuwt2Rles5b8uLh6P4h71KcfCnJ+cjND0VqP1q8/wC2NOP/ABZ1+UrYdsZ3qOW/7VysPQ9fWqVn/kkvs2M8PQ2jzpqXtOUvtNnSWBOmdzyvutLR9GaMdqVNeEY/gTIcLiuROBKiLHAx7DLDDpbIygAAAAAAAAAAAAAAAAAaXG8EcpycataCk80owm4ptpJvTXkboAc9+qsH68qs/aq1ZfJyMlP0ToL9zT8XFN/M3oA19Lg8I7RivBJeRnWBj2EkAYVhY9hcqK7DIALVBFcpUAUsVAAAAAAAAAAAAAAAAAAAAAAAAAAAAAAAAAAAAAAAAAAAAAAAAAAAAAAAAAAAAAAAAAAAAAAAAAAAAAAAAAAAAAAAAAAAAAAAAAAAAAAAAAAAAAAAAAAAAAAAAAAAAAAAAAA//9k="/>
          <p:cNvSpPr>
            <a:spLocks noChangeAspect="1" noChangeArrowheads="1"/>
          </p:cNvSpPr>
          <p:nvPr/>
        </p:nvSpPr>
        <p:spPr bwMode="auto">
          <a:xfrm>
            <a:off x="0" y="-779463"/>
            <a:ext cx="2847975" cy="16097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AutoShape 6" descr="data:image/jpeg;base64,/9j/4AAQSkZJRgABAQAAAQABAAD/2wCEAAkGBhQQERAUEhARFBQUEBAQEA8XFRQWFRUVFBAXFBUVFBUYHCYeGBkjGRQWHy8gIycpLCwsFR4xNTAtNSYrLCkBCQoKDgwNGA8PGiwfHB8uKSkpKSktKSksLCkpLCkpLCwpLCkpKSksLC4sNCwpLS4pLiwsKSkpLSkpLTUuLiwpKf/AABEIAKkBKwMBIgACEQEDEQH/xAAbAAEAAQUBAAAAAAAAAAAAAAAABAECAwUGB//EAEAQAAIBAgQCBgYGCgEFAAAAAAABAgMRBBIhMQVBEyJRYXGxBjJygZGhFEKywdHwFRYzQ1JTYoKD4cIjJHOS8f/EABoBAQADAQEBAAAAAAAAAAAAAAABAgMFBAb/xAAoEQEBAAIBBAEDBAMBAAAAAAAAAQIRAwQSITFBBVGRIzJhgSJCcRP/2gAMAwEAAhEDEQA/APcQAAAAAAAAAAAAAAAAAAAAAAAAAAAAAAAAAAAAAAAAAAAAAAAAAAAAAAAAAAAAAAAAAAAAAAAAAAAKZuXyAqAAAAAAAAAAAAAAAAAAAAAAAAAAAAAAAAAAAAAAGKpioRdnKKdm7X1duxbsDKCAuN0nlSmnmWaOqV13XE+JPZL7/wAAJ5S5yvpXxepSopxcotzirrSy5/gclwvj06eIpzlOUusoyu27xlo7+fuPFy9Xjx5zCx0+n+nZ8/FeSX7+P+PSHxVRqxhKyU5ZIS/qy5rP4eXaTnNLdkejRjOPWinaeZJq9mndNd6MeOi7rwPVLdOflremeeNgt3+feRJ1VOcWr3Tun26ar3kOOGte7W+7S+6yMtGrBNWkm012O3Zt7xtp2STc8tyDV4j0jpU5OEm8y0aVt7XtuQV6ZRcmlSllt1Z5o6u17WV2veT3RE6fkvmYuiBzsvSx8qL+f4GGXpRUa0ppeNl5yHdGk6Tlvw6gHIv0kqPecY9nq9tjFPjs/wCbP3J/ciO+NJ0XJ/Dsy2VRLdpe84qWNlLd1Hpzb+d2YZTk/qfFr/Y7150N+cnaz4hTW9SH/sjDPjdFfvF7k39xx7zdkdu1728O0tcZfxJf2/iyO9pOhx+a639YaV0ry33tobJM4KMe+/wOs4DjOkppN6w6r8OT+73E45bYdT0048e7FsgAXeEAAAAAAAAAAAA1/G+IOhSlUjFO3IDYXMU8VBbyj8ThI+ksqmVynDrRzWzXcXd6O7025dpFxvH5ZOopPrNvK0lZJ3vflp+bjybegriEHJK71dtuZFqcQm27QcUpNJ9V5l2p8teRyPAeNdLVlG0ckqSq0knmkssrTi5bfWizbRjJy3mounllBuyUoytCVns7Zk+2yK21aTavGOLuNOplmnNJ2hfM2+ScVp8TzbH8aqxeV1pxUFNQS0tKTs43WvNr5Hd16MVdOSSd3b629/zocH6QcFzVWoLe9VOTypdbXfy7ycf5XzxmvCHwjjEadelJXfWUG3vdq3m1qej8Qxk1Rg1Ka69pWk1fNHm78nG3vOD4d6Mtt2W9qkcsXZNpdVuVtdO87+MqlrLRWsryb05aRsRlZLsxm5pqa2FnVw1VNSjZxqQzJrM7WdrrV9WLObnSbbO/hgajvrLXsiY6XojKUr5Ur7t7+JzOp4Ly5Sx3Og6zHp+O45Oi4FiFOnF3+rC/jl1JmJo5rasgcF4K8NGUVO93fbYm1pSX+joY7mGq4nJq8luPpzXpLhXCUJLZpp+K18n8jVqvJJuLs7e7R356cjo+NUHUpN84tS+5/Jmgp0X3fEz+XY6bOZcUl+ELNNttzTu03LNG/Le0fcXJN/Wur79d9ttrafgiZHDW/eW8EtF8C904vepL428rE6b932YIJWXVm7a7S3/u8DMqEV9WKv3IdHT7372HkvfJd9uhKq7LbZIFfpC/hKfSeyK+CJPIFB9j+BZLiFr3lFWtfVLd2V/eY6nEUnZ1FdtK19bvbTkQaySegl2PyHQPu+KMDm+1lLkp7az9D/VH5/gTuC1lCrG07qXVat8Pmalsk8M/a0/bj5ie2fLhvC7duADZ8+AAAAAAAAAAAQOOYTpaFSPNxdvFar5k8o0B4/wvhVWM2nGVlVavl5X7X7zoKPCYrWV3re3kdD6S4RJ4Vxsv+4VOStupwkkn/ckXQwi7CLlSYxqMFgowsoQtlzZWtLZrXS7tFy5E6jw+o5N69blqzY0qNtiVAqt6QKHBresm/Fu3wL6vAYT3UV4JJ/EnoqDdQsPwGlDlfxZOhRjHZL4ABG2TMMxjuWYfERqRUou8Xs9ddbcydmvlmzFblhVAYOIK9Kp/45/ZZw2Y7zEK8Jr+mS+TOCRnk630/wBZLi5FhcijpLkVLUVJQxV0rx6zjrK1ufUlvy031/hNcqFNq3T1paSdlKWttXsu/wCZsa9ZRtdN3dlZX5fhcwQxVklGjPbRZUkrWVr8v9BKPLo25vo6jck7qzs9btb6a/nQzOMcztQvK+bNZL+q9/EzfSZ/ype9xQhKo73jBKztq3ryTty2AQr1HJLoklpmlm5a7aasvtNreKdmmt1e6s9uy/xKUVO7zuFraJJ735tmYIRXh6jveql7MUufbubHg9PLUppycv8AqLV+K0MBK4b+1p+3HzJntTk/ZXbgA3fNAAAAAAAAAAAAADDioJpXSdpJrxTumavimN6FRtHNOclCnTWl5PtfJLmzbYj1WaTjWHm3Rq0453Rm5OnzlGStLL3lMm3DMbnJl6Wxw+KtfpaCf8HRycfDNmuTMRxCNLKpvrSWkYqUm7LW0Ur2Ii9IqT2jVcv5apTzX7NrfMj4ujUdWFbo61pUsk6cJJVIPNmXiu2zK7+zfsuV/UmvxGxqcZpKEama8ZTVO6T0k+UlurWLKnGckXOVGrGKnGMnJRVoy+va70XPxIcuHSlSeSlKD+kUqtpzzSllks0pauztyubupTUk4tXUk012p7onyplOPDXz5+/x/SHU4jJ1JwpwU3Gkpt5rLNJ9WO3Na37DFgeKTlWlSn0TeRzUqbbStKzi789SzBcJjSpVabq6zck53Sko5bRWvNRXmUw+DjCdOUsQr06TioqMIp07KW2ulle6I8rfpTc/Hv8AP5XcJq1q0adSVRRWaUZU1Bda0mtW9n4dhGjipvDKq6zjOnOotdYztUaUJRW99ErakzB4qlSg405SnbPUypNvrTd7aJb3XufYYlUppJRw9WWWcqsFlbWZv1rt73fZp3E6P/THuvjxvx4nryt4PiZVJzlPSre0qMrro6fLKud98xvCBOs3NuOHblC6U3lWl2urLezs370X0K9VztKlGMVvLNdvTTKra62+JMY8mUzu5NJk1o/A4BnoBwNZWlL2peZTN7/p3vL+lhci0uRR1auAAVCpQqSAFxcAUBUASuHftaftx8yKSeHftaftx8yZ7U5P2V3AAN3zQAAAAAAAAAAAAAsqrR+Br8RKaUejUXr1k3bTK9ny1t+dTYz2fga+vWcI3UJTd7ZY2v8AMrUxGviW/wBzFafxS7dN99vztd9GrPesl4QW1u/mJY+euXD1Ho93GLbtsk+/n5lZ4itZWpQTebSU9Fost2u1trTs77kJXywDbT6WrtFSs7Xt4bb62/8AlKvCoTd256ycmsztvdLwT5GGVStvKpRp66Rve+tlv4r4rTkWYis4O08WoyurxjTjdXTtpyXO77EEpkeFUl+7T23u9kkvJfBGb6PGz6kbWyvRbWtbws7Gs+k0042r1pvNdRjd3a1S2tbR9zLYwg5X6LEvVJuTlZLM3davby07gjTbdNGK3irJvS2yV3ovcYZcWpJXdSK33uno7bNX3IboNSeTCKyzwc3KKzRfY97O73MkcPVzZlTw8W927tq7s9VvdW0+faEmpxSCUWs0k21dJ2VpqLvzVm+wYjHSjJJUpSTa662tZO+i72vcZMHCaT6SSbzXVtkuzZEhADhMZG1Sp7c/tM7s4nicbVqvty8yubo/T7/lkiIuRRFyM3XEVCKhUDQBIFcr35dvL4lLkPF4TNO/Rqd0/wDqSekU76Zddk9kuSM+TK4zxNpk3U1qxQpSxFOnGMXl6qUU5TS0Ssin6Zpcuifheflc0nplc5FxJ4f+1p+3H7RHXFpP1YVH7NGXm13krhrq1KtPNTqpKS60sqsk77KV/kWkY58+HbZbPy7YAGzggAAAAAAAAAAAACjNdWpZ4yipOLv6y3Vmn/o2RpeF4fI66ve+JrVF3Z2pW+NytTCnwqys69ZqySvPst3d2/ey79C0r3ak91rKT395NRbOqo+tJLxaXmQnbDT4XSV2qcdd/wAvb3GZ4aH8EeWtlfRWWpFqccw8d8RRXd0kW/gmY/1jocpuXs06kvKJKGzRWxqf1gj9WjiJf48v22h+mqj9XCz/ALp04+WYDbFTT/TsS9qNGPjOcvKKF8VL69KPhTk/tTGhuSppfoOIlvian9saUf8Ai2V/Qcn61avLxqzXyi0NDcM4LjfEqccVVpuaTs6l7rLa6Vr33u9jpV6L0n60FL2m5fabJFHgFOO0ILwikLjtvwc94crZNuIWNg9nm9mMpfZTMkakn6tGs/8AG19qx3keHRXIyLBxXIr2R6L9QzvqR51hKGMdSrmw8ejuuh6yU7c+k1a+BPjwvEv93Sj4zk/KKO5WHXYXKkuwt2Rles5b8uLh6P4h71KcfCnJ+cjND0VqP1q8/wC2NOP/ABZ1+UrYdsZ3qOW/7VysPQ9fWqVn/kkvs2M8PQ2jzpqXtOUvtNnSWBOmdzyvutLR9GaMdqVNeEY/gTIcLiuROBKiLHAx7DLDDpbIygAAAAAAAAAAAAAAAAAaXG8EcpycataCk80owm4ptpJvTXkboAc9+qsH68qs/aq1ZfJyMlP0ToL9zT8XFN/M3oA19Lg8I7RivBJeRnWBj2EkAYVhY9hcqK7DIALVBFcpUAUsVAAAAAAAAAAAAAAAAAAAAAAAAAAAAAAAAAAAAAAAAAAAAAAAAAAAAAAAAAAAAAAAAAAAAAAAAAAAAAAAAAAAAAAAAAAAAAAAAAAAAAAAAAAAAAAAAAAAAAAAAAAAAAAAAAA//9k="/>
          <p:cNvSpPr>
            <a:spLocks noChangeAspect="1" noChangeArrowheads="1"/>
          </p:cNvSpPr>
          <p:nvPr/>
        </p:nvSpPr>
        <p:spPr bwMode="auto">
          <a:xfrm>
            <a:off x="152400" y="-627063"/>
            <a:ext cx="2847975" cy="16097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AutoShape 8" descr="data:image/jpeg;base64,/9j/4AAQSkZJRgABAQAAAQABAAD/2wCEAAkGBhQQERAUEhARFBQUEBAQEA8XFRQWFRUVFBAXFBUVFBUYHCYeGBkjGRQWHy8gIycpLCwsFR4xNTAtNSYrLCkBCQoKDgwNGA8PGiwfHB8uKSkpKSktKSksLCkpLCkpLCwpLCkpKSksLC4sNCwpLS4pLiwsKSkpLSkpLTUuLiwpKf/AABEIAKkBKwMBIgACEQEDEQH/xAAbAAEAAQUBAAAAAAAAAAAAAAAABAECAwUGB//EAEAQAAIBAgQCBgYGCgEFAAAAAAABAgMRBBIhMQVBEyJRYXGxBjJygZGhFEKywdHwFRYzQ1JTYoKD4cIjJHOS8f/EABoBAQADAQEBAAAAAAAAAAAAAAABAgMFBAb/xAAoEQEBAAIBBAEDBAMBAAAAAAAAAQIRAwQSITFBBVGRIzJhgSJCcRP/2gAMAwEAAhEDEQA/APcQAAAAAAAAAAAAAAAAAAAAAAAAAAAAAAAAAAAAAAAAAAAAAAAAAAAAAAAAAAAAAAAAAAAAAAAAAAAKZuXyAqAAAAAAAAAAAAAAAAAAAAAAAAAAAAAAAAAAAAAAGKpioRdnKKdm7X1duxbsDKCAuN0nlSmnmWaOqV13XE+JPZL7/wAAJ5S5yvpXxepSopxcotzirrSy5/gclwvj06eIpzlOUusoyu27xlo7+fuPFy9Xjx5zCx0+n+nZ8/FeSX7+P+PSHxVRqxhKyU5ZIS/qy5rP4eXaTnNLdkejRjOPWinaeZJq9mndNd6MeOi7rwPVLdOflremeeNgt3+feRJ1VOcWr3Tun26ar3kOOGte7W+7S+6yMtGrBNWkm012O3Zt7xtp2STc8tyDV4j0jpU5OEm8y0aVt7XtuQV6ZRcmlSllt1Z5o6u17WV2veT3RE6fkvmYuiBzsvSx8qL+f4GGXpRUa0ppeNl5yHdGk6Tlvw6gHIv0kqPecY9nq9tjFPjs/wCbP3J/ciO+NJ0XJ/Dsy2VRLdpe84qWNlLd1Hpzb+d2YZTk/qfFr/Y7150N+cnaz4hTW9SH/sjDPjdFfvF7k39xx7zdkdu1728O0tcZfxJf2/iyO9pOhx+a639YaV0ry33tobJM4KMe+/wOs4DjOkppN6w6r8OT+73E45bYdT0048e7FsgAXeEAAAAAAAAAAAA1/G+IOhSlUjFO3IDYXMU8VBbyj8ThI+ksqmVynDrRzWzXcXd6O7025dpFxvH5ZOopPrNvK0lZJ3vflp+bjybegriEHJK71dtuZFqcQm27QcUpNJ9V5l2p8teRyPAeNdLVlG0ckqSq0knmkssrTi5bfWizbRjJy3mounllBuyUoytCVns7Zk+2yK21aTavGOLuNOplmnNJ2hfM2+ScVp8TzbH8aqxeV1pxUFNQS0tKTs43WvNr5Hd16MVdOSSd3b629/zocH6QcFzVWoLe9VOTypdbXfy7ycf5XzxmvCHwjjEadelJXfWUG3vdq3m1qej8Qxk1Rg1Ka69pWk1fNHm78nG3vOD4d6Mtt2W9qkcsXZNpdVuVtdO87+MqlrLRWsryb05aRsRlZLsxm5pqa2FnVw1VNSjZxqQzJrM7WdrrV9WLObnSbbO/hgajvrLXsiY6XojKUr5Ur7t7+JzOp4Ly5Sx3Og6zHp+O45Oi4FiFOnF3+rC/jl1JmJo5rasgcF4K8NGUVO93fbYm1pSX+joY7mGq4nJq8luPpzXpLhXCUJLZpp+K18n8jVqvJJuLs7e7R356cjo+NUHUpN84tS+5/Jmgp0X3fEz+XY6bOZcUl+ELNNttzTu03LNG/Le0fcXJN/Wur79d9ttrafgiZHDW/eW8EtF8C904vepL428rE6b932YIJWXVm7a7S3/u8DMqEV9WKv3IdHT7372HkvfJd9uhKq7LbZIFfpC/hKfSeyK+CJPIFB9j+BZLiFr3lFWtfVLd2V/eY6nEUnZ1FdtK19bvbTkQaySegl2PyHQPu+KMDm+1lLkp7az9D/VH5/gTuC1lCrG07qXVat8Pmalsk8M/a0/bj5ie2fLhvC7duADZ8+AAAAAAAAAAAQOOYTpaFSPNxdvFar5k8o0B4/wvhVWM2nGVlVavl5X7X7zoKPCYrWV3re3kdD6S4RJ4Vxsv+4VOStupwkkn/ckXQwi7CLlSYxqMFgowsoQtlzZWtLZrXS7tFy5E6jw+o5N69blqzY0qNtiVAqt6QKHBresm/Fu3wL6vAYT3UV4JJ/EnoqDdQsPwGlDlfxZOhRjHZL4ABG2TMMxjuWYfERqRUou8Xs9ddbcydmvlmzFblhVAYOIK9Kp/45/ZZw2Y7zEK8Jr+mS+TOCRnk630/wBZLi5FhcijpLkVLUVJQxV0rx6zjrK1ufUlvy031/hNcqFNq3T1paSdlKWttXsu/wCZsa9ZRtdN3dlZX5fhcwQxVklGjPbRZUkrWVr8v9BKPLo25vo6jck7qzs9btb6a/nQzOMcztQvK+bNZL+q9/EzfSZ/ype9xQhKo73jBKztq3ryTty2AQr1HJLoklpmlm5a7aasvtNreKdmmt1e6s9uy/xKUVO7zuFraJJ735tmYIRXh6jveql7MUufbubHg9PLUppycv8AqLV+K0MBK4b+1p+3HzJntTk/ZXbgA3fNAAAAAAAAAAAAADDioJpXSdpJrxTumavimN6FRtHNOclCnTWl5PtfJLmzbYj1WaTjWHm3Rq0453Rm5OnzlGStLL3lMm3DMbnJl6Wxw+KtfpaCf8HRycfDNmuTMRxCNLKpvrSWkYqUm7LW0Ur2Ii9IqT2jVcv5apTzX7NrfMj4ujUdWFbo61pUsk6cJJVIPNmXiu2zK7+zfsuV/UmvxGxqcZpKEama8ZTVO6T0k+UlurWLKnGckXOVGrGKnGMnJRVoy+va70XPxIcuHSlSeSlKD+kUqtpzzSllks0pauztyubupTUk4tXUk012p7onyplOPDXz5+/x/SHU4jJ1JwpwU3Gkpt5rLNJ9WO3Na37DFgeKTlWlSn0TeRzUqbbStKzi789SzBcJjSpVabq6zck53Sko5bRWvNRXmUw+DjCdOUsQr06TioqMIp07KW2ulle6I8rfpTc/Hv8AP5XcJq1q0adSVRRWaUZU1Bda0mtW9n4dhGjipvDKq6zjOnOotdYztUaUJRW99ErakzB4qlSg405SnbPUypNvrTd7aJb3XufYYlUppJRw9WWWcqsFlbWZv1rt73fZp3E6P/THuvjxvx4nryt4PiZVJzlPSre0qMrro6fLKud98xvCBOs3NuOHblC6U3lWl2urLezs370X0K9VztKlGMVvLNdvTTKra62+JMY8mUzu5NJk1o/A4BnoBwNZWlL2peZTN7/p3vL+lhci0uRR1auAAVCpQqSAFxcAUBUASuHftaftx8yKSeHftaftx8yZ7U5P2V3AAN3zQAAAAAAAAAAAAAsqrR+Br8RKaUejUXr1k3bTK9ny1t+dTYz2fga+vWcI3UJTd7ZY2v8AMrUxGviW/wBzFafxS7dN99vztd9GrPesl4QW1u/mJY+euXD1Ho93GLbtsk+/n5lZ4itZWpQTebSU9Fost2u1trTs77kJXywDbT6WrtFSs7Xt4bb62/8AlKvCoTd256ycmsztvdLwT5GGVStvKpRp66Rve+tlv4r4rTkWYis4O08WoyurxjTjdXTtpyXO77EEpkeFUl+7T23u9kkvJfBGb6PGz6kbWyvRbWtbws7Gs+k0042r1pvNdRjd3a1S2tbR9zLYwg5X6LEvVJuTlZLM3davby07gjTbdNGK3irJvS2yV3ovcYZcWpJXdSK33uno7bNX3IboNSeTCKyzwc3KKzRfY97O73MkcPVzZlTw8W927tq7s9VvdW0+faEmpxSCUWs0k21dJ2VpqLvzVm+wYjHSjJJUpSTa662tZO+i72vcZMHCaT6SSbzXVtkuzZEhADhMZG1Sp7c/tM7s4nicbVqvty8yubo/T7/lkiIuRRFyM3XEVCKhUDQBIFcr35dvL4lLkPF4TNO/Rqd0/wDqSekU76Zddk9kuSM+TK4zxNpk3U1qxQpSxFOnGMXl6qUU5TS0Ssin6Zpcuifheflc0nplc5FxJ4f+1p+3H7RHXFpP1YVH7NGXm13krhrq1KtPNTqpKS60sqsk77KV/kWkY58+HbZbPy7YAGzggAAAAAAAAAAAACjNdWpZ4yipOLv6y3Vmn/o2RpeF4fI66ve+JrVF3Z2pW+NytTCnwqys69ZqySvPst3d2/ey79C0r3ak91rKT395NRbOqo+tJLxaXmQnbDT4XSV2qcdd/wAvb3GZ4aH8EeWtlfRWWpFqccw8d8RRXd0kW/gmY/1jocpuXs06kvKJKGzRWxqf1gj9WjiJf48v22h+mqj9XCz/ALp04+WYDbFTT/TsS9qNGPjOcvKKF8VL69KPhTk/tTGhuSppfoOIlvian9saUf8Ai2V/Qcn61avLxqzXyi0NDcM4LjfEqccVVpuaTs6l7rLa6Vr33u9jpV6L0n60FL2m5fabJFHgFOO0ILwikLjtvwc94crZNuIWNg9nm9mMpfZTMkakn6tGs/8AG19qx3keHRXIyLBxXIr2R6L9QzvqR51hKGMdSrmw8ejuuh6yU7c+k1a+BPjwvEv93Sj4zk/KKO5WHXYXKkuwt2Rles5b8uLh6P4h71KcfCnJ+cjND0VqP1q8/wC2NOP/ABZ1+UrYdsZ3qOW/7VysPQ9fWqVn/kkvs2M8PQ2jzpqXtOUvtNnSWBOmdzyvutLR9GaMdqVNeEY/gTIcLiuROBKiLHAx7DLDDpbIygAAAAAAAAAAAAAAAAAaXG8EcpycataCk80owm4ptpJvTXkboAc9+qsH68qs/aq1ZfJyMlP0ToL9zT8XFN/M3oA19Lg8I7RivBJeRnWBj2EkAYVhY9hcqK7DIALVBFcpUAUsVAAAAAAAAAAAAAAAAAAAAAAAAAAAAAAAAAAAAAAAAAAAAAAAAAAAAAAAAAAAAAAAAAAAAAAAAAAAAAAAAAAAAAAAAAAAAAAAAAAAAAAAAAAAAAAAAAAAAAAAAAAAAAAAAAA//9k="/>
          <p:cNvSpPr>
            <a:spLocks noChangeAspect="1" noChangeArrowheads="1"/>
          </p:cNvSpPr>
          <p:nvPr/>
        </p:nvSpPr>
        <p:spPr bwMode="auto">
          <a:xfrm>
            <a:off x="0" y="-1539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AutoShape 10" descr="data:image/jpeg;base64,/9j/4AAQSkZJRgABAQAAAQABAAD/2wCEAAkGBhQQERAUEhARFBQUEBAQEA8XFRQWFRUVFBAXFBUVFBUYHCYeGBkjGRQWHy8gIycpLCwsFR4xNTAtNSYrLCkBCQoKDgwNGA8PGiwfHB8uKSkpKSktKSksLCkpLCkpLCwpLCkpKSksLC4sNCwpLS4pLiwsKSkpLSkpLTUuLiwpKf/AABEIAKkBKwMBIgACEQEDEQH/xAAbAAEAAQUBAAAAAAAAAAAAAAAABAECAwUGB//EAEAQAAIBAgQCBgYGCgEFAAAAAAABAgMRBBIhMQVBEyJRYXGxBjJygZGhFEKywdHwFRYzQ1JTYoKD4cIjJHOS8f/EABoBAQADAQEBAAAAAAAAAAAAAAABAgMFBAb/xAAoEQEBAAIBBAEDBAMBAAAAAAAAAQIRAwQSITFBBVGRIzJhgSJCcRP/2gAMAwEAAhEDEQA/APcQAAAAAAAAAAAAAAAAAAAAAAAAAAAAAAAAAAAAAAAAAAAAAAAAAAAAAAAAAAAAAAAAAAAAAAAAAAAKZuXyAqAAAAAAAAAAAAAAAAAAAAAAAAAAAAAAAAAAAAAAGKpioRdnKKdm7X1duxbsDKCAuN0nlSmnmWaOqV13XE+JPZL7/wAAJ5S5yvpXxepSopxcotzirrSy5/gclwvj06eIpzlOUusoyu27xlo7+fuPFy9Xjx5zCx0+n+nZ8/FeSX7+P+PSHxVRqxhKyU5ZIS/qy5rP4eXaTnNLdkejRjOPWinaeZJq9mndNd6MeOi7rwPVLdOflremeeNgt3+feRJ1VOcWr3Tun26ar3kOOGte7W+7S+6yMtGrBNWkm012O3Zt7xtp2STc8tyDV4j0jpU5OEm8y0aVt7XtuQV6ZRcmlSllt1Z5o6u17WV2veT3RE6fkvmYuiBzsvSx8qL+f4GGXpRUa0ppeNl5yHdGk6Tlvw6gHIv0kqPecY9nq9tjFPjs/wCbP3J/ciO+NJ0XJ/Dsy2VRLdpe84qWNlLd1Hpzb+d2YZTk/qfFr/Y7150N+cnaz4hTW9SH/sjDPjdFfvF7k39xx7zdkdu1728O0tcZfxJf2/iyO9pOhx+a639YaV0ry33tobJM4KMe+/wOs4DjOkppN6w6r8OT+73E45bYdT0048e7FsgAXeEAAAAAAAAAAAA1/G+IOhSlUjFO3IDYXMU8VBbyj8ThI+ksqmVynDrRzWzXcXd6O7025dpFxvH5ZOopPrNvK0lZJ3vflp+bjybegriEHJK71dtuZFqcQm27QcUpNJ9V5l2p8teRyPAeNdLVlG0ckqSq0knmkssrTi5bfWizbRjJy3mounllBuyUoytCVns7Zk+2yK21aTavGOLuNOplmnNJ2hfM2+ScVp8TzbH8aqxeV1pxUFNQS0tKTs43WvNr5Hd16MVdOSSd3b629/zocH6QcFzVWoLe9VOTypdbXfy7ycf5XzxmvCHwjjEadelJXfWUG3vdq3m1qej8Qxk1Rg1Ka69pWk1fNHm78nG3vOD4d6Mtt2W9qkcsXZNpdVuVtdO87+MqlrLRWsryb05aRsRlZLsxm5pqa2FnVw1VNSjZxqQzJrM7WdrrV9WLObnSbbO/hgajvrLXsiY6XojKUr5Ur7t7+JzOp4Ly5Sx3Og6zHp+O45Oi4FiFOnF3+rC/jl1JmJo5rasgcF4K8NGUVO93fbYm1pSX+joY7mGq4nJq8luPpzXpLhXCUJLZpp+K18n8jVqvJJuLs7e7R356cjo+NUHUpN84tS+5/Jmgp0X3fEz+XY6bOZcUl+ELNNttzTu03LNG/Le0fcXJN/Wur79d9ttrafgiZHDW/eW8EtF8C904vepL428rE6b932YIJWXVm7a7S3/u8DMqEV9WKv3IdHT7372HkvfJd9uhKq7LbZIFfpC/hKfSeyK+CJPIFB9j+BZLiFr3lFWtfVLd2V/eY6nEUnZ1FdtK19bvbTkQaySegl2PyHQPu+KMDm+1lLkp7az9D/VH5/gTuC1lCrG07qXVat8Pmalsk8M/a0/bj5ie2fLhvC7duADZ8+AAAAAAAAAAAQOOYTpaFSPNxdvFar5k8o0B4/wvhVWM2nGVlVavl5X7X7zoKPCYrWV3re3kdD6S4RJ4Vxsv+4VOStupwkkn/ckXQwi7CLlSYxqMFgowsoQtlzZWtLZrXS7tFy5E6jw+o5N69blqzY0qNtiVAqt6QKHBresm/Fu3wL6vAYT3UV4JJ/EnoqDdQsPwGlDlfxZOhRjHZL4ABG2TMMxjuWYfERqRUou8Xs9ddbcydmvlmzFblhVAYOIK9Kp/45/ZZw2Y7zEK8Jr+mS+TOCRnk630/wBZLi5FhcijpLkVLUVJQxV0rx6zjrK1ufUlvy031/hNcqFNq3T1paSdlKWttXsu/wCZsa9ZRtdN3dlZX5fhcwQxVklGjPbRZUkrWVr8v9BKPLo25vo6jck7qzs9btb6a/nQzOMcztQvK+bNZL+q9/EzfSZ/ype9xQhKo73jBKztq3ryTty2AQr1HJLoklpmlm5a7aasvtNreKdmmt1e6s9uy/xKUVO7zuFraJJ735tmYIRXh6jveql7MUufbubHg9PLUppycv8AqLV+K0MBK4b+1p+3HzJntTk/ZXbgA3fNAAAAAAAAAAAAADDioJpXSdpJrxTumavimN6FRtHNOclCnTWl5PtfJLmzbYj1WaTjWHm3Rq0453Rm5OnzlGStLL3lMm3DMbnJl6Wxw+KtfpaCf8HRycfDNmuTMRxCNLKpvrSWkYqUm7LW0Ur2Ii9IqT2jVcv5apTzX7NrfMj4ujUdWFbo61pUsk6cJJVIPNmXiu2zK7+zfsuV/UmvxGxqcZpKEama8ZTVO6T0k+UlurWLKnGckXOVGrGKnGMnJRVoy+va70XPxIcuHSlSeSlKD+kUqtpzzSllks0pauztyubupTUk4tXUk012p7onyplOPDXz5+/x/SHU4jJ1JwpwU3Gkpt5rLNJ9WO3Na37DFgeKTlWlSn0TeRzUqbbStKzi789SzBcJjSpVabq6zck53Sko5bRWvNRXmUw+DjCdOUsQr06TioqMIp07KW2ulle6I8rfpTc/Hv8AP5XcJq1q0adSVRRWaUZU1Bda0mtW9n4dhGjipvDKq6zjOnOotdYztUaUJRW99ErakzB4qlSg405SnbPUypNvrTd7aJb3XufYYlUppJRw9WWWcqsFlbWZv1rt73fZp3E6P/THuvjxvx4nryt4PiZVJzlPSre0qMrro6fLKud98xvCBOs3NuOHblC6U3lWl2urLezs370X0K9VztKlGMVvLNdvTTKra62+JMY8mUzu5NJk1o/A4BnoBwNZWlL2peZTN7/p3vL+lhci0uRR1auAAVCpQqSAFxcAUBUASuHftaftx8yKSeHftaftx8yZ7U5P2V3AAN3zQAAAAAAAAAAAAAsqrR+Br8RKaUejUXr1k3bTK9ny1t+dTYz2fga+vWcI3UJTd7ZY2v8AMrUxGviW/wBzFafxS7dN99vztd9GrPesl4QW1u/mJY+euXD1Ho93GLbtsk+/n5lZ4itZWpQTebSU9Fost2u1trTs77kJXywDbT6WrtFSs7Xt4bb62/8AlKvCoTd256ycmsztvdLwT5GGVStvKpRp66Rve+tlv4r4rTkWYis4O08WoyurxjTjdXTtpyXO77EEpkeFUl+7T23u9kkvJfBGb6PGz6kbWyvRbWtbws7Gs+k0042r1pvNdRjd3a1S2tbR9zLYwg5X6LEvVJuTlZLM3davby07gjTbdNGK3irJvS2yV3ovcYZcWpJXdSK33uno7bNX3IboNSeTCKyzwc3KKzRfY97O73MkcPVzZlTw8W927tq7s9VvdW0+faEmpxSCUWs0k21dJ2VpqLvzVm+wYjHSjJJUpSTa662tZO+i72vcZMHCaT6SSbzXVtkuzZEhADhMZG1Sp7c/tM7s4nicbVqvty8yubo/T7/lkiIuRRFyM3XEVCKhUDQBIFcr35dvL4lLkPF4TNO/Rqd0/wDqSekU76Zddk9kuSM+TK4zxNpk3U1qxQpSxFOnGMXl6qUU5TS0Ssin6Zpcuifheflc0nplc5FxJ4f+1p+3H7RHXFpP1YVH7NGXm13krhrq1KtPNTqpKS60sqsk77KV/kWkY58+HbZbPy7YAGzggAAAAAAAAAAAACjNdWpZ4yipOLv6y3Vmn/o2RpeF4fI66ve+JrVF3Z2pW+NytTCnwqys69ZqySvPst3d2/ey79C0r3ak91rKT395NRbOqo+tJLxaXmQnbDT4XSV2qcdd/wAvb3GZ4aH8EeWtlfRWWpFqccw8d8RRXd0kW/gmY/1jocpuXs06kvKJKGzRWxqf1gj9WjiJf48v22h+mqj9XCz/ALp04+WYDbFTT/TsS9qNGPjOcvKKF8VL69KPhTk/tTGhuSppfoOIlvian9saUf8Ai2V/Qcn61avLxqzXyi0NDcM4LjfEqccVVpuaTs6l7rLa6Vr33u9jpV6L0n60FL2m5fabJFHgFOO0ILwikLjtvwc94crZNuIWNg9nm9mMpfZTMkakn6tGs/8AG19qx3keHRXIyLBxXIr2R6L9QzvqR51hKGMdSrmw8ejuuh6yU7c+k1a+BPjwvEv93Sj4zk/KKO5WHXYXKkuwt2Rles5b8uLh6P4h71KcfCnJ+cjND0VqP1q8/wC2NOP/ABZ1+UrYdsZ3qOW/7VysPQ9fWqVn/kkvs2M8PQ2jzpqXtOUvtNnSWBOmdzyvutLR9GaMdqVNeEY/gTIcLiuROBKiLHAx7DLDDpbIygAAAAAAAAAAAAAAAAAaXG8EcpycataCk80owm4ptpJvTXkboAc9+qsH68qs/aq1ZfJyMlP0ToL9zT8XFN/M3oA19Lg8I7RivBJeRnWBj2EkAYVhY9hcqK7DIALVBFcpUAUsVAAAAAAAAAAAAAAAAAAAAAAAAAAAAAAAAAAAAAAAAAAAAAAAAAAAAAAAAAAAAAAAAAAAAAAAAAAAAAAAAAAAAAAAAAAAAAAAAAAAAAAAAAAAAAAAAAAAAAAAAAAAAAAAAAA//9k="/>
          <p:cNvSpPr>
            <a:spLocks noChangeAspect="1" noChangeArrowheads="1"/>
          </p:cNvSpPr>
          <p:nvPr/>
        </p:nvSpPr>
        <p:spPr bwMode="auto">
          <a:xfrm>
            <a:off x="152400" y="-15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aphicFrame>
        <p:nvGraphicFramePr>
          <p:cNvPr id="18" name="Group 568"/>
          <p:cNvGraphicFramePr>
            <a:graphicFrameLocks noGrp="1"/>
          </p:cNvGraphicFramePr>
          <p:nvPr>
            <p:extLst/>
          </p:nvPr>
        </p:nvGraphicFramePr>
        <p:xfrm>
          <a:off x="304800" y="457200"/>
          <a:ext cx="8673659" cy="5882672"/>
        </p:xfrm>
        <a:graphic>
          <a:graphicData uri="http://schemas.openxmlformats.org/drawingml/2006/table">
            <a:tbl>
              <a:tblPr/>
              <a:tblGrid>
                <a:gridCol w="2236892">
                  <a:extLst>
                    <a:ext uri="{9D8B030D-6E8A-4147-A177-3AD203B41FA5}">
                      <a16:colId xmlns:a16="http://schemas.microsoft.com/office/drawing/2014/main" val="20000"/>
                    </a:ext>
                  </a:extLst>
                </a:gridCol>
                <a:gridCol w="2130373">
                  <a:extLst>
                    <a:ext uri="{9D8B030D-6E8A-4147-A177-3AD203B41FA5}">
                      <a16:colId xmlns:a16="http://schemas.microsoft.com/office/drawing/2014/main" val="20001"/>
                    </a:ext>
                  </a:extLst>
                </a:gridCol>
                <a:gridCol w="2099160">
                  <a:extLst>
                    <a:ext uri="{9D8B030D-6E8A-4147-A177-3AD203B41FA5}">
                      <a16:colId xmlns:a16="http://schemas.microsoft.com/office/drawing/2014/main" val="20002"/>
                    </a:ext>
                  </a:extLst>
                </a:gridCol>
                <a:gridCol w="2207234">
                  <a:extLst>
                    <a:ext uri="{9D8B030D-6E8A-4147-A177-3AD203B41FA5}">
                      <a16:colId xmlns:a16="http://schemas.microsoft.com/office/drawing/2014/main" val="20003"/>
                    </a:ext>
                  </a:extLst>
                </a:gridCol>
              </a:tblGrid>
              <a:tr h="114981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200" b="1" i="0" u="none" strike="noStrike" cap="none" normalizeH="0" baseline="0" dirty="0" smtClean="0">
                        <a:ln>
                          <a:noFill/>
                        </a:ln>
                        <a:solidFill>
                          <a:srgbClr val="722B79"/>
                        </a:solidFill>
                        <a:effectLst/>
                        <a:latin typeface="+mn-lt"/>
                      </a:endParaRPr>
                    </a:p>
                  </a:txBody>
                  <a:tcPr marT="45726" marB="45726" anchor="ctr" anchorCtr="1" horzOverflow="overflow">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lumMod val="75000"/>
                              <a:lumOff val="25000"/>
                            </a:schemeClr>
                          </a:solidFill>
                          <a:effectLst/>
                          <a:latin typeface="+mn-lt"/>
                        </a:rPr>
                        <a:t>Bivalent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lumMod val="75000"/>
                              <a:lumOff val="25000"/>
                            </a:schemeClr>
                          </a:solidFill>
                          <a:effectLst/>
                          <a:latin typeface="+mn-lt"/>
                        </a:rPr>
                        <a:t>2vHPV</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lumMod val="75000"/>
                              <a:lumOff val="25000"/>
                            </a:schemeClr>
                          </a:solidFill>
                          <a:effectLst/>
                          <a:latin typeface="+mn-lt"/>
                        </a:rPr>
                        <a:t>(Cervarix)</a:t>
                      </a:r>
                    </a:p>
                  </a:txBody>
                  <a:tcPr marT="45726" marB="45726" anchor="ctr" anchorCtr="1" horzOverflow="overflow">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lumMod val="75000"/>
                              <a:lumOff val="25000"/>
                            </a:schemeClr>
                          </a:solidFill>
                          <a:effectLst/>
                          <a:latin typeface="+mn-lt"/>
                        </a:rPr>
                        <a:t>Quadrivalent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lumMod val="75000"/>
                              <a:lumOff val="25000"/>
                            </a:schemeClr>
                          </a:solidFill>
                          <a:effectLst/>
                          <a:latin typeface="+mn-lt"/>
                        </a:rPr>
                        <a:t>4vHPV</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lumMod val="75000"/>
                              <a:lumOff val="25000"/>
                            </a:schemeClr>
                          </a:solidFill>
                          <a:effectLst/>
                          <a:latin typeface="+mn-lt"/>
                        </a:rPr>
                        <a:t>(Gardasil)</a:t>
                      </a:r>
                      <a:endParaRPr kumimoji="0" lang="en-US" sz="2200" b="0" i="0" u="none" strike="noStrike" cap="none" normalizeH="0" baseline="30000" dirty="0" smtClean="0">
                        <a:ln>
                          <a:noFill/>
                        </a:ln>
                        <a:solidFill>
                          <a:schemeClr val="tx1">
                            <a:lumMod val="75000"/>
                            <a:lumOff val="25000"/>
                          </a:schemeClr>
                        </a:solidFill>
                        <a:effectLst/>
                        <a:latin typeface="+mn-lt"/>
                      </a:endParaRPr>
                    </a:p>
                  </a:txBody>
                  <a:tcPr marT="45726" marB="45726" anchor="ctr" anchorCtr="1" horzOverflow="overflow">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lumMod val="75000"/>
                              <a:lumOff val="25000"/>
                            </a:schemeClr>
                          </a:solidFill>
                          <a:effectLst/>
                          <a:latin typeface="+mn-lt"/>
                        </a:rPr>
                        <a:t>9-Valent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lumMod val="75000"/>
                              <a:lumOff val="25000"/>
                            </a:schemeClr>
                          </a:solidFill>
                          <a:effectLst/>
                          <a:latin typeface="+mn-lt"/>
                        </a:rPr>
                        <a:t>9vHPV</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lumMod val="75000"/>
                              <a:lumOff val="25000"/>
                            </a:schemeClr>
                          </a:solidFill>
                          <a:effectLst/>
                          <a:latin typeface="+mn-lt"/>
                        </a:rPr>
                        <a:t>(Gardasil 9)</a:t>
                      </a:r>
                    </a:p>
                  </a:txBody>
                  <a:tcPr marT="45726" marB="45726" anchor="ctr" anchorCtr="1" horzOverflow="overflow">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a:noFill/>
                    </a:lnTlToBr>
                    <a:lnBlToTr>
                      <a:noFill/>
                    </a:lnBlToTr>
                    <a:solidFill>
                      <a:schemeClr val="bg2">
                        <a:lumMod val="75000"/>
                      </a:schemeClr>
                    </a:solidFill>
                  </a:tcPr>
                </a:tc>
                <a:extLst>
                  <a:ext uri="{0D108BD9-81ED-4DB2-BD59-A6C34878D82A}">
                    <a16:rowId xmlns:a16="http://schemas.microsoft.com/office/drawing/2014/main" val="10000"/>
                  </a:ext>
                </a:extLst>
              </a:tr>
              <a:tr h="728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rgbClr val="722B79"/>
                          </a:solidFill>
                          <a:effectLst/>
                          <a:latin typeface="+mn-lt"/>
                        </a:rPr>
                        <a:t>Manufacturer</a:t>
                      </a:r>
                    </a:p>
                  </a:txBody>
                  <a:tcPr marT="45726" marB="45726" anchor="ctr" anchorCtr="1" horzOverflow="overflow">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lumMod val="75000"/>
                              <a:lumOff val="25000"/>
                            </a:schemeClr>
                          </a:solidFill>
                          <a:effectLst/>
                          <a:latin typeface="+mn-lt"/>
                        </a:rPr>
                        <a:t>GlaxoSmithKline</a:t>
                      </a:r>
                      <a:endParaRPr kumimoji="0" lang="en-US" sz="2200" b="0" i="0" u="none" strike="noStrike" cap="none" normalizeH="0" baseline="30000" smtClean="0">
                        <a:ln>
                          <a:noFill/>
                        </a:ln>
                        <a:solidFill>
                          <a:schemeClr val="tx1">
                            <a:lumMod val="75000"/>
                            <a:lumOff val="25000"/>
                          </a:schemeClr>
                        </a:solidFill>
                        <a:effectLst/>
                        <a:latin typeface="+mn-lt"/>
                      </a:endParaRPr>
                    </a:p>
                  </a:txBody>
                  <a:tcPr marT="45726" marB="45726" anchor="ctr" anchorCtr="1" horzOverflow="overflow">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lumMod val="75000"/>
                              <a:lumOff val="25000"/>
                            </a:schemeClr>
                          </a:solidFill>
                          <a:effectLst/>
                          <a:latin typeface="+mn-lt"/>
                        </a:rPr>
                        <a:t>Merck</a:t>
                      </a:r>
                      <a:endParaRPr kumimoji="0" lang="en-US" sz="2200" b="0" i="0" u="none" strike="noStrike" cap="none" normalizeH="0" baseline="30000" dirty="0" smtClean="0">
                        <a:ln>
                          <a:noFill/>
                        </a:ln>
                        <a:solidFill>
                          <a:schemeClr val="tx1">
                            <a:lumMod val="75000"/>
                            <a:lumOff val="25000"/>
                          </a:schemeClr>
                        </a:solidFill>
                        <a:effectLst/>
                        <a:latin typeface="+mn-lt"/>
                      </a:endParaRPr>
                    </a:p>
                  </a:txBody>
                  <a:tcPr marT="45726" marB="45726" anchor="ctr" anchorCtr="1" horzOverflow="overflow">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lumMod val="75000"/>
                              <a:lumOff val="25000"/>
                            </a:schemeClr>
                          </a:solidFill>
                          <a:effectLst/>
                          <a:latin typeface="+mn-lt"/>
                        </a:rPr>
                        <a:t>Merck</a:t>
                      </a:r>
                      <a:endParaRPr kumimoji="0" lang="en-US" sz="2200" b="0" i="0" u="none" strike="noStrike" cap="none" normalizeH="0" baseline="30000" dirty="0" smtClean="0">
                        <a:ln>
                          <a:noFill/>
                        </a:ln>
                        <a:solidFill>
                          <a:schemeClr val="tx1">
                            <a:lumMod val="75000"/>
                            <a:lumOff val="25000"/>
                          </a:schemeClr>
                        </a:solidFill>
                        <a:effectLst/>
                        <a:latin typeface="+mn-lt"/>
                      </a:endParaRPr>
                    </a:p>
                  </a:txBody>
                  <a:tcPr marT="45726" marB="45726" anchor="ctr" anchorCtr="1" horzOverflow="overflow">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6209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rgbClr val="722B79"/>
                          </a:solidFill>
                          <a:effectLst/>
                          <a:latin typeface="+mn-lt"/>
                        </a:rPr>
                        <a:t>HPV Types Included</a:t>
                      </a:r>
                    </a:p>
                  </a:txBody>
                  <a:tcPr marT="45726" marB="45726" anchor="ctr" anchorCtr="1" horzOverflow="overflow">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rgbClr val="1993B9"/>
                          </a:solidFill>
                          <a:effectLst/>
                          <a:latin typeface="+mn-lt"/>
                        </a:rPr>
                        <a:t>16, 18 </a:t>
                      </a:r>
                    </a:p>
                  </a:txBody>
                  <a:tcPr marT="45726" marB="45726" anchor="ctr" anchorCtr="1" horzOverflow="overflow">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lumMod val="75000"/>
                              <a:lumOff val="25000"/>
                            </a:schemeClr>
                          </a:solidFill>
                          <a:effectLst/>
                          <a:latin typeface="+mn-lt"/>
                          <a:cs typeface="Times New Roman" pitchFamily="18" charset="0"/>
                        </a:rPr>
                        <a:t>6, 11, </a:t>
                      </a:r>
                      <a:r>
                        <a:rPr kumimoji="0" lang="en-US" sz="2200" b="1" i="0" u="none" strike="noStrike" cap="none" normalizeH="0" baseline="0" dirty="0" smtClean="0">
                          <a:ln>
                            <a:noFill/>
                          </a:ln>
                          <a:solidFill>
                            <a:srgbClr val="1993B9"/>
                          </a:solidFill>
                          <a:effectLst/>
                          <a:latin typeface="+mn-lt"/>
                          <a:cs typeface="Times New Roman" pitchFamily="18" charset="0"/>
                        </a:rPr>
                        <a:t>16, 18</a:t>
                      </a:r>
                      <a:endParaRPr kumimoji="0" lang="en-US" sz="2200" b="1" i="0" u="none" strike="noStrike" cap="none" normalizeH="0" baseline="0" dirty="0" smtClean="0">
                        <a:ln>
                          <a:noFill/>
                        </a:ln>
                        <a:solidFill>
                          <a:srgbClr val="1993B9"/>
                        </a:solidFill>
                        <a:effectLst/>
                        <a:latin typeface="+mn-lt"/>
                      </a:endParaRPr>
                    </a:p>
                  </a:txBody>
                  <a:tcPr marT="45726" marB="45726" anchor="ctr" anchorCtr="1" horzOverflow="overflow">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lumMod val="75000"/>
                              <a:lumOff val="25000"/>
                            </a:schemeClr>
                          </a:solidFill>
                          <a:effectLst/>
                          <a:latin typeface="+mn-lt"/>
                          <a:cs typeface="Times New Roman" pitchFamily="18" charset="0"/>
                        </a:rPr>
                        <a:t>6, 11, </a:t>
                      </a:r>
                      <a:r>
                        <a:rPr kumimoji="0" lang="en-US" sz="2200" b="1" i="0" u="none" strike="noStrike" cap="none" normalizeH="0" baseline="0" dirty="0" smtClean="0">
                          <a:ln>
                            <a:noFill/>
                          </a:ln>
                          <a:solidFill>
                            <a:srgbClr val="1993B9"/>
                          </a:solidFill>
                          <a:effectLst/>
                          <a:latin typeface="+mn-lt"/>
                          <a:cs typeface="Times New Roman" pitchFamily="18" charset="0"/>
                        </a:rPr>
                        <a:t>16, 18,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lumMod val="75000"/>
                              <a:lumOff val="25000"/>
                            </a:schemeClr>
                          </a:solidFill>
                          <a:effectLst/>
                          <a:latin typeface="+mn-lt"/>
                          <a:cs typeface="Times New Roman" pitchFamily="18" charset="0"/>
                        </a:rPr>
                        <a:t>31, 33, 45, 52, 58</a:t>
                      </a:r>
                      <a:endParaRPr kumimoji="0" lang="en-US" sz="2200" b="0" i="0" u="none" strike="noStrike" cap="none" normalizeH="0" baseline="0" dirty="0" smtClean="0">
                        <a:ln>
                          <a:noFill/>
                        </a:ln>
                        <a:solidFill>
                          <a:schemeClr val="tx1">
                            <a:lumMod val="75000"/>
                            <a:lumOff val="25000"/>
                          </a:schemeClr>
                        </a:solidFill>
                        <a:effectLst/>
                        <a:latin typeface="+mn-lt"/>
                      </a:endParaRPr>
                    </a:p>
                  </a:txBody>
                  <a:tcPr marT="45726" marB="45726" anchor="ctr" anchorCtr="1" horzOverflow="overflow">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2"/>
                  </a:ext>
                </a:extLst>
              </a:tr>
              <a:tr h="76209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rgbClr val="722B79"/>
                          </a:solidFill>
                          <a:effectLst/>
                          <a:latin typeface="+mn-lt"/>
                        </a:rPr>
                        <a:t>Contraindications</a:t>
                      </a:r>
                    </a:p>
                  </a:txBody>
                  <a:tcPr marT="45726" marB="45726" anchor="ctr" anchorCtr="1" horzOverflow="overflow">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lumMod val="75000"/>
                              <a:lumOff val="25000"/>
                            </a:schemeClr>
                          </a:solidFill>
                          <a:effectLst/>
                          <a:latin typeface="+mn-lt"/>
                        </a:rPr>
                        <a:t>Hypersensitivity </a:t>
                      </a:r>
                      <a:br>
                        <a:rPr kumimoji="0" lang="en-US" sz="2200" b="0" i="0" u="none" strike="noStrike" cap="none" normalizeH="0" baseline="0" dirty="0" smtClean="0">
                          <a:ln>
                            <a:noFill/>
                          </a:ln>
                          <a:solidFill>
                            <a:schemeClr val="tx1">
                              <a:lumMod val="75000"/>
                              <a:lumOff val="25000"/>
                            </a:schemeClr>
                          </a:solidFill>
                          <a:effectLst/>
                          <a:latin typeface="+mn-lt"/>
                        </a:rPr>
                      </a:br>
                      <a:r>
                        <a:rPr kumimoji="0" lang="en-US" sz="2200" b="0" i="0" u="none" strike="noStrike" cap="none" normalizeH="0" baseline="0" dirty="0" smtClean="0">
                          <a:ln>
                            <a:noFill/>
                          </a:ln>
                          <a:solidFill>
                            <a:schemeClr val="tx1">
                              <a:lumMod val="75000"/>
                              <a:lumOff val="25000"/>
                            </a:schemeClr>
                          </a:solidFill>
                          <a:effectLst/>
                          <a:latin typeface="+mn-lt"/>
                        </a:rPr>
                        <a:t>to latex*</a:t>
                      </a:r>
                    </a:p>
                  </a:txBody>
                  <a:tcPr marT="45726" marB="45726" anchor="ctr" anchorCtr="1" horzOverflow="overflow">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lumMod val="75000"/>
                              <a:lumOff val="25000"/>
                            </a:schemeClr>
                          </a:solidFill>
                          <a:effectLst/>
                          <a:latin typeface="+mn-lt"/>
                        </a:rPr>
                        <a:t>Hypersensitivity </a:t>
                      </a:r>
                      <a:br>
                        <a:rPr kumimoji="0" lang="en-US" sz="2200" b="0" i="0" u="none" strike="noStrike" cap="none" normalizeH="0" baseline="0" dirty="0" smtClean="0">
                          <a:ln>
                            <a:noFill/>
                          </a:ln>
                          <a:solidFill>
                            <a:schemeClr val="tx1">
                              <a:lumMod val="75000"/>
                              <a:lumOff val="25000"/>
                            </a:schemeClr>
                          </a:solidFill>
                          <a:effectLst/>
                          <a:latin typeface="+mn-lt"/>
                        </a:rPr>
                      </a:br>
                      <a:r>
                        <a:rPr kumimoji="0" lang="en-US" sz="2200" b="0" i="0" u="none" strike="noStrike" cap="none" normalizeH="0" baseline="0" dirty="0" smtClean="0">
                          <a:ln>
                            <a:noFill/>
                          </a:ln>
                          <a:solidFill>
                            <a:schemeClr val="tx1">
                              <a:lumMod val="75000"/>
                              <a:lumOff val="25000"/>
                            </a:schemeClr>
                          </a:solidFill>
                          <a:effectLst/>
                          <a:latin typeface="+mn-lt"/>
                        </a:rPr>
                        <a:t>to yeast</a:t>
                      </a:r>
                    </a:p>
                  </a:txBody>
                  <a:tcPr marT="45726" marB="45726" anchor="ctr" anchorCtr="1" horzOverflow="overflow">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lumMod val="75000"/>
                              <a:lumOff val="25000"/>
                            </a:schemeClr>
                          </a:solidFill>
                          <a:effectLst/>
                          <a:latin typeface="+mn-lt"/>
                        </a:rPr>
                        <a:t>Hypersensitivity </a:t>
                      </a:r>
                      <a:br>
                        <a:rPr kumimoji="0" lang="en-US" sz="2200" b="0" i="0" u="none" strike="noStrike" cap="none" normalizeH="0" baseline="0" dirty="0" smtClean="0">
                          <a:ln>
                            <a:noFill/>
                          </a:ln>
                          <a:solidFill>
                            <a:schemeClr val="tx1">
                              <a:lumMod val="75000"/>
                              <a:lumOff val="25000"/>
                            </a:schemeClr>
                          </a:solidFill>
                          <a:effectLst/>
                          <a:latin typeface="+mn-lt"/>
                        </a:rPr>
                      </a:br>
                      <a:r>
                        <a:rPr kumimoji="0" lang="en-US" sz="2200" b="0" i="0" u="none" strike="noStrike" cap="none" normalizeH="0" baseline="0" dirty="0" smtClean="0">
                          <a:ln>
                            <a:noFill/>
                          </a:ln>
                          <a:solidFill>
                            <a:schemeClr val="tx1">
                              <a:lumMod val="75000"/>
                              <a:lumOff val="25000"/>
                            </a:schemeClr>
                          </a:solidFill>
                          <a:effectLst/>
                          <a:latin typeface="+mn-lt"/>
                        </a:rPr>
                        <a:t>to yeast</a:t>
                      </a:r>
                    </a:p>
                  </a:txBody>
                  <a:tcPr marT="45726" marB="45726" anchor="ctr" anchorCtr="1" horzOverflow="overflow">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9740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rgbClr val="722B79"/>
                          </a:solidFill>
                          <a:effectLst/>
                          <a:latin typeface="+mn-lt"/>
                        </a:rPr>
                        <a:t>Dose Schedule</a:t>
                      </a:r>
                    </a:p>
                  </a:txBody>
                  <a:tcPr marT="45726" marB="45726" anchor="ctr" anchorCtr="1" horzOverflow="overflow">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lumMod val="75000"/>
                              <a:lumOff val="25000"/>
                            </a:schemeClr>
                          </a:solidFill>
                          <a:effectLst/>
                          <a:latin typeface="+mn-lt"/>
                        </a:rPr>
                        <a:t>3 dose series: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lumMod val="75000"/>
                              <a:lumOff val="25000"/>
                            </a:schemeClr>
                          </a:solidFill>
                          <a:effectLst/>
                          <a:latin typeface="+mn-lt"/>
                        </a:rPr>
                        <a:t>0, 1, 6 months</a:t>
                      </a:r>
                    </a:p>
                  </a:txBody>
                  <a:tcPr marT="45726" marB="45726" anchor="ctr" anchorCtr="1" horzOverflow="overflow">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lumMod val="75000"/>
                              <a:lumOff val="25000"/>
                            </a:schemeClr>
                          </a:solidFill>
                          <a:effectLst/>
                          <a:latin typeface="+mn-lt"/>
                        </a:rPr>
                        <a:t>3 dose series: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lumMod val="75000"/>
                              <a:lumOff val="25000"/>
                            </a:schemeClr>
                          </a:solidFill>
                          <a:effectLst/>
                          <a:latin typeface="+mn-lt"/>
                        </a:rPr>
                        <a:t>0, 2, 6 months</a:t>
                      </a:r>
                    </a:p>
                  </a:txBody>
                  <a:tcPr marT="45726" marB="45726" anchor="ctr" anchorCtr="1" horzOverflow="overflow">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lumMod val="75000"/>
                              <a:lumOff val="25000"/>
                            </a:schemeClr>
                          </a:solidFill>
                          <a:effectLst/>
                          <a:latin typeface="+mn-lt"/>
                        </a:rPr>
                        <a:t>Ages 15-26</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lumMod val="75000"/>
                              <a:lumOff val="25000"/>
                            </a:schemeClr>
                          </a:solidFill>
                          <a:effectLst/>
                          <a:latin typeface="+mn-lt"/>
                        </a:rPr>
                        <a:t>3 dose series: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lumMod val="75000"/>
                              <a:lumOff val="25000"/>
                            </a:schemeClr>
                          </a:solidFill>
                          <a:effectLst/>
                          <a:latin typeface="+mn-lt"/>
                        </a:rPr>
                        <a:t>0, 2, 6 months</a:t>
                      </a:r>
                    </a:p>
                  </a:txBody>
                  <a:tcPr marT="45726" marB="45726" anchor="ctr" anchorCtr="1" horzOverflow="overflow">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4"/>
                  </a:ext>
                </a:extLst>
              </a:tr>
              <a:tr h="13829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rgbClr val="722B79"/>
                          </a:solidFill>
                          <a:effectLst/>
                          <a:latin typeface="+mn-lt"/>
                        </a:rPr>
                        <a:t>UPDATED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rgbClr val="722B79"/>
                          </a:solidFill>
                          <a:effectLst/>
                          <a:latin typeface="+mn-lt"/>
                        </a:rPr>
                        <a:t>Dose Schedule</a:t>
                      </a:r>
                    </a:p>
                  </a:txBody>
                  <a:tcPr marT="45726" marB="45726" anchor="ctr" anchorCtr="1" horzOverflow="overflow">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lumMod val="75000"/>
                            <a:lumOff val="25000"/>
                          </a:schemeClr>
                        </a:solidFill>
                        <a:effectLst/>
                        <a:latin typeface="+mn-lt"/>
                      </a:endParaRPr>
                    </a:p>
                  </a:txBody>
                  <a:tcPr marT="45726" marB="45726" anchor="ctr" anchorCtr="1" horzOverflow="overflow">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lumMod val="75000"/>
                            <a:lumOff val="25000"/>
                          </a:schemeClr>
                        </a:solidFill>
                        <a:effectLst/>
                        <a:latin typeface="+mn-lt"/>
                      </a:endParaRPr>
                    </a:p>
                  </a:txBody>
                  <a:tcPr marT="45726" marB="45726" anchor="ctr" anchorCtr="1" horzOverflow="overflow">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lumMod val="75000"/>
                              <a:lumOff val="25000"/>
                            </a:schemeClr>
                          </a:solidFill>
                          <a:effectLst/>
                          <a:latin typeface="+mn-lt"/>
                        </a:rPr>
                        <a:t>Ages 9-14</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1" u="none" strike="noStrike" cap="none" normalizeH="0" baseline="0" dirty="0" smtClean="0">
                          <a:ln>
                            <a:noFill/>
                          </a:ln>
                          <a:solidFill>
                            <a:schemeClr val="tx1">
                              <a:lumMod val="75000"/>
                              <a:lumOff val="25000"/>
                            </a:schemeClr>
                          </a:solidFill>
                          <a:effectLst/>
                          <a:latin typeface="+mn-lt"/>
                        </a:rPr>
                        <a:t>2 dose series: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1" u="none" strike="noStrike" cap="none" normalizeH="0" baseline="0" dirty="0" smtClean="0">
                          <a:ln>
                            <a:noFill/>
                          </a:ln>
                          <a:solidFill>
                            <a:schemeClr val="tx1">
                              <a:lumMod val="75000"/>
                              <a:lumOff val="25000"/>
                            </a:schemeClr>
                          </a:solidFill>
                          <a:effectLst/>
                          <a:latin typeface="+mn-lt"/>
                        </a:rPr>
                        <a:t>0, 6 months</a:t>
                      </a:r>
                    </a:p>
                  </a:txBody>
                  <a:tcPr marT="45726" marB="45726" anchor="ctr" anchorCtr="1" horzOverflow="overflow">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5"/>
                  </a:ext>
                </a:extLst>
              </a:tr>
            </a:tbl>
          </a:graphicData>
        </a:graphic>
      </p:graphicFrame>
      <p:sp>
        <p:nvSpPr>
          <p:cNvPr id="2" name="TextBox 1"/>
          <p:cNvSpPr txBox="1"/>
          <p:nvPr/>
        </p:nvSpPr>
        <p:spPr>
          <a:xfrm>
            <a:off x="76200" y="6477000"/>
            <a:ext cx="6477000" cy="307777"/>
          </a:xfrm>
          <a:prstGeom prst="rect">
            <a:avLst/>
          </a:prstGeom>
          <a:noFill/>
        </p:spPr>
        <p:txBody>
          <a:bodyPr wrap="square" rtlCol="0">
            <a:spAutoFit/>
          </a:bodyPr>
          <a:lstStyle/>
          <a:p>
            <a:r>
              <a:rPr lang="en-US" sz="1400" dirty="0" smtClean="0"/>
              <a:t>*</a:t>
            </a:r>
            <a:r>
              <a:rPr lang="en-US" sz="1400" dirty="0">
                <a:solidFill>
                  <a:schemeClr val="tx1">
                    <a:lumMod val="75000"/>
                    <a:lumOff val="25000"/>
                  </a:schemeClr>
                </a:solidFill>
              </a:rPr>
              <a:t> May be present in tip of pre-filled syringes</a:t>
            </a:r>
            <a:endParaRPr lang="en-US" sz="1400" dirty="0"/>
          </a:p>
        </p:txBody>
      </p:sp>
      <p:sp>
        <p:nvSpPr>
          <p:cNvPr id="3" name="Rectangle 2"/>
          <p:cNvSpPr/>
          <p:nvPr/>
        </p:nvSpPr>
        <p:spPr>
          <a:xfrm>
            <a:off x="6799142" y="483401"/>
            <a:ext cx="2179317" cy="58302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17478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HPV Vaccine Comparison</a:t>
            </a:r>
            <a:endParaRPr lang="en-US" dirty="0"/>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1194137"/>
            <a:ext cx="8615884" cy="3476950"/>
          </a:xfrm>
        </p:spPr>
      </p:pic>
      <p:grpSp>
        <p:nvGrpSpPr>
          <p:cNvPr id="10" name="Group 9"/>
          <p:cNvGrpSpPr/>
          <p:nvPr/>
        </p:nvGrpSpPr>
        <p:grpSpPr>
          <a:xfrm>
            <a:off x="762000" y="4470737"/>
            <a:ext cx="8229600" cy="1701463"/>
            <a:chOff x="914400" y="5105400"/>
            <a:chExt cx="8229600" cy="1701463"/>
          </a:xfrm>
        </p:grpSpPr>
        <p:sp>
          <p:nvSpPr>
            <p:cNvPr id="6" name="Left Brace 5"/>
            <p:cNvSpPr/>
            <p:nvPr/>
          </p:nvSpPr>
          <p:spPr>
            <a:xfrm rot="16200000">
              <a:off x="2857500" y="5067300"/>
              <a:ext cx="685800" cy="762000"/>
            </a:xfrm>
            <a:prstGeom prst="leftBrace">
              <a:avLst/>
            </a:prstGeom>
            <a:noFill/>
            <a:ln>
              <a:solidFill>
                <a:srgbClr val="BD4915"/>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000"/>
            </a:p>
          </p:txBody>
        </p:sp>
        <p:sp>
          <p:nvSpPr>
            <p:cNvPr id="7" name="Left Brace 6"/>
            <p:cNvSpPr/>
            <p:nvPr/>
          </p:nvSpPr>
          <p:spPr>
            <a:xfrm rot="16200000">
              <a:off x="6667500" y="4076700"/>
              <a:ext cx="685800" cy="2743200"/>
            </a:xfrm>
            <a:prstGeom prst="leftBrace">
              <a:avLst/>
            </a:prstGeom>
            <a:noFill/>
            <a:ln>
              <a:solidFill>
                <a:srgbClr val="660066"/>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000"/>
            </a:p>
          </p:txBody>
        </p:sp>
        <p:sp>
          <p:nvSpPr>
            <p:cNvPr id="8" name="Left Brace 7"/>
            <p:cNvSpPr/>
            <p:nvPr/>
          </p:nvSpPr>
          <p:spPr>
            <a:xfrm rot="16200000">
              <a:off x="4229100" y="5067300"/>
              <a:ext cx="685800" cy="762000"/>
            </a:xfrm>
            <a:prstGeom prst="leftBrace">
              <a:avLst/>
            </a:prstGeom>
            <a:noFill/>
            <a:ln>
              <a:solidFill>
                <a:srgbClr val="1993B9"/>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000"/>
            </a:p>
          </p:txBody>
        </p:sp>
        <p:sp>
          <p:nvSpPr>
            <p:cNvPr id="9" name="TextBox 8"/>
            <p:cNvSpPr txBox="1"/>
            <p:nvPr/>
          </p:nvSpPr>
          <p:spPr>
            <a:xfrm>
              <a:off x="914400" y="5791200"/>
              <a:ext cx="8229600" cy="1015663"/>
            </a:xfrm>
            <a:prstGeom prst="rect">
              <a:avLst/>
            </a:prstGeom>
            <a:noFill/>
          </p:spPr>
          <p:txBody>
            <a:bodyPr wrap="square" rtlCol="0">
              <a:spAutoFit/>
            </a:bodyPr>
            <a:lstStyle/>
            <a:p>
              <a:r>
                <a:rPr lang="en-US" sz="2000" b="1" dirty="0" smtClean="0"/>
                <a:t>   These 	          </a:t>
              </a:r>
              <a:r>
                <a:rPr lang="en-US" sz="2000" b="1" dirty="0" smtClean="0">
                  <a:solidFill>
                    <a:srgbClr val="BD4915"/>
                  </a:solidFill>
                </a:rPr>
                <a:t>Genital warts    </a:t>
              </a:r>
              <a:r>
                <a:rPr lang="en-US" sz="2000" b="1" dirty="0" smtClean="0">
                  <a:solidFill>
                    <a:srgbClr val="1993B9"/>
                  </a:solidFill>
                </a:rPr>
                <a:t>~66% of       		</a:t>
              </a:r>
              <a:r>
                <a:rPr lang="en-US" sz="2000" b="1" dirty="0" smtClean="0">
                  <a:solidFill>
                    <a:srgbClr val="722B79"/>
                  </a:solidFill>
                </a:rPr>
                <a:t>~15% of </a:t>
              </a:r>
              <a:endParaRPr lang="en-US" sz="2000" b="1" dirty="0" smtClean="0"/>
            </a:p>
            <a:p>
              <a:r>
                <a:rPr lang="en-US" sz="2000" b="1" dirty="0" smtClean="0"/>
                <a:t>HPV Types 	  	        </a:t>
              </a:r>
              <a:r>
                <a:rPr lang="en-US" sz="2000" b="1" dirty="0" smtClean="0">
                  <a:solidFill>
                    <a:srgbClr val="1993B9"/>
                  </a:solidFill>
                </a:rPr>
                <a:t>Cervical 		</a:t>
              </a:r>
              <a:r>
                <a:rPr lang="en-US" sz="2000" b="1" dirty="0" smtClean="0">
                  <a:solidFill>
                    <a:srgbClr val="722B79"/>
                  </a:solidFill>
                </a:rPr>
                <a:t>Cervical 		       </a:t>
              </a:r>
              <a:r>
                <a:rPr lang="en-US" sz="2000" b="1" dirty="0">
                  <a:solidFill>
                    <a:srgbClr val="722B79"/>
                  </a:solidFill>
                </a:rPr>
                <a:t> </a:t>
              </a:r>
              <a:r>
                <a:rPr lang="en-US" sz="2000" b="1" dirty="0" smtClean="0">
                  <a:solidFill>
                    <a:srgbClr val="722B79"/>
                  </a:solidFill>
                </a:rPr>
                <a:t>     </a:t>
              </a:r>
            </a:p>
            <a:p>
              <a:r>
                <a:rPr lang="en-US" sz="2000" b="1" dirty="0">
                  <a:solidFill>
                    <a:srgbClr val="722B79"/>
                  </a:solidFill>
                </a:rPr>
                <a:t> </a:t>
              </a:r>
              <a:r>
                <a:rPr lang="en-US" sz="2000" b="1" dirty="0" smtClean="0">
                  <a:solidFill>
                    <a:srgbClr val="722B79"/>
                  </a:solidFill>
                </a:rPr>
                <a:t>  </a:t>
              </a:r>
              <a:r>
                <a:rPr lang="en-US" sz="2000" b="1" dirty="0" smtClean="0"/>
                <a:t>Cause</a:t>
              </a:r>
              <a:r>
                <a:rPr lang="en-US" sz="2000" b="1" dirty="0"/>
                <a:t>:</a:t>
              </a:r>
              <a:r>
                <a:rPr lang="en-US" sz="2000" b="1" dirty="0" smtClean="0">
                  <a:solidFill>
                    <a:srgbClr val="722B79"/>
                  </a:solidFill>
                </a:rPr>
                <a:t>	        		        </a:t>
              </a:r>
              <a:r>
                <a:rPr lang="en-US" sz="2000" b="1" dirty="0" smtClean="0">
                  <a:solidFill>
                    <a:srgbClr val="1993B9"/>
                  </a:solidFill>
                </a:rPr>
                <a:t>Cancers		</a:t>
              </a:r>
              <a:r>
                <a:rPr lang="en-US" sz="2000" b="1" dirty="0" smtClean="0">
                  <a:solidFill>
                    <a:srgbClr val="722B79"/>
                  </a:solidFill>
                </a:rPr>
                <a:t>Cancers</a:t>
              </a:r>
              <a:endParaRPr lang="en-US" sz="2000" b="1" dirty="0">
                <a:solidFill>
                  <a:srgbClr val="722B79"/>
                </a:solidFill>
              </a:endParaRPr>
            </a:p>
          </p:txBody>
        </p:sp>
      </p:grpSp>
      <p:sp>
        <p:nvSpPr>
          <p:cNvPr id="11" name="Rectangle 10"/>
          <p:cNvSpPr/>
          <p:nvPr/>
        </p:nvSpPr>
        <p:spPr>
          <a:xfrm>
            <a:off x="2324100" y="3124200"/>
            <a:ext cx="1447800" cy="287891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667001" y="6133182"/>
            <a:ext cx="798742" cy="461665"/>
          </a:xfrm>
          <a:prstGeom prst="rect">
            <a:avLst/>
          </a:prstGeom>
          <a:noFill/>
        </p:spPr>
        <p:txBody>
          <a:bodyPr wrap="square" rtlCol="0">
            <a:spAutoFit/>
          </a:bodyPr>
          <a:lstStyle/>
          <a:p>
            <a:r>
              <a:rPr lang="en-US" sz="2400" b="1" dirty="0" err="1" smtClean="0">
                <a:solidFill>
                  <a:srgbClr val="FF0000"/>
                </a:solidFill>
                <a:latin typeface="+mj-lt"/>
              </a:rPr>
              <a:t>RRP</a:t>
            </a:r>
            <a:endParaRPr lang="en-US" sz="2400" b="1" dirty="0">
              <a:solidFill>
                <a:srgbClr val="FF0000"/>
              </a:solidFill>
              <a:latin typeface="+mj-lt"/>
            </a:endParaRPr>
          </a:p>
        </p:txBody>
      </p:sp>
    </p:spTree>
    <p:extLst>
      <p:ext uri="{BB962C8B-B14F-4D97-AF65-F5344CB8AC3E}">
        <p14:creationId xmlns:p14="http://schemas.microsoft.com/office/powerpoint/2010/main" val="2626193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100000"/>
              </a:lnSpc>
            </a:pPr>
            <a:r>
              <a:rPr lang="en-US" sz="4000" dirty="0">
                <a:latin typeface="Calibri" panose="020F0502020204030204" pitchFamily="34" charset="0"/>
              </a:rPr>
              <a:t>HPV Vaccine Recommendation</a:t>
            </a:r>
            <a:endParaRPr lang="en-US" sz="3200" i="1" dirty="0">
              <a:latin typeface="Calibri" panose="020F0502020204030204" pitchFamily="34" charset="0"/>
            </a:endParaRPr>
          </a:p>
        </p:txBody>
      </p:sp>
      <p:sp>
        <p:nvSpPr>
          <p:cNvPr id="3" name="Content Placeholder 2"/>
          <p:cNvSpPr>
            <a:spLocks noGrp="1"/>
          </p:cNvSpPr>
          <p:nvPr>
            <p:ph idx="1"/>
          </p:nvPr>
        </p:nvSpPr>
        <p:spPr>
          <a:xfrm>
            <a:off x="457200" y="1828800"/>
            <a:ext cx="8229600" cy="5334000"/>
          </a:xfrm>
        </p:spPr>
        <p:txBody>
          <a:bodyPr>
            <a:normAutofit/>
          </a:bodyPr>
          <a:lstStyle/>
          <a:p>
            <a:pPr marL="0" indent="0" algn="ctr">
              <a:spcBef>
                <a:spcPts val="0"/>
              </a:spcBef>
              <a:buNone/>
            </a:pPr>
            <a:r>
              <a:rPr lang="en-US" dirty="0">
                <a:solidFill>
                  <a:srgbClr val="7030A0"/>
                </a:solidFill>
              </a:rPr>
              <a:t>CDC recommends routine vaccination </a:t>
            </a:r>
          </a:p>
          <a:p>
            <a:pPr marL="0" indent="0" algn="ctr">
              <a:spcBef>
                <a:spcPts val="0"/>
              </a:spcBef>
              <a:buNone/>
            </a:pPr>
            <a:r>
              <a:rPr lang="en-US" dirty="0">
                <a:solidFill>
                  <a:srgbClr val="7030A0"/>
                </a:solidFill>
              </a:rPr>
              <a:t>at age 11 or 12 years to prevent HPV </a:t>
            </a:r>
            <a:r>
              <a:rPr lang="en-US" dirty="0" smtClean="0">
                <a:solidFill>
                  <a:srgbClr val="7030A0"/>
                </a:solidFill>
              </a:rPr>
              <a:t>cancers, </a:t>
            </a:r>
            <a:r>
              <a:rPr lang="en-US" i="1" dirty="0" smtClean="0">
                <a:solidFill>
                  <a:srgbClr val="7030A0"/>
                </a:solidFill>
              </a:rPr>
              <a:t>for both boys and girls</a:t>
            </a:r>
            <a:r>
              <a:rPr lang="en-US" i="1" dirty="0">
                <a:solidFill>
                  <a:srgbClr val="7030A0"/>
                </a:solidFill>
              </a:rPr>
              <a:t>  </a:t>
            </a:r>
          </a:p>
          <a:p>
            <a:pPr lvl="0">
              <a:spcBef>
                <a:spcPts val="0"/>
              </a:spcBef>
            </a:pPr>
            <a:endParaRPr lang="en-US" sz="2800" b="0" dirty="0"/>
          </a:p>
          <a:p>
            <a:pPr lvl="0"/>
            <a:r>
              <a:rPr lang="en-US" sz="2800" b="0" dirty="0"/>
              <a:t>The vaccination series can be started at age 9 years</a:t>
            </a:r>
          </a:p>
          <a:p>
            <a:pPr lvl="0"/>
            <a:r>
              <a:rPr lang="en-US" sz="2800" b="0" dirty="0"/>
              <a:t>Two doses of vaccine are recommended</a:t>
            </a:r>
          </a:p>
          <a:p>
            <a:pPr lvl="0"/>
            <a:r>
              <a:rPr lang="en-US" sz="2800" b="0" dirty="0"/>
              <a:t>The second dose of the vaccine should be administered 6 to 12 months after the first dose.</a:t>
            </a:r>
          </a:p>
        </p:txBody>
      </p:sp>
      <p:sp>
        <p:nvSpPr>
          <p:cNvPr id="5" name="Slide Number Placeholder 3"/>
          <p:cNvSpPr txBox="1">
            <a:spLocks/>
          </p:cNvSpPr>
          <p:nvPr/>
        </p:nvSpPr>
        <p:spPr bwMode="auto">
          <a:xfrm>
            <a:off x="6858000" y="6477000"/>
            <a:ext cx="2133600" cy="4762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lgn="r">
              <a:defRPr/>
            </a:pPr>
            <a:fld id="{26100F45-9AEF-47AA-956C-CE58D250CCA9}" type="slidenum">
              <a:rPr lang="en-US" sz="1400">
                <a:solidFill>
                  <a:srgbClr val="4B4B4B"/>
                </a:solidFill>
              </a:rPr>
              <a:pPr algn="r">
                <a:defRPr/>
              </a:pPr>
              <a:t>17</a:t>
            </a:fld>
            <a:endParaRPr lang="en-US" sz="1400" dirty="0">
              <a:solidFill>
                <a:srgbClr val="4B4B4B"/>
              </a:solidFill>
            </a:endParaRPr>
          </a:p>
        </p:txBody>
      </p:sp>
      <p:sp>
        <p:nvSpPr>
          <p:cNvPr id="6" name="TextBox 5"/>
          <p:cNvSpPr txBox="1"/>
          <p:nvPr/>
        </p:nvSpPr>
        <p:spPr>
          <a:xfrm>
            <a:off x="0" y="6620065"/>
            <a:ext cx="5410200" cy="243785"/>
          </a:xfrm>
          <a:prstGeom prst="rect">
            <a:avLst/>
          </a:prstGeom>
          <a:noFill/>
          <a:ln w="12700">
            <a:noFill/>
            <a:miter lim="800000"/>
            <a:headEnd/>
            <a:tailEnd/>
          </a:ln>
        </p:spPr>
        <p:txBody>
          <a:bodyPr wrap="square" anchor="b">
            <a:spAutoFit/>
          </a:bodyPr>
          <a:lstStyle>
            <a:defPPr>
              <a:defRPr lang="en-US"/>
            </a:defPPr>
            <a:lvl1pPr marL="342900" indent="-342900">
              <a:lnSpc>
                <a:spcPct val="80000"/>
              </a:lnSpc>
              <a:spcBef>
                <a:spcPct val="25000"/>
              </a:spcBef>
              <a:buClr>
                <a:srgbClr val="4397C7"/>
              </a:buClr>
              <a:buSzPct val="90000"/>
              <a:defRPr sz="1200">
                <a:solidFill>
                  <a:schemeClr val="accent1">
                    <a:lumMod val="50000"/>
                  </a:schemeClr>
                </a:solidFill>
                <a:latin typeface="Calibri" pitchFamily="34" charset="0"/>
              </a:defRPr>
            </a:lvl1pPr>
          </a:lstStyle>
          <a:p>
            <a:r>
              <a:rPr lang="en-US" dirty="0"/>
              <a:t>Meites et al. MMWR. 2016.</a:t>
            </a:r>
          </a:p>
        </p:txBody>
      </p:sp>
    </p:spTree>
    <p:extLst>
      <p:ext uri="{BB962C8B-B14F-4D97-AF65-F5344CB8AC3E}">
        <p14:creationId xmlns:p14="http://schemas.microsoft.com/office/powerpoint/2010/main" val="22906521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print">
            <a:duotone>
              <a:srgbClr val="8064A2">
                <a:shade val="45000"/>
                <a:satMod val="135000"/>
              </a:srgbClr>
              <a:prstClr val="white"/>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a:ext>
            </a:extLst>
          </a:blip>
          <a:stretch>
            <a:fillRect/>
          </a:stretch>
        </p:blipFill>
        <p:spPr>
          <a:xfrm>
            <a:off x="1689553" y="3581400"/>
            <a:ext cx="964295" cy="1524000"/>
          </a:xfrm>
          <a:prstGeom prst="rect">
            <a:avLst/>
          </a:prstGeom>
        </p:spPr>
      </p:pic>
      <p:sp>
        <p:nvSpPr>
          <p:cNvPr id="16" name="TextBox 15"/>
          <p:cNvSpPr txBox="1"/>
          <p:nvPr/>
        </p:nvSpPr>
        <p:spPr>
          <a:xfrm>
            <a:off x="0" y="1534180"/>
            <a:ext cx="9144000" cy="646331"/>
          </a:xfrm>
          <a:prstGeom prst="rect">
            <a:avLst/>
          </a:prstGeom>
          <a:noFill/>
        </p:spPr>
        <p:txBody>
          <a:bodyPr wrap="square" rtlCol="0">
            <a:spAutoFit/>
          </a:bodyPr>
          <a:lstStyle/>
          <a:p>
            <a:pPr algn="ctr"/>
            <a:r>
              <a:rPr lang="en-US" sz="3600" b="1" dirty="0">
                <a:solidFill>
                  <a:srgbClr val="1993B9"/>
                </a:solidFill>
                <a:latin typeface="Calibri" panose="020F0502020204030204" pitchFamily="34" charset="0"/>
              </a:rPr>
              <a:t>Girls &amp; Boys can start HPV vaccination at age 9</a:t>
            </a:r>
          </a:p>
        </p:txBody>
      </p:sp>
      <p:sp>
        <p:nvSpPr>
          <p:cNvPr id="17" name="TextBox 16"/>
          <p:cNvSpPr txBox="1"/>
          <p:nvPr/>
        </p:nvSpPr>
        <p:spPr>
          <a:xfrm>
            <a:off x="457200" y="2130465"/>
            <a:ext cx="8305800" cy="1374735"/>
          </a:xfrm>
          <a:prstGeom prst="rect">
            <a:avLst/>
          </a:prstGeom>
          <a:noFill/>
        </p:spPr>
        <p:txBody>
          <a:bodyPr wrap="square" rtlCol="0">
            <a:spAutoFit/>
          </a:bodyPr>
          <a:lstStyle/>
          <a:p>
            <a:pPr algn="ctr">
              <a:lnSpc>
                <a:spcPts val="5000"/>
              </a:lnSpc>
            </a:pPr>
            <a:r>
              <a:rPr lang="en-US" sz="3600" b="1" dirty="0">
                <a:solidFill>
                  <a:srgbClr val="92D050"/>
                </a:solidFill>
                <a:latin typeface="+mj-lt"/>
                <a:ea typeface="+mj-ea"/>
                <a:cs typeface="+mj-cs"/>
              </a:rPr>
              <a:t>Preteens should finish the HPV vaccine series before their 13</a:t>
            </a:r>
            <a:r>
              <a:rPr lang="en-US" sz="3600" b="1" baseline="30000" dirty="0">
                <a:solidFill>
                  <a:srgbClr val="92D050"/>
                </a:solidFill>
                <a:latin typeface="+mj-lt"/>
                <a:ea typeface="+mj-ea"/>
                <a:cs typeface="+mj-cs"/>
              </a:rPr>
              <a:t>th</a:t>
            </a:r>
            <a:r>
              <a:rPr lang="en-US" sz="3600" b="1" dirty="0">
                <a:solidFill>
                  <a:srgbClr val="92D050"/>
                </a:solidFill>
                <a:latin typeface="+mj-lt"/>
                <a:ea typeface="+mj-ea"/>
                <a:cs typeface="+mj-cs"/>
              </a:rPr>
              <a:t> birthday</a:t>
            </a:r>
            <a:endParaRPr lang="en-US" sz="2800" b="1" dirty="0">
              <a:solidFill>
                <a:srgbClr val="92D050"/>
              </a:solidFill>
            </a:endParaRPr>
          </a:p>
        </p:txBody>
      </p:sp>
      <p:sp>
        <p:nvSpPr>
          <p:cNvPr id="18" name="TextBox 17"/>
          <p:cNvSpPr txBox="1"/>
          <p:nvPr/>
        </p:nvSpPr>
        <p:spPr>
          <a:xfrm>
            <a:off x="457200" y="5156537"/>
            <a:ext cx="3429000" cy="1015663"/>
          </a:xfrm>
          <a:prstGeom prst="rect">
            <a:avLst/>
          </a:prstGeom>
          <a:noFill/>
        </p:spPr>
        <p:txBody>
          <a:bodyPr wrap="square" rtlCol="0">
            <a:spAutoFit/>
          </a:bodyPr>
          <a:lstStyle/>
          <a:p>
            <a:pPr algn="ctr"/>
            <a:r>
              <a:rPr lang="en-US" sz="2000" b="1" dirty="0">
                <a:solidFill>
                  <a:srgbClr val="7030A0"/>
                </a:solidFill>
                <a:latin typeface="Calibri" panose="020F0502020204030204" pitchFamily="34" charset="0"/>
              </a:rPr>
              <a:t>Plus girls 13-26 years old who haven’t started or finished HPV vaccine series</a:t>
            </a:r>
          </a:p>
        </p:txBody>
      </p:sp>
      <p:sp>
        <p:nvSpPr>
          <p:cNvPr id="19" name="TextBox 18"/>
          <p:cNvSpPr txBox="1"/>
          <p:nvPr/>
        </p:nvSpPr>
        <p:spPr>
          <a:xfrm>
            <a:off x="5029200" y="5156537"/>
            <a:ext cx="3505200" cy="1015663"/>
          </a:xfrm>
          <a:prstGeom prst="rect">
            <a:avLst/>
          </a:prstGeom>
          <a:noFill/>
        </p:spPr>
        <p:txBody>
          <a:bodyPr wrap="square" rtlCol="0">
            <a:spAutoFit/>
          </a:bodyPr>
          <a:lstStyle/>
          <a:p>
            <a:pPr algn="ctr"/>
            <a:r>
              <a:rPr lang="en-US" sz="2000" b="1" dirty="0">
                <a:solidFill>
                  <a:srgbClr val="7030A0"/>
                </a:solidFill>
                <a:latin typeface="Calibri" panose="020F0502020204030204" pitchFamily="34" charset="0"/>
              </a:rPr>
              <a:t>Plus boys 13-21 years old who haven’t started or finished HPV vaccine series</a:t>
            </a:r>
          </a:p>
        </p:txBody>
      </p:sp>
      <p:sp>
        <p:nvSpPr>
          <p:cNvPr id="4" name="Title 3"/>
          <p:cNvSpPr>
            <a:spLocks noGrp="1"/>
          </p:cNvSpPr>
          <p:nvPr>
            <p:ph type="title"/>
          </p:nvPr>
        </p:nvSpPr>
        <p:spPr/>
        <p:txBody>
          <a:bodyPr>
            <a:noAutofit/>
          </a:bodyPr>
          <a:lstStyle/>
          <a:p>
            <a:r>
              <a:rPr lang="en-US" dirty="0"/>
              <a:t>HPV Vaccination is Recommended </a:t>
            </a:r>
            <a:br>
              <a:rPr lang="en-US" dirty="0"/>
            </a:br>
            <a:r>
              <a:rPr lang="en-US" dirty="0"/>
              <a:t>at Age 11 or 12 Years</a:t>
            </a:r>
          </a:p>
        </p:txBody>
      </p:sp>
      <p:pic>
        <p:nvPicPr>
          <p:cNvPr id="2050" name="Picture 2" descr="\\cdc\project\NCIRD_OD_HCSO\NCIRD_Projects\Adolescent_Campaign\Materials-Multimedia_Products\Infographics\Infographic Elements\ncirdig406-hpv-cancer-prevention-3-male.png"/>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25000"/>
                    </a14:imgEffect>
                    <a14:imgEffect>
                      <a14:colorTemperature colorTemp="11200"/>
                    </a14:imgEffect>
                    <a14:imgEffect>
                      <a14:saturation sat="400000"/>
                    </a14:imgEffect>
                  </a14:imgLayer>
                </a14:imgProps>
              </a:ext>
              <a:ext uri="{28A0092B-C50C-407E-A947-70E740481C1C}">
                <a14:useLocalDpi xmlns:a14="http://schemas.microsoft.com/office/drawing/2010/main"/>
              </a:ext>
            </a:extLst>
          </a:blip>
          <a:srcRect/>
          <a:stretch>
            <a:fillRect/>
          </a:stretch>
        </p:blipFill>
        <p:spPr bwMode="auto">
          <a:xfrm>
            <a:off x="6433344" y="3581400"/>
            <a:ext cx="696913" cy="145096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0" y="6620065"/>
            <a:ext cx="5410200" cy="243785"/>
          </a:xfrm>
          <a:prstGeom prst="rect">
            <a:avLst/>
          </a:prstGeom>
          <a:noFill/>
          <a:ln w="12700">
            <a:noFill/>
            <a:miter lim="800000"/>
            <a:headEnd/>
            <a:tailEnd/>
          </a:ln>
        </p:spPr>
        <p:txBody>
          <a:bodyPr wrap="square" anchor="b">
            <a:spAutoFit/>
          </a:bodyPr>
          <a:lstStyle>
            <a:defPPr>
              <a:defRPr lang="en-US"/>
            </a:defPPr>
            <a:lvl1pPr marL="342900" indent="-342900">
              <a:lnSpc>
                <a:spcPct val="80000"/>
              </a:lnSpc>
              <a:spcBef>
                <a:spcPct val="25000"/>
              </a:spcBef>
              <a:buClr>
                <a:srgbClr val="4397C7"/>
              </a:buClr>
              <a:buSzPct val="90000"/>
              <a:defRPr sz="1200">
                <a:solidFill>
                  <a:schemeClr val="accent1">
                    <a:lumMod val="50000"/>
                  </a:schemeClr>
                </a:solidFill>
                <a:latin typeface="Calibri" pitchFamily="34" charset="0"/>
              </a:defRPr>
            </a:lvl1pPr>
          </a:lstStyle>
          <a:p>
            <a:r>
              <a:rPr lang="en-US" dirty="0"/>
              <a:t>Meites et al. MMWR. 2016.</a:t>
            </a:r>
          </a:p>
        </p:txBody>
      </p:sp>
    </p:spTree>
    <p:extLst>
      <p:ext uri="{BB962C8B-B14F-4D97-AF65-F5344CB8AC3E}">
        <p14:creationId xmlns:p14="http://schemas.microsoft.com/office/powerpoint/2010/main" val="2031997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r>
              <a:rPr lang="en-US" sz="3600" dirty="0">
                <a:latin typeface="Calibri" panose="020F0502020204030204" pitchFamily="34" charset="0"/>
              </a:rPr>
              <a:t>Dosing Schedules</a:t>
            </a:r>
          </a:p>
        </p:txBody>
      </p:sp>
      <p:sp>
        <p:nvSpPr>
          <p:cNvPr id="4" name="Text Placeholder 3"/>
          <p:cNvSpPr>
            <a:spLocks noGrp="1"/>
          </p:cNvSpPr>
          <p:nvPr>
            <p:ph type="body" idx="1"/>
          </p:nvPr>
        </p:nvSpPr>
        <p:spPr>
          <a:xfrm>
            <a:off x="457200" y="1352550"/>
            <a:ext cx="4040188" cy="639762"/>
          </a:xfrm>
        </p:spPr>
        <p:txBody>
          <a:bodyPr>
            <a:noAutofit/>
          </a:bodyPr>
          <a:lstStyle/>
          <a:p>
            <a:r>
              <a:rPr lang="en-US" sz="2600" dirty="0">
                <a:solidFill>
                  <a:srgbClr val="7030A0"/>
                </a:solidFill>
              </a:rPr>
              <a:t>Starting the vaccine series before the 15th birthday</a:t>
            </a:r>
          </a:p>
        </p:txBody>
      </p:sp>
      <p:sp>
        <p:nvSpPr>
          <p:cNvPr id="3" name="Text Placeholder 2"/>
          <p:cNvSpPr>
            <a:spLocks noGrp="1"/>
          </p:cNvSpPr>
          <p:nvPr>
            <p:ph sz="half" idx="2"/>
          </p:nvPr>
        </p:nvSpPr>
        <p:spPr>
          <a:xfrm>
            <a:off x="457200" y="2133600"/>
            <a:ext cx="4040188" cy="3951288"/>
          </a:xfrm>
        </p:spPr>
        <p:txBody>
          <a:bodyPr>
            <a:normAutofit/>
          </a:bodyPr>
          <a:lstStyle/>
          <a:p>
            <a:pPr marL="0" lvl="1" indent="0">
              <a:lnSpc>
                <a:spcPct val="90000"/>
              </a:lnSpc>
              <a:spcBef>
                <a:spcPts val="0"/>
              </a:spcBef>
              <a:buSzPct val="110000"/>
              <a:buNone/>
            </a:pPr>
            <a:r>
              <a:rPr lang="en-US" sz="2400" dirty="0">
                <a:solidFill>
                  <a:schemeClr val="accent4">
                    <a:lumMod val="50000"/>
                  </a:schemeClr>
                </a:solidFill>
              </a:rPr>
              <a:t>Recommended schedule is </a:t>
            </a:r>
          </a:p>
          <a:p>
            <a:pPr marL="0" lvl="1" indent="0">
              <a:lnSpc>
                <a:spcPct val="90000"/>
              </a:lnSpc>
              <a:spcBef>
                <a:spcPts val="0"/>
              </a:spcBef>
              <a:buSzPct val="110000"/>
              <a:buNone/>
            </a:pPr>
            <a:r>
              <a:rPr lang="en-US" sz="2400" u="sng" dirty="0">
                <a:solidFill>
                  <a:schemeClr val="accent4">
                    <a:lumMod val="50000"/>
                  </a:schemeClr>
                </a:solidFill>
              </a:rPr>
              <a:t>2 doses </a:t>
            </a:r>
            <a:r>
              <a:rPr lang="en-US" sz="2400" dirty="0">
                <a:solidFill>
                  <a:schemeClr val="accent4">
                    <a:lumMod val="50000"/>
                  </a:schemeClr>
                </a:solidFill>
              </a:rPr>
              <a:t>of HPV vaccine</a:t>
            </a:r>
          </a:p>
          <a:p>
            <a:pPr marL="342900" lvl="1" indent="-342900">
              <a:lnSpc>
                <a:spcPct val="90000"/>
              </a:lnSpc>
              <a:buSzPct val="110000"/>
            </a:pPr>
            <a:r>
              <a:rPr lang="en-US" sz="2400" b="0" dirty="0"/>
              <a:t>Second </a:t>
            </a:r>
            <a:r>
              <a:rPr lang="en-US" sz="2400" b="0" dirty="0" smtClean="0"/>
              <a:t>dose: 6–12 </a:t>
            </a:r>
            <a:r>
              <a:rPr lang="en-US" sz="2400" b="0" dirty="0"/>
              <a:t>months after the first dose (0, 6–12 month schedule)</a:t>
            </a:r>
          </a:p>
          <a:p>
            <a:pPr marL="342900" lvl="1" indent="-342900">
              <a:lnSpc>
                <a:spcPct val="90000"/>
              </a:lnSpc>
              <a:buSzPct val="110000"/>
            </a:pPr>
            <a:r>
              <a:rPr lang="en-US" sz="2400" b="0" dirty="0"/>
              <a:t>Minimum interval between </a:t>
            </a:r>
            <a:r>
              <a:rPr lang="en-US" sz="2400" b="0" dirty="0" smtClean="0"/>
              <a:t>doses: </a:t>
            </a:r>
            <a:r>
              <a:rPr lang="en-US" sz="2400" b="0" dirty="0"/>
              <a:t>5 months</a:t>
            </a:r>
          </a:p>
          <a:p>
            <a:endParaRPr lang="en-US" dirty="0">
              <a:solidFill>
                <a:schemeClr val="accent4">
                  <a:lumMod val="50000"/>
                </a:schemeClr>
              </a:solidFill>
            </a:endParaRPr>
          </a:p>
        </p:txBody>
      </p:sp>
      <p:sp>
        <p:nvSpPr>
          <p:cNvPr id="8" name="Text Placeholder 7"/>
          <p:cNvSpPr>
            <a:spLocks noGrp="1"/>
          </p:cNvSpPr>
          <p:nvPr>
            <p:ph type="body" sz="quarter" idx="3"/>
          </p:nvPr>
        </p:nvSpPr>
        <p:spPr>
          <a:xfrm>
            <a:off x="4497389" y="1352550"/>
            <a:ext cx="4418012" cy="639762"/>
          </a:xfrm>
        </p:spPr>
        <p:txBody>
          <a:bodyPr>
            <a:noAutofit/>
          </a:bodyPr>
          <a:lstStyle/>
          <a:p>
            <a:r>
              <a:rPr lang="en-US" sz="2600" dirty="0">
                <a:solidFill>
                  <a:srgbClr val="1993B9"/>
                </a:solidFill>
              </a:rPr>
              <a:t>Starting the vaccine series on or after the 15th birthday*</a:t>
            </a:r>
          </a:p>
        </p:txBody>
      </p:sp>
      <p:sp>
        <p:nvSpPr>
          <p:cNvPr id="9" name="Content Placeholder 8"/>
          <p:cNvSpPr>
            <a:spLocks noGrp="1"/>
          </p:cNvSpPr>
          <p:nvPr>
            <p:ph sz="quarter" idx="4"/>
          </p:nvPr>
        </p:nvSpPr>
        <p:spPr>
          <a:xfrm>
            <a:off x="4497388" y="2063317"/>
            <a:ext cx="4418012" cy="3951288"/>
          </a:xfrm>
        </p:spPr>
        <p:txBody>
          <a:bodyPr vert="horz" lIns="91440" tIns="45720" rIns="91440" bIns="45720" rtlCol="0">
            <a:normAutofit/>
          </a:bodyPr>
          <a:lstStyle/>
          <a:p>
            <a:pPr marL="0" indent="0">
              <a:spcBef>
                <a:spcPts val="0"/>
              </a:spcBef>
              <a:buNone/>
            </a:pPr>
            <a:r>
              <a:rPr lang="en-US" dirty="0">
                <a:solidFill>
                  <a:schemeClr val="accent4">
                    <a:lumMod val="50000"/>
                  </a:schemeClr>
                </a:solidFill>
              </a:rPr>
              <a:t>Recommended schedule is </a:t>
            </a:r>
          </a:p>
          <a:p>
            <a:pPr marL="0" indent="0">
              <a:spcBef>
                <a:spcPts val="0"/>
              </a:spcBef>
              <a:buNone/>
            </a:pPr>
            <a:r>
              <a:rPr lang="en-US" u="sng" dirty="0">
                <a:solidFill>
                  <a:schemeClr val="accent4">
                    <a:lumMod val="50000"/>
                  </a:schemeClr>
                </a:solidFill>
              </a:rPr>
              <a:t>3 doses </a:t>
            </a:r>
            <a:r>
              <a:rPr lang="en-US" dirty="0">
                <a:solidFill>
                  <a:schemeClr val="accent4">
                    <a:lumMod val="50000"/>
                  </a:schemeClr>
                </a:solidFill>
              </a:rPr>
              <a:t>of HPV vaccine</a:t>
            </a:r>
          </a:p>
          <a:p>
            <a:pPr marL="342900" lvl="1" indent="-342900">
              <a:lnSpc>
                <a:spcPct val="90000"/>
              </a:lnSpc>
              <a:buSzPct val="110000"/>
            </a:pPr>
            <a:r>
              <a:rPr lang="en-US" sz="2400" b="0" dirty="0" smtClean="0"/>
              <a:t>0</a:t>
            </a:r>
            <a:r>
              <a:rPr lang="en-US" sz="2400" b="0" dirty="0"/>
              <a:t>, 1–2, 6 month </a:t>
            </a:r>
            <a:r>
              <a:rPr lang="en-US" sz="2400" b="0" dirty="0" smtClean="0"/>
              <a:t>schedule</a:t>
            </a:r>
          </a:p>
          <a:p>
            <a:pPr marL="342900" lvl="1" indent="-342900">
              <a:lnSpc>
                <a:spcPct val="90000"/>
              </a:lnSpc>
              <a:buSzPct val="110000"/>
            </a:pPr>
            <a:endParaRPr lang="en-US" sz="2400" b="0" dirty="0"/>
          </a:p>
          <a:p>
            <a:pPr marL="342900" lvl="1" indent="-342900">
              <a:lnSpc>
                <a:spcPct val="90000"/>
              </a:lnSpc>
              <a:buSzPct val="110000"/>
            </a:pPr>
            <a:endParaRPr lang="en-US" sz="2400" b="0" dirty="0"/>
          </a:p>
          <a:p>
            <a:pPr marL="342900" lvl="1" indent="-342900">
              <a:lnSpc>
                <a:spcPct val="90000"/>
              </a:lnSpc>
              <a:buSzPct val="110000"/>
            </a:pPr>
            <a:r>
              <a:rPr lang="en-US" sz="2400" b="0" dirty="0"/>
              <a:t>Minimum interval between dose one and dose </a:t>
            </a:r>
            <a:r>
              <a:rPr lang="en-US" sz="2400" b="0" dirty="0" smtClean="0"/>
              <a:t>three: </a:t>
            </a:r>
          </a:p>
          <a:p>
            <a:pPr marL="400050" lvl="2" indent="0">
              <a:lnSpc>
                <a:spcPct val="90000"/>
              </a:lnSpc>
              <a:buSzPct val="110000"/>
              <a:buNone/>
            </a:pPr>
            <a:r>
              <a:rPr lang="en-US" sz="2200" b="0" dirty="0" smtClean="0"/>
              <a:t>5 </a:t>
            </a:r>
            <a:r>
              <a:rPr lang="en-US" sz="2200" b="0" dirty="0"/>
              <a:t>months </a:t>
            </a:r>
          </a:p>
          <a:p>
            <a:endParaRPr lang="en-US" dirty="0">
              <a:solidFill>
                <a:schemeClr val="accent4">
                  <a:lumMod val="50000"/>
                </a:schemeClr>
              </a:solidFill>
            </a:endParaRPr>
          </a:p>
        </p:txBody>
      </p:sp>
      <p:sp>
        <p:nvSpPr>
          <p:cNvPr id="5" name="TextBox 4"/>
          <p:cNvSpPr txBox="1"/>
          <p:nvPr/>
        </p:nvSpPr>
        <p:spPr>
          <a:xfrm>
            <a:off x="1618490" y="3052128"/>
            <a:ext cx="45719" cy="369332"/>
          </a:xfrm>
          <a:prstGeom prst="rect">
            <a:avLst/>
          </a:prstGeom>
          <a:noFill/>
        </p:spPr>
        <p:txBody>
          <a:bodyPr wrap="square" rtlCol="0">
            <a:spAutoFit/>
          </a:bodyPr>
          <a:lstStyle/>
          <a:p>
            <a:endParaRPr lang="en-US" dirty="0">
              <a:solidFill>
                <a:srgbClr val="000000"/>
              </a:solidFill>
              <a:latin typeface="Calibri" panose="020F0502020204030204" pitchFamily="34" charset="0"/>
            </a:endParaRPr>
          </a:p>
        </p:txBody>
      </p:sp>
      <p:sp>
        <p:nvSpPr>
          <p:cNvPr id="6" name="TextBox 5"/>
          <p:cNvSpPr txBox="1"/>
          <p:nvPr/>
        </p:nvSpPr>
        <p:spPr>
          <a:xfrm>
            <a:off x="4765675" y="5923153"/>
            <a:ext cx="4340225" cy="307777"/>
          </a:xfrm>
          <a:prstGeom prst="rect">
            <a:avLst/>
          </a:prstGeom>
          <a:noFill/>
        </p:spPr>
        <p:txBody>
          <a:bodyPr wrap="square" rtlCol="0">
            <a:spAutoFit/>
          </a:bodyPr>
          <a:lstStyle/>
          <a:p>
            <a:pPr algn="r"/>
            <a:r>
              <a:rPr lang="en-US" sz="1400" dirty="0">
                <a:solidFill>
                  <a:schemeClr val="tx1">
                    <a:lumMod val="50000"/>
                    <a:lumOff val="50000"/>
                  </a:schemeClr>
                </a:solidFill>
              </a:rPr>
              <a:t>*and immunocompromised persons 9-26 years</a:t>
            </a:r>
          </a:p>
        </p:txBody>
      </p:sp>
      <p:sp>
        <p:nvSpPr>
          <p:cNvPr id="11" name="TextBox 10"/>
          <p:cNvSpPr txBox="1"/>
          <p:nvPr/>
        </p:nvSpPr>
        <p:spPr>
          <a:xfrm>
            <a:off x="0" y="6620065"/>
            <a:ext cx="5410200" cy="243785"/>
          </a:xfrm>
          <a:prstGeom prst="rect">
            <a:avLst/>
          </a:prstGeom>
          <a:noFill/>
          <a:ln w="12700">
            <a:noFill/>
            <a:miter lim="800000"/>
            <a:headEnd/>
            <a:tailEnd/>
          </a:ln>
        </p:spPr>
        <p:txBody>
          <a:bodyPr wrap="square" anchor="b">
            <a:spAutoFit/>
          </a:bodyPr>
          <a:lstStyle>
            <a:defPPr>
              <a:defRPr lang="en-US"/>
            </a:defPPr>
            <a:lvl1pPr marL="342900" indent="-342900">
              <a:lnSpc>
                <a:spcPct val="80000"/>
              </a:lnSpc>
              <a:spcBef>
                <a:spcPct val="25000"/>
              </a:spcBef>
              <a:buClr>
                <a:srgbClr val="4397C7"/>
              </a:buClr>
              <a:buSzPct val="90000"/>
              <a:defRPr sz="1200">
                <a:solidFill>
                  <a:schemeClr val="accent1">
                    <a:lumMod val="50000"/>
                  </a:schemeClr>
                </a:solidFill>
                <a:latin typeface="Calibri" pitchFamily="34" charset="0"/>
              </a:defRPr>
            </a:lvl1pPr>
          </a:lstStyle>
          <a:p>
            <a:r>
              <a:rPr lang="en-US" dirty="0"/>
              <a:t>Meites et al. MMWR. 2016.</a:t>
            </a:r>
          </a:p>
        </p:txBody>
      </p:sp>
    </p:spTree>
    <p:extLst>
      <p:ext uri="{BB962C8B-B14F-4D97-AF65-F5344CB8AC3E}">
        <p14:creationId xmlns:p14="http://schemas.microsoft.com/office/powerpoint/2010/main" val="6584445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457200"/>
            <a:ext cx="7772400" cy="1219200"/>
          </a:xfrm>
        </p:spPr>
        <p:txBody>
          <a:bodyPr/>
          <a:lstStyle/>
          <a:p>
            <a:pPr eaLnBrk="1" hangingPunct="1"/>
            <a:r>
              <a:rPr lang="en-US" altLang="en-US" sz="2000" b="1" dirty="0" smtClean="0">
                <a:solidFill>
                  <a:schemeClr val="tx1"/>
                </a:solidFill>
              </a:rPr>
              <a:t>Disclosure Information</a:t>
            </a:r>
            <a:br>
              <a:rPr lang="en-US" altLang="en-US" sz="2000" b="1" dirty="0" smtClean="0">
                <a:solidFill>
                  <a:schemeClr val="tx1"/>
                </a:solidFill>
              </a:rPr>
            </a:br>
            <a:r>
              <a:rPr lang="en-US" altLang="en-US" sz="2000" b="1" dirty="0" err="1" smtClean="0">
                <a:solidFill>
                  <a:schemeClr val="tx1"/>
                </a:solidFill>
              </a:rPr>
              <a:t>PPMC</a:t>
            </a:r>
            <a:r>
              <a:rPr lang="en-US" altLang="en-US" sz="2000" b="1" dirty="0" smtClean="0">
                <a:solidFill>
                  <a:schemeClr val="tx1"/>
                </a:solidFill>
              </a:rPr>
              <a:t> Medical Grand Rounds – October 4,  2017</a:t>
            </a:r>
            <a:br>
              <a:rPr lang="en-US" altLang="en-US" sz="2000" b="1" dirty="0" smtClean="0">
                <a:solidFill>
                  <a:schemeClr val="tx1"/>
                </a:solidFill>
              </a:rPr>
            </a:br>
            <a:r>
              <a:rPr lang="en-US" altLang="en-US" sz="2000" b="1" dirty="0" smtClean="0">
                <a:solidFill>
                  <a:schemeClr val="tx1"/>
                </a:solidFill>
              </a:rPr>
              <a:t>Michelle  Berlin, MD, MPH</a:t>
            </a:r>
          </a:p>
        </p:txBody>
      </p:sp>
      <p:sp>
        <p:nvSpPr>
          <p:cNvPr id="2051" name="Rectangle 3"/>
          <p:cNvSpPr>
            <a:spLocks noGrp="1" noChangeArrowheads="1"/>
          </p:cNvSpPr>
          <p:nvPr>
            <p:ph type="subTitle" idx="1"/>
          </p:nvPr>
        </p:nvSpPr>
        <p:spPr>
          <a:xfrm>
            <a:off x="381000" y="1981200"/>
            <a:ext cx="7848600" cy="3886200"/>
          </a:xfrm>
        </p:spPr>
        <p:txBody>
          <a:bodyPr/>
          <a:lstStyle/>
          <a:p>
            <a:pPr algn="l" eaLnBrk="1" hangingPunct="1">
              <a:lnSpc>
                <a:spcPct val="80000"/>
              </a:lnSpc>
            </a:pPr>
            <a:r>
              <a:rPr lang="en-US" altLang="en-US" sz="1800" b="1" dirty="0" smtClean="0"/>
              <a:t>	</a:t>
            </a:r>
          </a:p>
          <a:p>
            <a:pPr eaLnBrk="1" hangingPunct="1">
              <a:lnSpc>
                <a:spcPct val="80000"/>
              </a:lnSpc>
            </a:pPr>
            <a:r>
              <a:rPr lang="en-US" altLang="en-US" sz="1800" b="1" dirty="0"/>
              <a:t>	</a:t>
            </a:r>
            <a:r>
              <a:rPr lang="en-US" altLang="en-US" sz="2000" b="1" dirty="0" smtClean="0"/>
              <a:t>Disclosure of Relevant Financial Relationships</a:t>
            </a:r>
          </a:p>
          <a:p>
            <a:pPr lvl="1" eaLnBrk="1" hangingPunct="1">
              <a:lnSpc>
                <a:spcPct val="80000"/>
              </a:lnSpc>
            </a:pPr>
            <a:endParaRPr lang="en-US" altLang="en-US" sz="2000" dirty="0" smtClean="0"/>
          </a:p>
          <a:p>
            <a:pPr lvl="1" eaLnBrk="1" hangingPunct="1">
              <a:lnSpc>
                <a:spcPct val="80000"/>
              </a:lnSpc>
            </a:pPr>
            <a:r>
              <a:rPr lang="en-US" altLang="en-US" sz="2000" dirty="0" smtClean="0"/>
              <a:t>	I have no financial relationships to disclose</a:t>
            </a:r>
            <a:r>
              <a:rPr lang="en-US" altLang="en-US" sz="1800" dirty="0" smtClean="0"/>
              <a:t>.</a:t>
            </a:r>
          </a:p>
          <a:p>
            <a:pPr algn="l" eaLnBrk="1" hangingPunct="1">
              <a:lnSpc>
                <a:spcPct val="80000"/>
              </a:lnSpc>
            </a:pPr>
            <a:r>
              <a:rPr lang="en-US" altLang="en-US" sz="1600" dirty="0" smtClean="0"/>
              <a:t>	</a:t>
            </a:r>
          </a:p>
          <a:p>
            <a:pPr eaLnBrk="1" hangingPunct="1">
              <a:lnSpc>
                <a:spcPct val="80000"/>
              </a:lnSpc>
            </a:pPr>
            <a:endParaRPr lang="en-US" altLang="en-US" sz="1600"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100000"/>
              </a:lnSpc>
            </a:pPr>
            <a:r>
              <a:rPr lang="en-US" sz="3600" dirty="0">
                <a:latin typeface="Calibri" panose="020F0502020204030204" pitchFamily="34" charset="0"/>
              </a:rPr>
              <a:t>Updated ACIP R</a:t>
            </a:r>
            <a:r>
              <a:rPr lang="en-US" sz="3600" dirty="0" smtClean="0">
                <a:latin typeface="Calibri" panose="020F0502020204030204" pitchFamily="34" charset="0"/>
              </a:rPr>
              <a:t>ecommendations: Interchangeability</a:t>
            </a:r>
            <a:endParaRPr lang="en-US" sz="2800" dirty="0">
              <a:latin typeface="Calibri" panose="020F0502020204030204" pitchFamily="34" charset="0"/>
            </a:endParaRPr>
          </a:p>
        </p:txBody>
      </p:sp>
      <p:sp>
        <p:nvSpPr>
          <p:cNvPr id="3" name="Content Placeholder 2"/>
          <p:cNvSpPr>
            <a:spLocks noGrp="1"/>
          </p:cNvSpPr>
          <p:nvPr>
            <p:ph idx="1"/>
          </p:nvPr>
        </p:nvSpPr>
        <p:spPr/>
        <p:txBody>
          <a:bodyPr>
            <a:normAutofit/>
          </a:bodyPr>
          <a:lstStyle/>
          <a:p>
            <a:pPr marL="0" indent="0" algn="ctr">
              <a:spcBef>
                <a:spcPts val="480"/>
              </a:spcBef>
              <a:spcAft>
                <a:spcPts val="0"/>
              </a:spcAft>
              <a:buNone/>
            </a:pPr>
            <a:r>
              <a:rPr lang="en-US" b="0" i="1" dirty="0" smtClean="0">
                <a:solidFill>
                  <a:schemeClr val="bg2">
                    <a:lumMod val="50000"/>
                  </a:schemeClr>
                </a:solidFill>
                <a:latin typeface="Calibri" panose="020F0502020204030204" pitchFamily="34" charset="0"/>
                <a:ea typeface="Times New Roman"/>
                <a:cs typeface="Times New Roman"/>
              </a:rPr>
              <a:t>If </a:t>
            </a:r>
            <a:r>
              <a:rPr lang="en-US" b="0" i="1" dirty="0">
                <a:solidFill>
                  <a:schemeClr val="bg2">
                    <a:lumMod val="50000"/>
                  </a:schemeClr>
                </a:solidFill>
                <a:latin typeface="Calibri" panose="020F0502020204030204" pitchFamily="34" charset="0"/>
                <a:ea typeface="Times New Roman"/>
                <a:cs typeface="Times New Roman"/>
              </a:rPr>
              <a:t>vaccination providers do not </a:t>
            </a:r>
            <a:r>
              <a:rPr lang="en-US" b="0" i="1" dirty="0" smtClean="0">
                <a:solidFill>
                  <a:schemeClr val="bg2">
                    <a:lumMod val="50000"/>
                  </a:schemeClr>
                </a:solidFill>
                <a:latin typeface="Calibri" panose="020F0502020204030204" pitchFamily="34" charset="0"/>
                <a:ea typeface="Times New Roman"/>
                <a:cs typeface="Times New Roman"/>
              </a:rPr>
              <a:t>know, </a:t>
            </a:r>
            <a:r>
              <a:rPr lang="en-US" b="0" i="1" dirty="0">
                <a:solidFill>
                  <a:schemeClr val="bg2">
                    <a:lumMod val="50000"/>
                  </a:schemeClr>
                </a:solidFill>
                <a:latin typeface="Calibri" panose="020F0502020204030204" pitchFamily="34" charset="0"/>
                <a:ea typeface="Times New Roman"/>
                <a:cs typeface="Times New Roman"/>
              </a:rPr>
              <a:t>or </a:t>
            </a:r>
            <a:r>
              <a:rPr lang="en-US" b="0" i="1" dirty="0" smtClean="0">
                <a:solidFill>
                  <a:schemeClr val="bg2">
                    <a:lumMod val="50000"/>
                  </a:schemeClr>
                </a:solidFill>
                <a:latin typeface="Calibri" panose="020F0502020204030204" pitchFamily="34" charset="0"/>
                <a:ea typeface="Times New Roman"/>
                <a:cs typeface="Times New Roman"/>
              </a:rPr>
              <a:t/>
            </a:r>
            <a:br>
              <a:rPr lang="en-US" b="0" i="1" dirty="0" smtClean="0">
                <a:solidFill>
                  <a:schemeClr val="bg2">
                    <a:lumMod val="50000"/>
                  </a:schemeClr>
                </a:solidFill>
                <a:latin typeface="Calibri" panose="020F0502020204030204" pitchFamily="34" charset="0"/>
                <a:ea typeface="Times New Roman"/>
                <a:cs typeface="Times New Roman"/>
              </a:rPr>
            </a:br>
            <a:r>
              <a:rPr lang="en-US" b="0" i="1" dirty="0" smtClean="0">
                <a:solidFill>
                  <a:schemeClr val="bg2">
                    <a:lumMod val="50000"/>
                  </a:schemeClr>
                </a:solidFill>
                <a:latin typeface="Calibri" panose="020F0502020204030204" pitchFamily="34" charset="0"/>
                <a:ea typeface="Times New Roman"/>
                <a:cs typeface="Times New Roman"/>
              </a:rPr>
              <a:t>do </a:t>
            </a:r>
            <a:r>
              <a:rPr lang="en-US" b="0" i="1" dirty="0">
                <a:solidFill>
                  <a:schemeClr val="bg2">
                    <a:lumMod val="50000"/>
                  </a:schemeClr>
                </a:solidFill>
                <a:latin typeface="Calibri" panose="020F0502020204030204" pitchFamily="34" charset="0"/>
                <a:ea typeface="Times New Roman"/>
                <a:cs typeface="Times New Roman"/>
              </a:rPr>
              <a:t>not have available the HPV vaccine product previously administered, </a:t>
            </a:r>
            <a:r>
              <a:rPr lang="en-US" b="0" i="1" dirty="0" smtClean="0">
                <a:solidFill>
                  <a:schemeClr val="bg2">
                    <a:lumMod val="50000"/>
                  </a:schemeClr>
                </a:solidFill>
                <a:latin typeface="Calibri" panose="020F0502020204030204" pitchFamily="34" charset="0"/>
                <a:ea typeface="Times New Roman"/>
                <a:cs typeface="Times New Roman"/>
              </a:rPr>
              <a:t>or are </a:t>
            </a:r>
            <a:r>
              <a:rPr lang="en-US" b="0" i="1" dirty="0">
                <a:solidFill>
                  <a:schemeClr val="bg2">
                    <a:lumMod val="50000"/>
                  </a:schemeClr>
                </a:solidFill>
                <a:latin typeface="Calibri" panose="020F0502020204030204" pitchFamily="34" charset="0"/>
                <a:ea typeface="Times New Roman"/>
                <a:cs typeface="Times New Roman"/>
              </a:rPr>
              <a:t>in settings transitioning to </a:t>
            </a:r>
            <a:r>
              <a:rPr lang="en-US" b="0" i="1" dirty="0" smtClean="0">
                <a:solidFill>
                  <a:schemeClr val="bg2">
                    <a:lumMod val="50000"/>
                  </a:schemeClr>
                </a:solidFill>
                <a:latin typeface="Calibri" panose="020F0502020204030204" pitchFamily="34" charset="0"/>
                <a:ea typeface="Times New Roman"/>
                <a:cs typeface="Times New Roman"/>
              </a:rPr>
              <a:t>9vHPV: </a:t>
            </a:r>
          </a:p>
          <a:p>
            <a:pPr marL="0" indent="0">
              <a:spcBef>
                <a:spcPts val="480"/>
              </a:spcBef>
              <a:spcAft>
                <a:spcPts val="0"/>
              </a:spcAft>
              <a:buNone/>
            </a:pPr>
            <a:r>
              <a:rPr lang="en-US" i="1" dirty="0" smtClean="0">
                <a:solidFill>
                  <a:schemeClr val="bg2">
                    <a:lumMod val="50000"/>
                  </a:schemeClr>
                </a:solidFill>
                <a:latin typeface="Calibri" panose="020F0502020204030204" pitchFamily="34" charset="0"/>
                <a:ea typeface="Times New Roman"/>
                <a:cs typeface="Times New Roman"/>
              </a:rPr>
              <a:t>For </a:t>
            </a:r>
            <a:r>
              <a:rPr lang="en-US" i="1" dirty="0">
                <a:solidFill>
                  <a:schemeClr val="bg2">
                    <a:lumMod val="50000"/>
                  </a:schemeClr>
                </a:solidFill>
                <a:latin typeface="Calibri" panose="020F0502020204030204" pitchFamily="34" charset="0"/>
                <a:ea typeface="Times New Roman"/>
                <a:cs typeface="Times New Roman"/>
              </a:rPr>
              <a:t>protection against HPV 16 and </a:t>
            </a:r>
            <a:r>
              <a:rPr lang="en-US" i="1" dirty="0" smtClean="0">
                <a:solidFill>
                  <a:schemeClr val="bg2">
                    <a:lumMod val="50000"/>
                  </a:schemeClr>
                </a:solidFill>
                <a:latin typeface="Calibri" panose="020F0502020204030204" pitchFamily="34" charset="0"/>
                <a:ea typeface="Times New Roman"/>
                <a:cs typeface="Times New Roman"/>
              </a:rPr>
              <a:t>18,</a:t>
            </a:r>
          </a:p>
          <a:p>
            <a:pPr>
              <a:spcBef>
                <a:spcPts val="480"/>
              </a:spcBef>
            </a:pPr>
            <a:r>
              <a:rPr lang="en-US" sz="2800" b="0" dirty="0" smtClean="0">
                <a:solidFill>
                  <a:srgbClr val="BD4915"/>
                </a:solidFill>
                <a:latin typeface="Calibri" panose="020F0502020204030204" pitchFamily="34" charset="0"/>
                <a:ea typeface="Times New Roman"/>
                <a:cs typeface="Times New Roman"/>
              </a:rPr>
              <a:t>Females: Any HPV vaccine product </a:t>
            </a:r>
            <a:r>
              <a:rPr lang="en-US" sz="2800" b="0" dirty="0" smtClean="0">
                <a:solidFill>
                  <a:schemeClr val="bg2">
                    <a:lumMod val="50000"/>
                  </a:schemeClr>
                </a:solidFill>
                <a:latin typeface="Calibri" panose="020F0502020204030204" pitchFamily="34" charset="0"/>
                <a:ea typeface="Times New Roman"/>
                <a:cs typeface="Times New Roman"/>
              </a:rPr>
              <a:t>may be used to continue or complete the series </a:t>
            </a:r>
          </a:p>
          <a:p>
            <a:pPr>
              <a:spcBef>
                <a:spcPts val="480"/>
              </a:spcBef>
            </a:pPr>
            <a:r>
              <a:rPr lang="en-US" sz="2800" b="0" dirty="0" smtClean="0">
                <a:solidFill>
                  <a:srgbClr val="1993B9"/>
                </a:solidFill>
                <a:latin typeface="Calibri" panose="020F0502020204030204" pitchFamily="34" charset="0"/>
                <a:ea typeface="Times New Roman"/>
                <a:cs typeface="Times New Roman"/>
              </a:rPr>
              <a:t>Males: 4vHPV or 9vHPV </a:t>
            </a:r>
            <a:r>
              <a:rPr lang="en-US" sz="2800" b="0" dirty="0" smtClean="0">
                <a:solidFill>
                  <a:schemeClr val="bg2">
                    <a:lumMod val="50000"/>
                  </a:schemeClr>
                </a:solidFill>
                <a:latin typeface="Calibri" panose="020F0502020204030204" pitchFamily="34" charset="0"/>
                <a:ea typeface="Times New Roman"/>
                <a:cs typeface="Times New Roman"/>
              </a:rPr>
              <a:t>may be used to continue or complete the series</a:t>
            </a:r>
          </a:p>
          <a:p>
            <a:pPr marL="0" indent="0">
              <a:spcBef>
                <a:spcPts val="480"/>
              </a:spcBef>
              <a:spcAft>
                <a:spcPts val="0"/>
              </a:spcAft>
              <a:buNone/>
            </a:pPr>
            <a:endParaRPr lang="en-US" sz="2000" b="0" u="sng" dirty="0">
              <a:solidFill>
                <a:schemeClr val="bg2">
                  <a:lumMod val="50000"/>
                </a:schemeClr>
              </a:solidFill>
              <a:latin typeface="Calibri"/>
              <a:ea typeface="Times New Roman"/>
              <a:cs typeface="Times New Roman"/>
            </a:endParaRPr>
          </a:p>
        </p:txBody>
      </p:sp>
      <p:sp>
        <p:nvSpPr>
          <p:cNvPr id="7" name="Slide Number Placeholder 3"/>
          <p:cNvSpPr txBox="1">
            <a:spLocks/>
          </p:cNvSpPr>
          <p:nvPr/>
        </p:nvSpPr>
        <p:spPr bwMode="auto">
          <a:xfrm>
            <a:off x="6858000" y="6477000"/>
            <a:ext cx="2133600" cy="4762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lgn="r">
              <a:defRPr/>
            </a:pPr>
            <a:fld id="{26100F45-9AEF-47AA-956C-CE58D250CCA9}" type="slidenum">
              <a:rPr lang="en-US" sz="1400">
                <a:solidFill>
                  <a:srgbClr val="4B4B4B"/>
                </a:solidFill>
              </a:rPr>
              <a:pPr algn="r">
                <a:defRPr/>
              </a:pPr>
              <a:t>20</a:t>
            </a:fld>
            <a:endParaRPr lang="en-US" sz="1400" dirty="0">
              <a:solidFill>
                <a:srgbClr val="4B4B4B"/>
              </a:solidFill>
            </a:endParaRPr>
          </a:p>
        </p:txBody>
      </p:sp>
      <p:sp>
        <p:nvSpPr>
          <p:cNvPr id="8" name="TextBox 7"/>
          <p:cNvSpPr txBox="1"/>
          <p:nvPr/>
        </p:nvSpPr>
        <p:spPr>
          <a:xfrm>
            <a:off x="0" y="6517065"/>
            <a:ext cx="8001000" cy="338554"/>
          </a:xfrm>
          <a:prstGeom prst="rect">
            <a:avLst/>
          </a:prstGeom>
          <a:noFill/>
        </p:spPr>
        <p:txBody>
          <a:bodyPr wrap="square" rtlCol="0">
            <a:spAutoFit/>
          </a:bodyPr>
          <a:lstStyle/>
          <a:p>
            <a:r>
              <a:rPr lang="en-US" sz="1600" dirty="0" smtClean="0">
                <a:solidFill>
                  <a:schemeClr val="bg1">
                    <a:lumMod val="50000"/>
                  </a:schemeClr>
                </a:solidFill>
                <a:latin typeface="Calibri" panose="020F0502020204030204" pitchFamily="34" charset="0"/>
              </a:rPr>
              <a:t>MMWR 2015;64:300-4 </a:t>
            </a:r>
            <a:endParaRPr lang="en-US" sz="1600" dirty="0">
              <a:solidFill>
                <a:schemeClr val="bg1">
                  <a:lumMod val="50000"/>
                </a:schemeClr>
              </a:solidFill>
              <a:latin typeface="Calibri" panose="020F0502020204030204" pitchFamily="34" charset="0"/>
            </a:endParaRPr>
          </a:p>
        </p:txBody>
      </p:sp>
    </p:spTree>
    <p:extLst>
      <p:ext uri="{BB962C8B-B14F-4D97-AF65-F5344CB8AC3E}">
        <p14:creationId xmlns:p14="http://schemas.microsoft.com/office/powerpoint/2010/main" val="722344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100000"/>
              </a:lnSpc>
            </a:pPr>
            <a:r>
              <a:rPr lang="en-US" sz="3600" dirty="0" smtClean="0">
                <a:latin typeface="Calibri" panose="020F0502020204030204" pitchFamily="34" charset="0"/>
              </a:rPr>
              <a:t>ACIP </a:t>
            </a:r>
            <a:r>
              <a:rPr lang="en-US" sz="3600" dirty="0">
                <a:latin typeface="Calibri" panose="020F0502020204030204" pitchFamily="34" charset="0"/>
              </a:rPr>
              <a:t>R</a:t>
            </a:r>
            <a:r>
              <a:rPr lang="en-US" sz="3600" dirty="0" smtClean="0">
                <a:latin typeface="Calibri" panose="020F0502020204030204" pitchFamily="34" charset="0"/>
              </a:rPr>
              <a:t>ecommendations:</a:t>
            </a:r>
            <a:br>
              <a:rPr lang="en-US" sz="3600" dirty="0" smtClean="0">
                <a:latin typeface="Calibri" panose="020F0502020204030204" pitchFamily="34" charset="0"/>
              </a:rPr>
            </a:br>
            <a:r>
              <a:rPr lang="en-US" sz="3600" dirty="0" smtClean="0">
                <a:latin typeface="Calibri" panose="020F0502020204030204" pitchFamily="34" charset="0"/>
              </a:rPr>
              <a:t>Timing of the Series </a:t>
            </a:r>
            <a:endParaRPr lang="en-US" sz="2800" dirty="0">
              <a:latin typeface="Calibri" panose="020F0502020204030204" pitchFamily="34" charset="0"/>
            </a:endParaRPr>
          </a:p>
        </p:txBody>
      </p:sp>
      <p:sp>
        <p:nvSpPr>
          <p:cNvPr id="3" name="Content Placeholder 2"/>
          <p:cNvSpPr>
            <a:spLocks noGrp="1"/>
          </p:cNvSpPr>
          <p:nvPr>
            <p:ph idx="1"/>
          </p:nvPr>
        </p:nvSpPr>
        <p:spPr/>
        <p:txBody>
          <a:bodyPr/>
          <a:lstStyle/>
          <a:p>
            <a:pPr marL="0" indent="0">
              <a:buNone/>
            </a:pPr>
            <a:endParaRPr lang="en-US" dirty="0" smtClean="0">
              <a:solidFill>
                <a:schemeClr val="bg2">
                  <a:lumMod val="50000"/>
                </a:schemeClr>
              </a:solidFill>
              <a:latin typeface="Calibri" panose="020F0502020204030204" pitchFamily="34" charset="0"/>
            </a:endParaRPr>
          </a:p>
          <a:p>
            <a:pPr marL="0" indent="0">
              <a:buNone/>
            </a:pPr>
            <a:endParaRPr lang="en-US" dirty="0">
              <a:solidFill>
                <a:schemeClr val="bg2">
                  <a:lumMod val="50000"/>
                </a:schemeClr>
              </a:solidFill>
              <a:latin typeface="Calibri" panose="020F0502020204030204" pitchFamily="34" charset="0"/>
            </a:endParaRPr>
          </a:p>
          <a:p>
            <a:pPr marL="0" indent="0">
              <a:buNone/>
            </a:pPr>
            <a:r>
              <a:rPr lang="en-US" dirty="0" smtClean="0">
                <a:solidFill>
                  <a:schemeClr val="bg2">
                    <a:lumMod val="50000"/>
                  </a:schemeClr>
                </a:solidFill>
                <a:latin typeface="Calibri" panose="020F0502020204030204" pitchFamily="34" charset="0"/>
              </a:rPr>
              <a:t>If </a:t>
            </a:r>
            <a:r>
              <a:rPr lang="en-US" dirty="0">
                <a:solidFill>
                  <a:schemeClr val="bg2">
                    <a:lumMod val="50000"/>
                  </a:schemeClr>
                </a:solidFill>
                <a:latin typeface="Calibri" panose="020F0502020204030204" pitchFamily="34" charset="0"/>
              </a:rPr>
              <a:t>the vaccine schedule is interrupted</a:t>
            </a:r>
            <a:r>
              <a:rPr lang="en-US" dirty="0" smtClean="0">
                <a:solidFill>
                  <a:schemeClr val="bg2">
                    <a:lumMod val="50000"/>
                  </a:schemeClr>
                </a:solidFill>
                <a:latin typeface="Calibri" panose="020F0502020204030204" pitchFamily="34" charset="0"/>
              </a:rPr>
              <a:t>, </a:t>
            </a:r>
            <a:br>
              <a:rPr lang="en-US" dirty="0" smtClean="0">
                <a:solidFill>
                  <a:schemeClr val="bg2">
                    <a:lumMod val="50000"/>
                  </a:schemeClr>
                </a:solidFill>
                <a:latin typeface="Calibri" panose="020F0502020204030204" pitchFamily="34" charset="0"/>
              </a:rPr>
            </a:br>
            <a:r>
              <a:rPr lang="en-US" dirty="0" smtClean="0">
                <a:solidFill>
                  <a:schemeClr val="bg2">
                    <a:lumMod val="50000"/>
                  </a:schemeClr>
                </a:solidFill>
                <a:latin typeface="Calibri" panose="020F0502020204030204" pitchFamily="34" charset="0"/>
              </a:rPr>
              <a:t>the series </a:t>
            </a:r>
            <a:r>
              <a:rPr lang="en-US" dirty="0">
                <a:solidFill>
                  <a:schemeClr val="bg2">
                    <a:lumMod val="50000"/>
                  </a:schemeClr>
                </a:solidFill>
                <a:latin typeface="Calibri" panose="020F0502020204030204" pitchFamily="34" charset="0"/>
              </a:rPr>
              <a:t>does </a:t>
            </a:r>
            <a:r>
              <a:rPr lang="en-US" u="sng" dirty="0">
                <a:solidFill>
                  <a:schemeClr val="bg2">
                    <a:lumMod val="50000"/>
                  </a:schemeClr>
                </a:solidFill>
                <a:latin typeface="Calibri" panose="020F0502020204030204" pitchFamily="34" charset="0"/>
              </a:rPr>
              <a:t>not</a:t>
            </a:r>
            <a:r>
              <a:rPr lang="en-US" dirty="0">
                <a:solidFill>
                  <a:schemeClr val="bg2">
                    <a:lumMod val="50000"/>
                  </a:schemeClr>
                </a:solidFill>
                <a:latin typeface="Calibri" panose="020F0502020204030204" pitchFamily="34" charset="0"/>
              </a:rPr>
              <a:t> need to be </a:t>
            </a:r>
            <a:r>
              <a:rPr lang="en-US" dirty="0" smtClean="0">
                <a:solidFill>
                  <a:schemeClr val="bg2">
                    <a:lumMod val="50000"/>
                  </a:schemeClr>
                </a:solidFill>
                <a:latin typeface="Calibri" panose="020F0502020204030204" pitchFamily="34" charset="0"/>
              </a:rPr>
              <a:t>restarted </a:t>
            </a:r>
            <a:endParaRPr lang="en-US" dirty="0">
              <a:solidFill>
                <a:schemeClr val="bg2">
                  <a:lumMod val="50000"/>
                </a:schemeClr>
              </a:solidFill>
            </a:endParaRPr>
          </a:p>
        </p:txBody>
      </p:sp>
      <p:sp>
        <p:nvSpPr>
          <p:cNvPr id="5" name="Slide Number Placeholder 3"/>
          <p:cNvSpPr txBox="1">
            <a:spLocks/>
          </p:cNvSpPr>
          <p:nvPr/>
        </p:nvSpPr>
        <p:spPr bwMode="auto">
          <a:xfrm>
            <a:off x="6858000" y="6477000"/>
            <a:ext cx="2133600" cy="4762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lgn="r">
              <a:defRPr/>
            </a:pPr>
            <a:fld id="{26100F45-9AEF-47AA-956C-CE58D250CCA9}" type="slidenum">
              <a:rPr lang="en-US" sz="1400">
                <a:solidFill>
                  <a:srgbClr val="4B4B4B"/>
                </a:solidFill>
              </a:rPr>
              <a:pPr algn="r">
                <a:defRPr/>
              </a:pPr>
              <a:t>21</a:t>
            </a:fld>
            <a:endParaRPr lang="en-US" sz="1400" dirty="0">
              <a:solidFill>
                <a:srgbClr val="4B4B4B"/>
              </a:solidFill>
            </a:endParaRPr>
          </a:p>
        </p:txBody>
      </p:sp>
      <p:sp>
        <p:nvSpPr>
          <p:cNvPr id="8" name="TextBox 7"/>
          <p:cNvSpPr txBox="1"/>
          <p:nvPr/>
        </p:nvSpPr>
        <p:spPr>
          <a:xfrm>
            <a:off x="0" y="6517065"/>
            <a:ext cx="8001000" cy="338554"/>
          </a:xfrm>
          <a:prstGeom prst="rect">
            <a:avLst/>
          </a:prstGeom>
          <a:noFill/>
        </p:spPr>
        <p:txBody>
          <a:bodyPr wrap="square" rtlCol="0">
            <a:spAutoFit/>
          </a:bodyPr>
          <a:lstStyle/>
          <a:p>
            <a:r>
              <a:rPr lang="en-US" sz="1600" dirty="0" smtClean="0">
                <a:solidFill>
                  <a:schemeClr val="bg1">
                    <a:lumMod val="50000"/>
                  </a:schemeClr>
                </a:solidFill>
                <a:latin typeface="Calibri" panose="020F0502020204030204" pitchFamily="34" charset="0"/>
              </a:rPr>
              <a:t>MMWR 2015;64:300-4 </a:t>
            </a:r>
            <a:endParaRPr lang="en-US" sz="1600" dirty="0">
              <a:solidFill>
                <a:schemeClr val="bg1">
                  <a:lumMod val="50000"/>
                </a:schemeClr>
              </a:solidFill>
              <a:latin typeface="Calibri" panose="020F0502020204030204" pitchFamily="34" charset="0"/>
            </a:endParaRPr>
          </a:p>
        </p:txBody>
      </p:sp>
      <p:sp>
        <p:nvSpPr>
          <p:cNvPr id="4" name="Oval 3"/>
          <p:cNvSpPr/>
          <p:nvPr/>
        </p:nvSpPr>
        <p:spPr>
          <a:xfrm>
            <a:off x="0" y="2379944"/>
            <a:ext cx="8229600" cy="1887255"/>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1862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r>
              <a:rPr lang="en-US" sz="4000" dirty="0">
                <a:latin typeface="Calibri" panose="020F0502020204030204" pitchFamily="34" charset="0"/>
              </a:rPr>
              <a:t>HPV Vaccine Recommendations:</a:t>
            </a:r>
            <a:br>
              <a:rPr lang="en-US" sz="4000" dirty="0">
                <a:latin typeface="Calibri" panose="020F0502020204030204" pitchFamily="34" charset="0"/>
              </a:rPr>
            </a:br>
            <a:r>
              <a:rPr lang="en-US" sz="4000" dirty="0">
                <a:latin typeface="Calibri" panose="020F0502020204030204" pitchFamily="34" charset="0"/>
              </a:rPr>
              <a:t>Catch Up/Late</a:t>
            </a:r>
          </a:p>
        </p:txBody>
      </p:sp>
      <p:sp>
        <p:nvSpPr>
          <p:cNvPr id="3" name="Text Placeholder 2"/>
          <p:cNvSpPr>
            <a:spLocks noGrp="1"/>
          </p:cNvSpPr>
          <p:nvPr>
            <p:ph idx="1"/>
          </p:nvPr>
        </p:nvSpPr>
        <p:spPr/>
        <p:txBody>
          <a:bodyPr>
            <a:normAutofit/>
          </a:bodyPr>
          <a:lstStyle/>
          <a:p>
            <a:pPr marL="342900" indent="-342900">
              <a:buClr>
                <a:srgbClr val="1993B9"/>
              </a:buClr>
              <a:buFont typeface="Wingdings 3" pitchFamily="18" charset="2"/>
              <a:buChar char="´"/>
            </a:pPr>
            <a:r>
              <a:rPr lang="en-US" sz="2800" b="0" dirty="0" smtClean="0">
                <a:solidFill>
                  <a:schemeClr val="accent1">
                    <a:lumMod val="50000"/>
                  </a:schemeClr>
                </a:solidFill>
              </a:rPr>
              <a:t>Females: Vaccination through </a:t>
            </a:r>
            <a:r>
              <a:rPr lang="en-US" sz="2800" b="0" dirty="0">
                <a:solidFill>
                  <a:schemeClr val="accent1">
                    <a:lumMod val="50000"/>
                  </a:schemeClr>
                </a:solidFill>
              </a:rPr>
              <a:t>age </a:t>
            </a:r>
            <a:r>
              <a:rPr lang="en-US" sz="2800" b="0" dirty="0" smtClean="0">
                <a:solidFill>
                  <a:schemeClr val="accent1">
                    <a:lumMod val="50000"/>
                  </a:schemeClr>
                </a:solidFill>
              </a:rPr>
              <a:t>26</a:t>
            </a:r>
          </a:p>
          <a:p>
            <a:pPr marL="342900" indent="-342900">
              <a:buClr>
                <a:srgbClr val="1993B9"/>
              </a:buClr>
              <a:buFont typeface="Wingdings 3" pitchFamily="18" charset="2"/>
              <a:buChar char="´"/>
            </a:pPr>
            <a:r>
              <a:rPr lang="en-US" sz="2800" b="0" dirty="0" smtClean="0"/>
              <a:t>Males:</a:t>
            </a:r>
            <a:r>
              <a:rPr lang="en-US" sz="2800" b="0" dirty="0" smtClean="0">
                <a:solidFill>
                  <a:schemeClr val="accent1">
                    <a:lumMod val="50000"/>
                  </a:schemeClr>
                </a:solidFill>
              </a:rPr>
              <a:t> Vaccination through </a:t>
            </a:r>
            <a:r>
              <a:rPr lang="en-US" sz="2800" b="0" dirty="0">
                <a:solidFill>
                  <a:schemeClr val="accent1">
                    <a:lumMod val="50000"/>
                  </a:schemeClr>
                </a:solidFill>
              </a:rPr>
              <a:t>age 21 </a:t>
            </a:r>
            <a:r>
              <a:rPr lang="en-US" sz="2800" b="0" dirty="0" smtClean="0">
                <a:solidFill>
                  <a:schemeClr val="accent1">
                    <a:lumMod val="50000"/>
                  </a:schemeClr>
                </a:solidFill>
              </a:rPr>
              <a:t>years; ages 22 </a:t>
            </a:r>
            <a:r>
              <a:rPr lang="en-US" sz="2800" b="0" dirty="0">
                <a:solidFill>
                  <a:schemeClr val="accent1">
                    <a:lumMod val="50000"/>
                  </a:schemeClr>
                </a:solidFill>
              </a:rPr>
              <a:t>through 26 years may be vaccinated. </a:t>
            </a:r>
          </a:p>
          <a:p>
            <a:r>
              <a:rPr lang="en-US" altLang="en-US" sz="2800" b="0" dirty="0"/>
              <a:t>Vaccination </a:t>
            </a:r>
            <a:r>
              <a:rPr lang="en-US" altLang="en-US" sz="2800" b="0" dirty="0" smtClean="0"/>
              <a:t>also recommended </a:t>
            </a:r>
            <a:r>
              <a:rPr lang="en-US" altLang="en-US" sz="2800" b="0" dirty="0"/>
              <a:t>through age </a:t>
            </a:r>
            <a:r>
              <a:rPr lang="en-US" altLang="en-US" sz="2800" b="0" dirty="0" smtClean="0"/>
              <a:t>26</a:t>
            </a:r>
          </a:p>
          <a:p>
            <a:pPr lvl="1">
              <a:lnSpc>
                <a:spcPct val="90000"/>
              </a:lnSpc>
            </a:pPr>
            <a:r>
              <a:rPr lang="en-US" altLang="en-US" sz="2400" b="0" dirty="0" smtClean="0"/>
              <a:t>gay</a:t>
            </a:r>
            <a:r>
              <a:rPr lang="en-US" altLang="en-US" sz="2400" b="0" dirty="0"/>
              <a:t>, bisexual, and other men who have sex with men (</a:t>
            </a:r>
            <a:r>
              <a:rPr lang="en-US" altLang="en-US" sz="2400" b="0" dirty="0" err="1" smtClean="0"/>
              <a:t>MSM</a:t>
            </a:r>
            <a:r>
              <a:rPr lang="en-US" altLang="en-US" sz="2400" b="0" dirty="0" smtClean="0"/>
              <a:t>)</a:t>
            </a:r>
          </a:p>
          <a:p>
            <a:pPr lvl="1">
              <a:lnSpc>
                <a:spcPct val="90000"/>
              </a:lnSpc>
            </a:pPr>
            <a:r>
              <a:rPr lang="en-US" altLang="en-US" sz="2400" b="0" smtClean="0"/>
              <a:t>transgender people</a:t>
            </a:r>
            <a:endParaRPr lang="en-US" altLang="en-US" sz="2400" b="0" dirty="0" smtClean="0"/>
          </a:p>
          <a:p>
            <a:pPr lvl="1">
              <a:lnSpc>
                <a:spcPct val="90000"/>
              </a:lnSpc>
            </a:pPr>
            <a:r>
              <a:rPr lang="en-US" altLang="en-US" sz="2400" b="0" dirty="0" smtClean="0"/>
              <a:t> </a:t>
            </a:r>
            <a:r>
              <a:rPr lang="en-US" altLang="en-US" sz="2400" b="0" dirty="0"/>
              <a:t>people with certain immunocompromising conditions (including HIV infection).</a:t>
            </a:r>
            <a:endParaRPr lang="en-US" b="1" dirty="0">
              <a:solidFill>
                <a:schemeClr val="accent4">
                  <a:lumMod val="50000"/>
                </a:schemeClr>
              </a:solidFill>
            </a:endParaRPr>
          </a:p>
          <a:p>
            <a:endParaRPr lang="en-US" dirty="0">
              <a:solidFill>
                <a:schemeClr val="accent4">
                  <a:lumMod val="50000"/>
                </a:schemeClr>
              </a:solidFill>
            </a:endParaRPr>
          </a:p>
        </p:txBody>
      </p:sp>
      <p:sp>
        <p:nvSpPr>
          <p:cNvPr id="6" name="Slide Number Placeholder 2"/>
          <p:cNvSpPr txBox="1">
            <a:spLocks/>
          </p:cNvSpPr>
          <p:nvPr/>
        </p:nvSpPr>
        <p:spPr bwMode="auto">
          <a:xfrm>
            <a:off x="7143750" y="5719399"/>
            <a:ext cx="1600200" cy="3571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914400" rtl="0" eaLnBrk="0" latinLnBrk="0" hangingPunct="0">
              <a:defRPr sz="2000" b="1" kern="1200">
                <a:solidFill>
                  <a:schemeClr val="tx1"/>
                </a:solidFill>
                <a:latin typeface="Arial" panose="020B0604020202020204" pitchFamily="34" charset="0"/>
                <a:ea typeface="+mn-ea"/>
                <a:cs typeface="+mn-cs"/>
              </a:defRPr>
            </a:lvl1pPr>
            <a:lvl2pPr marL="742950" indent="-285750" algn="l" defTabSz="914400" rtl="0" eaLnBrk="0" latinLnBrk="0" hangingPunct="0">
              <a:defRPr sz="2000" b="1" kern="1200">
                <a:solidFill>
                  <a:schemeClr val="tx1"/>
                </a:solidFill>
                <a:latin typeface="Arial" panose="020B0604020202020204" pitchFamily="34" charset="0"/>
                <a:ea typeface="+mn-ea"/>
                <a:cs typeface="+mn-cs"/>
              </a:defRPr>
            </a:lvl2pPr>
            <a:lvl3pPr marL="1143000" indent="-228600" algn="l" defTabSz="914400" rtl="0" eaLnBrk="0" latinLnBrk="0" hangingPunct="0">
              <a:defRPr sz="2000" b="1" kern="1200">
                <a:solidFill>
                  <a:schemeClr val="tx1"/>
                </a:solidFill>
                <a:latin typeface="Arial" panose="020B0604020202020204" pitchFamily="34" charset="0"/>
                <a:ea typeface="+mn-ea"/>
                <a:cs typeface="+mn-cs"/>
              </a:defRPr>
            </a:lvl3pPr>
            <a:lvl4pPr marL="1600200" indent="-228600" algn="l" defTabSz="914400" rtl="0" eaLnBrk="0" latinLnBrk="0" hangingPunct="0">
              <a:defRPr sz="2000" b="1" kern="1200">
                <a:solidFill>
                  <a:schemeClr val="tx1"/>
                </a:solidFill>
                <a:latin typeface="Arial" panose="020B0604020202020204" pitchFamily="34" charset="0"/>
                <a:ea typeface="+mn-ea"/>
                <a:cs typeface="+mn-cs"/>
              </a:defRPr>
            </a:lvl4pPr>
            <a:lvl5pPr marL="2057400" indent="-228600" algn="l" defTabSz="914400" rtl="0" eaLnBrk="0" latinLnBrk="0" hangingPunct="0">
              <a:defRPr sz="2000" b="1"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sz="2000" b="1"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sz="2000" b="1"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sz="2000" b="1"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sz="2000" b="1" kern="1200">
                <a:solidFill>
                  <a:schemeClr val="tx1"/>
                </a:solidFill>
                <a:latin typeface="Arial" panose="020B0604020202020204" pitchFamily="34" charset="0"/>
                <a:ea typeface="+mn-ea"/>
                <a:cs typeface="+mn-cs"/>
              </a:defRPr>
            </a:lvl9pPr>
          </a:lstStyle>
          <a:p>
            <a:pPr algn="r" eaLnBrk="1" hangingPunct="1"/>
            <a:fld id="{C7BC83DD-C0C7-4D2B-85CE-D7C47F6ACD91}" type="slidenum">
              <a:rPr lang="en-US" altLang="en-US" sz="900" b="0">
                <a:solidFill>
                  <a:srgbClr val="4B4B4B"/>
                </a:solidFill>
              </a:rPr>
              <a:pPr algn="r" eaLnBrk="1" hangingPunct="1"/>
              <a:t>22</a:t>
            </a:fld>
            <a:endParaRPr lang="en-US" altLang="en-US" sz="900" b="0" dirty="0">
              <a:solidFill>
                <a:srgbClr val="4B4B4B"/>
              </a:solidFill>
            </a:endParaRPr>
          </a:p>
        </p:txBody>
      </p:sp>
      <p:sp>
        <p:nvSpPr>
          <p:cNvPr id="7" name="TextBox 6"/>
          <p:cNvSpPr txBox="1"/>
          <p:nvPr/>
        </p:nvSpPr>
        <p:spPr>
          <a:xfrm>
            <a:off x="0" y="6620065"/>
            <a:ext cx="5410200" cy="243785"/>
          </a:xfrm>
          <a:prstGeom prst="rect">
            <a:avLst/>
          </a:prstGeom>
          <a:noFill/>
          <a:ln w="12700">
            <a:noFill/>
            <a:miter lim="800000"/>
            <a:headEnd/>
            <a:tailEnd/>
          </a:ln>
        </p:spPr>
        <p:txBody>
          <a:bodyPr wrap="square" anchor="b">
            <a:spAutoFit/>
          </a:bodyPr>
          <a:lstStyle>
            <a:defPPr>
              <a:defRPr lang="en-US"/>
            </a:defPPr>
            <a:lvl1pPr marL="342900" indent="-342900">
              <a:lnSpc>
                <a:spcPct val="80000"/>
              </a:lnSpc>
              <a:spcBef>
                <a:spcPct val="25000"/>
              </a:spcBef>
              <a:buClr>
                <a:srgbClr val="4397C7"/>
              </a:buClr>
              <a:buSzPct val="90000"/>
              <a:defRPr sz="1200">
                <a:solidFill>
                  <a:schemeClr val="accent1">
                    <a:lumMod val="50000"/>
                  </a:schemeClr>
                </a:solidFill>
                <a:latin typeface="Calibri" pitchFamily="34" charset="0"/>
              </a:defRPr>
            </a:lvl1pPr>
          </a:lstStyle>
          <a:p>
            <a:r>
              <a:rPr lang="en-US" dirty="0"/>
              <a:t>Meites et al. MMWR. 2016.</a:t>
            </a:r>
          </a:p>
        </p:txBody>
      </p:sp>
    </p:spTree>
    <p:extLst>
      <p:ext uri="{BB962C8B-B14F-4D97-AF65-F5344CB8AC3E}">
        <p14:creationId xmlns:p14="http://schemas.microsoft.com/office/powerpoint/2010/main" val="12417986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74530" y="331401"/>
            <a:ext cx="4347136" cy="5771725"/>
          </a:xfrm>
          <a:prstGeom prst="rect">
            <a:avLst/>
          </a:prstGeom>
          <a:ln>
            <a:solidFill>
              <a:schemeClr val="tx1"/>
            </a:solidFill>
          </a:ln>
        </p:spPr>
      </p:pic>
      <p:pic>
        <p:nvPicPr>
          <p:cNvPr id="5" name="Picture 4"/>
          <p:cNvPicPr>
            <a:picLocks noChangeAspect="1"/>
          </p:cNvPicPr>
          <p:nvPr/>
        </p:nvPicPr>
        <p:blipFill>
          <a:blip r:embed="rId4"/>
          <a:stretch>
            <a:fillRect/>
          </a:stretch>
        </p:blipFill>
        <p:spPr>
          <a:xfrm>
            <a:off x="4687148" y="331401"/>
            <a:ext cx="4289545" cy="5763101"/>
          </a:xfrm>
          <a:prstGeom prst="rect">
            <a:avLst/>
          </a:prstGeom>
          <a:solidFill>
            <a:schemeClr val="bg1"/>
          </a:solidFill>
          <a:ln>
            <a:solidFill>
              <a:schemeClr val="tx1"/>
            </a:solidFill>
          </a:ln>
        </p:spPr>
      </p:pic>
      <p:sp>
        <p:nvSpPr>
          <p:cNvPr id="2" name="TextBox 1"/>
          <p:cNvSpPr txBox="1"/>
          <p:nvPr/>
        </p:nvSpPr>
        <p:spPr>
          <a:xfrm>
            <a:off x="304800" y="6324600"/>
            <a:ext cx="6172200" cy="369332"/>
          </a:xfrm>
          <a:prstGeom prst="rect">
            <a:avLst/>
          </a:prstGeom>
          <a:noFill/>
        </p:spPr>
        <p:txBody>
          <a:bodyPr wrap="square" rtlCol="0">
            <a:spAutoFit/>
          </a:bodyPr>
          <a:lstStyle/>
          <a:p>
            <a:r>
              <a:rPr lang="en-US" b="1" u="sng" dirty="0">
                <a:solidFill>
                  <a:srgbClr val="7CBF33"/>
                </a:solidFill>
                <a:hlinkClick r:id="rId5"/>
              </a:rPr>
              <a:t>www.cdc.gov/hpv/downloads/hpv-2-dose-decision-tree.pdf</a:t>
            </a:r>
            <a:r>
              <a:rPr lang="en-US" b="1" dirty="0">
                <a:solidFill>
                  <a:srgbClr val="7CBF33"/>
                </a:solidFill>
              </a:rPr>
              <a:t> </a:t>
            </a:r>
          </a:p>
        </p:txBody>
      </p:sp>
    </p:spTree>
    <p:extLst>
      <p:ext uri="{BB962C8B-B14F-4D97-AF65-F5344CB8AC3E}">
        <p14:creationId xmlns:p14="http://schemas.microsoft.com/office/powerpoint/2010/main" val="24343838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p>
            <a:r>
              <a:rPr lang="en-US" dirty="0"/>
              <a:t>HPV Vaccine Safety</a:t>
            </a:r>
          </a:p>
        </p:txBody>
      </p:sp>
      <p:pic>
        <p:nvPicPr>
          <p:cNvPr id="6" name="Picture 5"/>
          <p:cNvPicPr>
            <a:picLocks noChangeAspect="1"/>
          </p:cNvPicPr>
          <p:nvPr/>
        </p:nvPicPr>
        <p:blipFill>
          <a:blip r:embed="rId3"/>
          <a:stretch>
            <a:fillRect/>
          </a:stretch>
        </p:blipFill>
        <p:spPr>
          <a:xfrm>
            <a:off x="2057400" y="0"/>
            <a:ext cx="5029200" cy="5029200"/>
          </a:xfrm>
          <a:prstGeom prst="rect">
            <a:avLst/>
          </a:prstGeom>
        </p:spPr>
      </p:pic>
      <p:pic>
        <p:nvPicPr>
          <p:cNvPr id="8" name="Picture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010400" y="0"/>
            <a:ext cx="2133600" cy="5029200"/>
          </a:xfrm>
          <a:prstGeom prst="rect">
            <a:avLst/>
          </a:prstGeom>
        </p:spPr>
      </p:pic>
      <p:pic>
        <p:nvPicPr>
          <p:cNvPr id="9" name="Picture 8"/>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0"/>
            <a:ext cx="2133600" cy="5029200"/>
          </a:xfrm>
          <a:prstGeom prst="rect">
            <a:avLst/>
          </a:prstGeom>
        </p:spPr>
      </p:pic>
    </p:spTree>
    <p:extLst>
      <p:ext uri="{BB962C8B-B14F-4D97-AF65-F5344CB8AC3E}">
        <p14:creationId xmlns:p14="http://schemas.microsoft.com/office/powerpoint/2010/main" val="17800248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chor="ctr">
            <a:normAutofit/>
          </a:bodyPr>
          <a:lstStyle/>
          <a:p>
            <a:r>
              <a:rPr lang="en-US" dirty="0"/>
              <a:t>United States Vaccine Safety System</a:t>
            </a:r>
          </a:p>
        </p:txBody>
      </p:sp>
      <p:graphicFrame>
        <p:nvGraphicFramePr>
          <p:cNvPr id="5" name="Table 4"/>
          <p:cNvGraphicFramePr>
            <a:graphicFrameLocks noGrp="1"/>
          </p:cNvGraphicFramePr>
          <p:nvPr>
            <p:extLst>
              <p:ext uri="{D42A27DB-BD31-4B8C-83A1-F6EECF244321}">
                <p14:modId xmlns:p14="http://schemas.microsoft.com/office/powerpoint/2010/main" val="680828367"/>
              </p:ext>
            </p:extLst>
          </p:nvPr>
        </p:nvGraphicFramePr>
        <p:xfrm>
          <a:off x="190500" y="990600"/>
          <a:ext cx="8763000" cy="5177037"/>
        </p:xfrm>
        <a:graphic>
          <a:graphicData uri="http://schemas.openxmlformats.org/drawingml/2006/table">
            <a:tbl>
              <a:tblPr firstRow="1" firstCol="1" bandRow="1">
                <a:tableStyleId>{793D81CF-94F2-401A-BA57-92F5A7B2D0C5}</a:tableStyleId>
              </a:tblPr>
              <a:tblGrid>
                <a:gridCol w="2315567">
                  <a:extLst>
                    <a:ext uri="{9D8B030D-6E8A-4147-A177-3AD203B41FA5}">
                      <a16:colId xmlns:a16="http://schemas.microsoft.com/office/drawing/2014/main" val="20000"/>
                    </a:ext>
                  </a:extLst>
                </a:gridCol>
                <a:gridCol w="2218333">
                  <a:extLst>
                    <a:ext uri="{9D8B030D-6E8A-4147-A177-3AD203B41FA5}">
                      <a16:colId xmlns:a16="http://schemas.microsoft.com/office/drawing/2014/main" val="20001"/>
                    </a:ext>
                  </a:extLst>
                </a:gridCol>
                <a:gridCol w="4229100">
                  <a:extLst>
                    <a:ext uri="{9D8B030D-6E8A-4147-A177-3AD203B41FA5}">
                      <a16:colId xmlns:a16="http://schemas.microsoft.com/office/drawing/2014/main" val="20002"/>
                    </a:ext>
                  </a:extLst>
                </a:gridCol>
              </a:tblGrid>
              <a:tr h="443346">
                <a:tc>
                  <a:txBody>
                    <a:bodyPr/>
                    <a:lstStyle/>
                    <a:p>
                      <a:pPr marL="0" marR="0" algn="l">
                        <a:spcBef>
                          <a:spcPts val="0"/>
                        </a:spcBef>
                        <a:spcAft>
                          <a:spcPts val="0"/>
                        </a:spcAft>
                      </a:pPr>
                      <a:r>
                        <a:rPr lang="en-US" sz="2200" dirty="0">
                          <a:effectLst/>
                        </a:rPr>
                        <a:t>System</a:t>
                      </a:r>
                      <a:endParaRPr lang="en-US" sz="2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solidFill>
                      <a:srgbClr val="0070C0"/>
                    </a:solidFill>
                  </a:tcPr>
                </a:tc>
                <a:tc>
                  <a:txBody>
                    <a:bodyPr/>
                    <a:lstStyle/>
                    <a:p>
                      <a:pPr marL="0" marR="0" algn="l">
                        <a:spcBef>
                          <a:spcPts val="0"/>
                        </a:spcBef>
                        <a:spcAft>
                          <a:spcPts val="0"/>
                        </a:spcAft>
                      </a:pPr>
                      <a:r>
                        <a:rPr lang="en-US" sz="2200" dirty="0">
                          <a:effectLst/>
                        </a:rPr>
                        <a:t>Collaborators</a:t>
                      </a:r>
                      <a:endParaRPr lang="en-US" sz="2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solidFill>
                      <a:srgbClr val="0070C0"/>
                    </a:solidFill>
                  </a:tcPr>
                </a:tc>
                <a:tc>
                  <a:txBody>
                    <a:bodyPr/>
                    <a:lstStyle/>
                    <a:p>
                      <a:pPr marL="0" marR="0" algn="l">
                        <a:spcBef>
                          <a:spcPts val="0"/>
                        </a:spcBef>
                        <a:spcAft>
                          <a:spcPts val="0"/>
                        </a:spcAft>
                      </a:pPr>
                      <a:r>
                        <a:rPr lang="en-US" sz="2200" dirty="0">
                          <a:effectLst/>
                        </a:rPr>
                        <a:t>Description</a:t>
                      </a:r>
                      <a:endParaRPr lang="en-US" sz="2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solidFill>
                      <a:srgbClr val="0070C0"/>
                    </a:solidFill>
                  </a:tcPr>
                </a:tc>
                <a:extLst>
                  <a:ext uri="{0D108BD9-81ED-4DB2-BD59-A6C34878D82A}">
                    <a16:rowId xmlns:a16="http://schemas.microsoft.com/office/drawing/2014/main" val="10000"/>
                  </a:ext>
                </a:extLst>
              </a:tr>
              <a:tr h="1017087">
                <a:tc>
                  <a:txBody>
                    <a:bodyPr/>
                    <a:lstStyle/>
                    <a:p>
                      <a:pPr marL="0" marR="0" algn="l">
                        <a:spcBef>
                          <a:spcPts val="0"/>
                        </a:spcBef>
                        <a:spcAft>
                          <a:spcPts val="0"/>
                        </a:spcAft>
                      </a:pPr>
                      <a:r>
                        <a:rPr lang="en-US" sz="2000" dirty="0">
                          <a:effectLst/>
                        </a:rPr>
                        <a:t>Vaccine Adverse </a:t>
                      </a:r>
                    </a:p>
                    <a:p>
                      <a:pPr marL="0" marR="0" algn="l">
                        <a:spcBef>
                          <a:spcPts val="0"/>
                        </a:spcBef>
                        <a:spcAft>
                          <a:spcPts val="0"/>
                        </a:spcAft>
                      </a:pPr>
                      <a:r>
                        <a:rPr lang="en-US" sz="2000" dirty="0">
                          <a:effectLst/>
                        </a:rPr>
                        <a:t>Event Reporting System (VAERS)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tc>
                  <a:txBody>
                    <a:bodyPr/>
                    <a:lstStyle/>
                    <a:p>
                      <a:pPr marL="0" marR="0" algn="l">
                        <a:spcBef>
                          <a:spcPts val="0"/>
                        </a:spcBef>
                        <a:spcAft>
                          <a:spcPts val="0"/>
                        </a:spcAft>
                      </a:pPr>
                      <a:r>
                        <a:rPr lang="en-US" sz="2000" dirty="0">
                          <a:effectLst/>
                        </a:rPr>
                        <a:t>CDC and FDA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tc>
                  <a:txBody>
                    <a:bodyPr/>
                    <a:lstStyle/>
                    <a:p>
                      <a:pPr marL="0" marR="0" algn="l">
                        <a:spcBef>
                          <a:spcPts val="0"/>
                        </a:spcBef>
                        <a:spcAft>
                          <a:spcPts val="0"/>
                        </a:spcAft>
                      </a:pPr>
                      <a:r>
                        <a:rPr lang="en-US" sz="2000" dirty="0">
                          <a:effectLst/>
                        </a:rPr>
                        <a:t>Frontline spontaneous reporting system to detect potential vaccine safety issues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R="45720"/>
                </a:tc>
                <a:extLst>
                  <a:ext uri="{0D108BD9-81ED-4DB2-BD59-A6C34878D82A}">
                    <a16:rowId xmlns:a16="http://schemas.microsoft.com/office/drawing/2014/main" val="10001"/>
                  </a:ext>
                </a:extLst>
              </a:tr>
              <a:tr h="1095324">
                <a:tc>
                  <a:txBody>
                    <a:bodyPr/>
                    <a:lstStyle/>
                    <a:p>
                      <a:pPr marL="0" marR="0" algn="l">
                        <a:spcBef>
                          <a:spcPts val="0"/>
                        </a:spcBef>
                        <a:spcAft>
                          <a:spcPts val="0"/>
                        </a:spcAft>
                      </a:pPr>
                      <a:r>
                        <a:rPr lang="en-US" sz="2000">
                          <a:effectLst/>
                        </a:rPr>
                        <a:t>Vaccine Safety Datalink (VSD)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tc>
                  <a:txBody>
                    <a:bodyPr/>
                    <a:lstStyle/>
                    <a:p>
                      <a:pPr marL="0" marR="0" algn="l">
                        <a:spcBef>
                          <a:spcPts val="0"/>
                        </a:spcBef>
                        <a:spcAft>
                          <a:spcPts val="0"/>
                        </a:spcAft>
                      </a:pPr>
                      <a:r>
                        <a:rPr lang="en-US" sz="2000" dirty="0">
                          <a:effectLst/>
                        </a:rPr>
                        <a:t>CDC and 9 Integrated Health Care Systems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tc>
                  <a:txBody>
                    <a:bodyPr/>
                    <a:lstStyle/>
                    <a:p>
                      <a:pPr marL="0" marR="0" algn="l">
                        <a:spcBef>
                          <a:spcPts val="0"/>
                        </a:spcBef>
                        <a:spcAft>
                          <a:spcPts val="0"/>
                        </a:spcAft>
                      </a:pPr>
                      <a:r>
                        <a:rPr lang="en-US" sz="2000">
                          <a:effectLst/>
                        </a:rPr>
                        <a:t>Large linked database system used for active surveillance and research</a:t>
                      </a:r>
                      <a:br>
                        <a:rPr lang="en-US" sz="2000">
                          <a:effectLst/>
                        </a:rPr>
                      </a:br>
                      <a:r>
                        <a:rPr lang="en-US" sz="2000">
                          <a:effectLst/>
                        </a:rPr>
                        <a:t>~9.4 million members (~3% of US pop.)</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R="45720"/>
                </a:tc>
                <a:extLst>
                  <a:ext uri="{0D108BD9-81ED-4DB2-BD59-A6C34878D82A}">
                    <a16:rowId xmlns:a16="http://schemas.microsoft.com/office/drawing/2014/main" val="10002"/>
                  </a:ext>
                </a:extLst>
              </a:tr>
              <a:tr h="1017087">
                <a:tc>
                  <a:txBody>
                    <a:bodyPr/>
                    <a:lstStyle/>
                    <a:p>
                      <a:pPr marL="0" marR="0" algn="l">
                        <a:spcBef>
                          <a:spcPts val="0"/>
                        </a:spcBef>
                        <a:spcAft>
                          <a:spcPts val="0"/>
                        </a:spcAft>
                      </a:pPr>
                      <a:r>
                        <a:rPr lang="en-US" sz="2000">
                          <a:effectLst/>
                        </a:rPr>
                        <a:t>Clinical Immunization Safety Assessment (CISA) Project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tc>
                  <a:txBody>
                    <a:bodyPr/>
                    <a:lstStyle/>
                    <a:p>
                      <a:pPr marL="0" marR="0" algn="l">
                        <a:spcBef>
                          <a:spcPts val="0"/>
                        </a:spcBef>
                        <a:spcAft>
                          <a:spcPts val="0"/>
                        </a:spcAft>
                      </a:pPr>
                      <a:r>
                        <a:rPr lang="en-US" sz="2000">
                          <a:effectLst/>
                        </a:rPr>
                        <a:t>CDC and 7 Academic Centers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tc>
                  <a:txBody>
                    <a:bodyPr/>
                    <a:lstStyle/>
                    <a:p>
                      <a:pPr marL="0" marR="0" algn="l">
                        <a:spcBef>
                          <a:spcPts val="0"/>
                        </a:spcBef>
                        <a:spcAft>
                          <a:spcPts val="0"/>
                        </a:spcAft>
                      </a:pPr>
                      <a:r>
                        <a:rPr lang="en-US" sz="2000">
                          <a:effectLst/>
                        </a:rPr>
                        <a:t>Expert collaboration that conducts individual clinical vaccine safety assessments and clinical research</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R="45720"/>
                </a:tc>
                <a:extLst>
                  <a:ext uri="{0D108BD9-81ED-4DB2-BD59-A6C34878D82A}">
                    <a16:rowId xmlns:a16="http://schemas.microsoft.com/office/drawing/2014/main" val="10003"/>
                  </a:ext>
                </a:extLst>
              </a:tr>
              <a:tr h="1303957">
                <a:tc>
                  <a:txBody>
                    <a:bodyPr/>
                    <a:lstStyle/>
                    <a:p>
                      <a:pPr marL="0" marR="0" algn="l">
                        <a:spcBef>
                          <a:spcPts val="0"/>
                        </a:spcBef>
                        <a:spcAft>
                          <a:spcPts val="0"/>
                        </a:spcAft>
                      </a:pPr>
                      <a:r>
                        <a:rPr lang="en-US" sz="2000" dirty="0">
                          <a:effectLst/>
                        </a:rPr>
                        <a:t>Post-Licensure Rapid Immunization Safety Monitoring Program (PRISM)</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tc>
                  <a:txBody>
                    <a:bodyPr/>
                    <a:lstStyle/>
                    <a:p>
                      <a:pPr marL="0" marR="0" algn="l">
                        <a:spcBef>
                          <a:spcPts val="0"/>
                        </a:spcBef>
                        <a:spcAft>
                          <a:spcPts val="0"/>
                        </a:spcAft>
                      </a:pPr>
                      <a:r>
                        <a:rPr lang="en-US" sz="2000">
                          <a:effectLst/>
                        </a:rPr>
                        <a:t>FDA and 6 partner organizations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tc>
                  <a:txBody>
                    <a:bodyPr/>
                    <a:lstStyle/>
                    <a:p>
                      <a:pPr marL="0" marR="0" algn="l">
                        <a:spcBef>
                          <a:spcPts val="0"/>
                        </a:spcBef>
                        <a:spcAft>
                          <a:spcPts val="0"/>
                        </a:spcAft>
                      </a:pPr>
                      <a:r>
                        <a:rPr lang="en-US" sz="2000" dirty="0">
                          <a:effectLst/>
                        </a:rPr>
                        <a:t>Large distributed database system used for active surveillance and research</a:t>
                      </a:r>
                    </a:p>
                    <a:p>
                      <a:pPr marL="0" marR="0" algn="l">
                        <a:spcBef>
                          <a:spcPts val="0"/>
                        </a:spcBef>
                        <a:spcAft>
                          <a:spcPts val="0"/>
                        </a:spcAft>
                      </a:pPr>
                      <a:r>
                        <a:rPr lang="en-US" sz="2000" dirty="0">
                          <a:effectLst/>
                        </a:rPr>
                        <a:t>~170 million individuals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R="4572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998411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compatLnSpc="1">
            <a:prstTxWarp prst="textNoShape">
              <a:avLst/>
            </a:prstTxWarp>
            <a:normAutofit/>
          </a:bodyPr>
          <a:lstStyle/>
          <a:p>
            <a:r>
              <a:rPr lang="en-US" sz="3600" dirty="0" smtClean="0"/>
              <a:t>VAERS: HPV </a:t>
            </a:r>
            <a:r>
              <a:rPr lang="en-US" sz="3600" dirty="0"/>
              <a:t>Vaccine Safety </a:t>
            </a:r>
            <a:r>
              <a:rPr lang="en-US" sz="3600" dirty="0" smtClean="0"/>
              <a:t>Monitoring</a:t>
            </a:r>
            <a:endParaRPr lang="en-US" sz="3600" dirty="0"/>
          </a:p>
        </p:txBody>
      </p:sp>
      <p:sp>
        <p:nvSpPr>
          <p:cNvPr id="50179"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spcBef>
                <a:spcPct val="0"/>
              </a:spcBef>
            </a:pPr>
            <a:r>
              <a:rPr lang="en-US" sz="3000" dirty="0" smtClean="0">
                <a:solidFill>
                  <a:schemeClr val="bg2">
                    <a:lumMod val="50000"/>
                  </a:schemeClr>
                </a:solidFill>
                <a:latin typeface="+mj-lt"/>
                <a:cs typeface="Calibri" pitchFamily="34" charset="0"/>
              </a:rPr>
              <a:t>Ongoing safety monitoring has shown most reports are non-serious</a:t>
            </a:r>
          </a:p>
          <a:p>
            <a:pPr>
              <a:spcBef>
                <a:spcPts val="600"/>
              </a:spcBef>
            </a:pPr>
            <a:r>
              <a:rPr lang="en-US" sz="3000" dirty="0" smtClean="0">
                <a:solidFill>
                  <a:schemeClr val="bg2">
                    <a:lumMod val="50000"/>
                  </a:schemeClr>
                </a:solidFill>
                <a:latin typeface="+mj-lt"/>
                <a:cs typeface="Calibri" pitchFamily="34" charset="0"/>
              </a:rPr>
              <a:t>Among </a:t>
            </a:r>
            <a:r>
              <a:rPr lang="en-US" sz="3000" dirty="0">
                <a:solidFill>
                  <a:schemeClr val="bg2">
                    <a:lumMod val="50000"/>
                  </a:schemeClr>
                </a:solidFill>
                <a:latin typeface="+mj-lt"/>
                <a:cs typeface="Calibri" pitchFamily="34" charset="0"/>
              </a:rPr>
              <a:t>the </a:t>
            </a:r>
            <a:r>
              <a:rPr lang="en-US" sz="3000" dirty="0" smtClean="0">
                <a:solidFill>
                  <a:schemeClr val="bg2">
                    <a:lumMod val="50000"/>
                  </a:schemeClr>
                </a:solidFill>
                <a:latin typeface="+mj-lt"/>
                <a:cs typeface="Calibri" pitchFamily="34" charset="0"/>
              </a:rPr>
              <a:t>7.6% of reports coded </a:t>
            </a:r>
            <a:r>
              <a:rPr lang="en-US" sz="3000" dirty="0">
                <a:solidFill>
                  <a:schemeClr val="bg2">
                    <a:lumMod val="50000"/>
                  </a:schemeClr>
                </a:solidFill>
                <a:latin typeface="+mj-lt"/>
                <a:cs typeface="Calibri" pitchFamily="34" charset="0"/>
              </a:rPr>
              <a:t>as “</a:t>
            </a:r>
            <a:r>
              <a:rPr lang="en-US" sz="3000" dirty="0" smtClean="0">
                <a:solidFill>
                  <a:schemeClr val="bg2">
                    <a:lumMod val="50000"/>
                  </a:schemeClr>
                </a:solidFill>
                <a:latin typeface="+mj-lt"/>
                <a:cs typeface="Calibri" pitchFamily="34" charset="0"/>
              </a:rPr>
              <a:t>serious,” most </a:t>
            </a:r>
            <a:r>
              <a:rPr lang="en-US" sz="3000" dirty="0">
                <a:solidFill>
                  <a:schemeClr val="bg2">
                    <a:lumMod val="50000"/>
                  </a:schemeClr>
                </a:solidFill>
                <a:latin typeface="+mj-lt"/>
                <a:cs typeface="Calibri" pitchFamily="34" charset="0"/>
              </a:rPr>
              <a:t>frequently cited possible side effects </a:t>
            </a:r>
            <a:r>
              <a:rPr lang="en-US" sz="3000" dirty="0" smtClean="0">
                <a:solidFill>
                  <a:schemeClr val="bg2">
                    <a:lumMod val="50000"/>
                  </a:schemeClr>
                </a:solidFill>
                <a:latin typeface="+mj-lt"/>
                <a:cs typeface="Calibri" pitchFamily="34" charset="0"/>
              </a:rPr>
              <a:t>are headache</a:t>
            </a:r>
            <a:r>
              <a:rPr lang="en-US" sz="3000" dirty="0">
                <a:solidFill>
                  <a:schemeClr val="bg2">
                    <a:lumMod val="50000"/>
                  </a:schemeClr>
                </a:solidFill>
                <a:latin typeface="+mj-lt"/>
                <a:cs typeface="Calibri" pitchFamily="34" charset="0"/>
              </a:rPr>
              <a:t>, nausea, vomiting, and fever  </a:t>
            </a:r>
            <a:endParaRPr lang="en-US" sz="3000" b="0" dirty="0">
              <a:solidFill>
                <a:schemeClr val="bg2">
                  <a:lumMod val="50000"/>
                </a:schemeClr>
              </a:solidFill>
              <a:latin typeface="+mj-lt"/>
              <a:cs typeface="Calibri" pitchFamily="34" charset="0"/>
            </a:endParaRPr>
          </a:p>
          <a:p>
            <a:pPr>
              <a:spcBef>
                <a:spcPct val="0"/>
              </a:spcBef>
            </a:pPr>
            <a:r>
              <a:rPr lang="en-US" sz="3000" dirty="0" smtClean="0">
                <a:solidFill>
                  <a:schemeClr val="bg2">
                    <a:lumMod val="50000"/>
                  </a:schemeClr>
                </a:solidFill>
                <a:latin typeface="+mj-lt"/>
                <a:cs typeface="Calibri" pitchFamily="34" charset="0"/>
              </a:rPr>
              <a:t>Syncope (fainting) continues </a:t>
            </a:r>
            <a:r>
              <a:rPr lang="en-US" sz="3000" dirty="0">
                <a:solidFill>
                  <a:schemeClr val="bg2">
                    <a:lumMod val="50000"/>
                  </a:schemeClr>
                </a:solidFill>
                <a:latin typeface="+mj-lt"/>
                <a:cs typeface="Calibri" pitchFamily="34" charset="0"/>
              </a:rPr>
              <a:t>to </a:t>
            </a:r>
            <a:r>
              <a:rPr lang="en-US" sz="3000" dirty="0" smtClean="0">
                <a:solidFill>
                  <a:schemeClr val="bg2">
                    <a:lumMod val="50000"/>
                  </a:schemeClr>
                </a:solidFill>
                <a:latin typeface="+mj-lt"/>
                <a:cs typeface="Calibri" pitchFamily="34" charset="0"/>
              </a:rPr>
              <a:t>be reported following vaccination among adolescents</a:t>
            </a:r>
          </a:p>
          <a:p>
            <a:pPr lvl="1">
              <a:spcBef>
                <a:spcPts val="576"/>
              </a:spcBef>
            </a:pPr>
            <a:r>
              <a:rPr lang="en-US" b="0" dirty="0" smtClean="0">
                <a:solidFill>
                  <a:schemeClr val="bg2">
                    <a:lumMod val="50000"/>
                  </a:schemeClr>
                </a:solidFill>
                <a:latin typeface="+mj-lt"/>
                <a:cs typeface="Calibri" pitchFamily="34" charset="0"/>
              </a:rPr>
              <a:t>Adherence to a 15-minute observation period after vaccination is encouraged</a:t>
            </a:r>
          </a:p>
        </p:txBody>
      </p:sp>
      <p:sp>
        <p:nvSpPr>
          <p:cNvPr id="5" name="Slide Number Placeholder 2"/>
          <p:cNvSpPr txBox="1">
            <a:spLocks/>
          </p:cNvSpPr>
          <p:nvPr/>
        </p:nvSpPr>
        <p:spPr bwMode="auto">
          <a:xfrm>
            <a:off x="7543800" y="6481763"/>
            <a:ext cx="3429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0" latinLnBrk="0" hangingPunct="0">
              <a:defRPr sz="1600" kern="1200">
                <a:solidFill>
                  <a:schemeClr val="bg1"/>
                </a:solidFill>
                <a:latin typeface="Arial" charset="0"/>
                <a:ea typeface="+mn-ea"/>
                <a:cs typeface="+mn-cs"/>
              </a:defRPr>
            </a:lvl1pPr>
            <a:lvl2pPr marL="742950" indent="-285750" algn="l" defTabSz="914400" rtl="0" eaLnBrk="0" latinLnBrk="0" hangingPunct="0">
              <a:defRPr sz="1600" kern="1200">
                <a:solidFill>
                  <a:schemeClr val="bg1"/>
                </a:solidFill>
                <a:latin typeface="Arial" charset="0"/>
                <a:ea typeface="+mn-ea"/>
                <a:cs typeface="+mn-cs"/>
              </a:defRPr>
            </a:lvl2pPr>
            <a:lvl3pPr marL="1143000" indent="-228600" algn="l" defTabSz="914400" rtl="0" eaLnBrk="0" latinLnBrk="0" hangingPunct="0">
              <a:defRPr sz="1600" kern="1200">
                <a:solidFill>
                  <a:schemeClr val="bg1"/>
                </a:solidFill>
                <a:latin typeface="Arial" charset="0"/>
                <a:ea typeface="+mn-ea"/>
                <a:cs typeface="+mn-cs"/>
              </a:defRPr>
            </a:lvl3pPr>
            <a:lvl4pPr marL="1600200" indent="-228600" algn="l" defTabSz="914400" rtl="0" eaLnBrk="0" latinLnBrk="0" hangingPunct="0">
              <a:defRPr sz="1600" kern="1200">
                <a:solidFill>
                  <a:schemeClr val="bg1"/>
                </a:solidFill>
                <a:latin typeface="Arial" charset="0"/>
                <a:ea typeface="+mn-ea"/>
                <a:cs typeface="+mn-cs"/>
              </a:defRPr>
            </a:lvl4pPr>
            <a:lvl5pPr marL="2057400" indent="-228600" algn="l" defTabSz="914400" rtl="0" eaLnBrk="0" latinLnBrk="0" hangingPunct="0">
              <a:defRPr sz="1600" kern="1200">
                <a:solidFill>
                  <a:schemeClr val="bg1"/>
                </a:solidFill>
                <a:latin typeface="Arial" charset="0"/>
                <a:ea typeface="+mn-ea"/>
                <a:cs typeface="+mn-cs"/>
              </a:defRPr>
            </a:lvl5pPr>
            <a:lvl6pPr marL="2514600" indent="-228600" algn="l" defTabSz="914400" rtl="0" eaLnBrk="0" fontAlgn="base" latinLnBrk="0" hangingPunct="0">
              <a:spcBef>
                <a:spcPct val="0"/>
              </a:spcBef>
              <a:spcAft>
                <a:spcPct val="0"/>
              </a:spcAft>
              <a:defRPr sz="1600" kern="1200">
                <a:solidFill>
                  <a:schemeClr val="bg1"/>
                </a:solidFill>
                <a:latin typeface="Arial" charset="0"/>
                <a:ea typeface="+mn-ea"/>
                <a:cs typeface="+mn-cs"/>
              </a:defRPr>
            </a:lvl6pPr>
            <a:lvl7pPr marL="2971800" indent="-228600" algn="l" defTabSz="914400" rtl="0" eaLnBrk="0" fontAlgn="base" latinLnBrk="0" hangingPunct="0">
              <a:spcBef>
                <a:spcPct val="0"/>
              </a:spcBef>
              <a:spcAft>
                <a:spcPct val="0"/>
              </a:spcAft>
              <a:defRPr sz="1600" kern="1200">
                <a:solidFill>
                  <a:schemeClr val="bg1"/>
                </a:solidFill>
                <a:latin typeface="Arial" charset="0"/>
                <a:ea typeface="+mn-ea"/>
                <a:cs typeface="+mn-cs"/>
              </a:defRPr>
            </a:lvl7pPr>
            <a:lvl8pPr marL="3429000" indent="-228600" algn="l" defTabSz="914400" rtl="0" eaLnBrk="0" fontAlgn="base" latinLnBrk="0" hangingPunct="0">
              <a:spcBef>
                <a:spcPct val="0"/>
              </a:spcBef>
              <a:spcAft>
                <a:spcPct val="0"/>
              </a:spcAft>
              <a:defRPr sz="1600" kern="1200">
                <a:solidFill>
                  <a:schemeClr val="bg1"/>
                </a:solidFill>
                <a:latin typeface="Arial" charset="0"/>
                <a:ea typeface="+mn-ea"/>
                <a:cs typeface="+mn-cs"/>
              </a:defRPr>
            </a:lvl8pPr>
            <a:lvl9pPr marL="3886200" indent="-228600" algn="l" defTabSz="914400" rtl="0" eaLnBrk="0" fontAlgn="base" latinLnBrk="0" hangingPunct="0">
              <a:spcBef>
                <a:spcPct val="0"/>
              </a:spcBef>
              <a:spcAft>
                <a:spcPct val="0"/>
              </a:spcAft>
              <a:defRPr sz="1600" kern="1200">
                <a:solidFill>
                  <a:schemeClr val="bg1"/>
                </a:solidFill>
                <a:latin typeface="Arial" charset="0"/>
                <a:ea typeface="+mn-ea"/>
                <a:cs typeface="+mn-cs"/>
              </a:defRPr>
            </a:lvl9pPr>
          </a:lstStyle>
          <a:p>
            <a:pPr algn="r" eaLnBrk="1" fontAlgn="base" hangingPunct="1">
              <a:spcBef>
                <a:spcPct val="0"/>
              </a:spcBef>
              <a:spcAft>
                <a:spcPct val="0"/>
              </a:spcAft>
            </a:pPr>
            <a:fld id="{378EFDF2-19D8-4895-A131-03D021180460}" type="slidenum">
              <a:rPr lang="en-US" sz="1400" b="1">
                <a:solidFill>
                  <a:srgbClr val="4B4B4B"/>
                </a:solidFill>
              </a:rPr>
              <a:pPr algn="r" eaLnBrk="1" fontAlgn="base" hangingPunct="1">
                <a:spcBef>
                  <a:spcPct val="0"/>
                </a:spcBef>
                <a:spcAft>
                  <a:spcPct val="0"/>
                </a:spcAft>
              </a:pPr>
              <a:t>26</a:t>
            </a:fld>
            <a:endParaRPr lang="en-US" sz="1400" b="1">
              <a:solidFill>
                <a:srgbClr val="4B4B4B"/>
              </a:solidFill>
            </a:endParaRPr>
          </a:p>
        </p:txBody>
      </p:sp>
      <p:sp>
        <p:nvSpPr>
          <p:cNvPr id="6" name="TextBox 5"/>
          <p:cNvSpPr txBox="1"/>
          <p:nvPr/>
        </p:nvSpPr>
        <p:spPr>
          <a:xfrm>
            <a:off x="0" y="6596777"/>
            <a:ext cx="3429000" cy="307777"/>
          </a:xfrm>
          <a:prstGeom prst="rect">
            <a:avLst/>
          </a:prstGeom>
          <a:noFill/>
        </p:spPr>
        <p:txBody>
          <a:bodyPr wrap="square" rtlCol="0">
            <a:spAutoFit/>
          </a:bodyPr>
          <a:lstStyle/>
          <a:p>
            <a:r>
              <a:rPr lang="en-US" sz="1400" dirty="0">
                <a:solidFill>
                  <a:prstClr val="black">
                    <a:lumMod val="50000"/>
                    <a:lumOff val="50000"/>
                  </a:prstClr>
                </a:solidFill>
              </a:rPr>
              <a:t>MMWR. </a:t>
            </a:r>
            <a:r>
              <a:rPr lang="en-US" sz="1400" dirty="0" smtClean="0">
                <a:solidFill>
                  <a:prstClr val="black">
                    <a:lumMod val="50000"/>
                    <a:lumOff val="50000"/>
                  </a:prstClr>
                </a:solidFill>
              </a:rPr>
              <a:t>2014;63(RR05</a:t>
            </a:r>
            <a:r>
              <a:rPr lang="en-US" sz="1400" dirty="0">
                <a:solidFill>
                  <a:prstClr val="black">
                    <a:lumMod val="50000"/>
                    <a:lumOff val="50000"/>
                  </a:prstClr>
                </a:solidFill>
              </a:rPr>
              <a:t>);1-30.</a:t>
            </a:r>
          </a:p>
        </p:txBody>
      </p:sp>
    </p:spTree>
    <p:extLst>
      <p:ext uri="{BB962C8B-B14F-4D97-AF65-F5344CB8AC3E}">
        <p14:creationId xmlns:p14="http://schemas.microsoft.com/office/powerpoint/2010/main" val="40855887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6700" y="152400"/>
            <a:ext cx="8610600" cy="1143000"/>
          </a:xfrm>
        </p:spPr>
        <p:txBody>
          <a:bodyPr>
            <a:normAutofit fontScale="90000"/>
          </a:bodyPr>
          <a:lstStyle/>
          <a:p>
            <a:r>
              <a:rPr lang="en-US" dirty="0" smtClean="0"/>
              <a:t>VSD Rapid Cycle Analysis (RCA), 4vHPV</a:t>
            </a:r>
            <a:endParaRPr lang="en-US" dirty="0"/>
          </a:p>
        </p:txBody>
      </p:sp>
      <p:sp>
        <p:nvSpPr>
          <p:cNvPr id="5" name="Content Placeholder 4"/>
          <p:cNvSpPr>
            <a:spLocks noGrp="1"/>
          </p:cNvSpPr>
          <p:nvPr>
            <p:ph idx="1"/>
          </p:nvPr>
        </p:nvSpPr>
        <p:spPr>
          <a:xfrm>
            <a:off x="457200" y="1333500"/>
            <a:ext cx="8305800" cy="4610100"/>
          </a:xfrm>
        </p:spPr>
        <p:txBody>
          <a:bodyPr>
            <a:normAutofit lnSpcReduction="10000"/>
          </a:bodyPr>
          <a:lstStyle/>
          <a:p>
            <a:pPr>
              <a:lnSpc>
                <a:spcPct val="120000"/>
              </a:lnSpc>
              <a:spcBef>
                <a:spcPts val="600"/>
              </a:spcBef>
            </a:pPr>
            <a:r>
              <a:rPr lang="en-US" b="0" dirty="0" smtClean="0"/>
              <a:t>RCA allows </a:t>
            </a:r>
            <a:r>
              <a:rPr lang="en-US" b="0" dirty="0"/>
              <a:t>VSD to detect adverse events following vaccination in near real </a:t>
            </a:r>
            <a:r>
              <a:rPr lang="en-US" b="0" dirty="0" smtClean="0"/>
              <a:t>time</a:t>
            </a:r>
          </a:p>
          <a:p>
            <a:pPr>
              <a:lnSpc>
                <a:spcPct val="120000"/>
              </a:lnSpc>
              <a:spcBef>
                <a:spcPts val="600"/>
              </a:spcBef>
            </a:pPr>
            <a:r>
              <a:rPr lang="en-US" b="0" dirty="0"/>
              <a:t>After approx. 600,000 HPV4 </a:t>
            </a:r>
            <a:r>
              <a:rPr lang="en-US" b="0" dirty="0" smtClean="0"/>
              <a:t>doses among females, </a:t>
            </a:r>
            <a:r>
              <a:rPr lang="en-US" dirty="0" smtClean="0">
                <a:solidFill>
                  <a:srgbClr val="BD4915"/>
                </a:solidFill>
              </a:rPr>
              <a:t>no significant risk </a:t>
            </a:r>
            <a:r>
              <a:rPr lang="en-US" b="0" dirty="0" smtClean="0"/>
              <a:t>for any of the </a:t>
            </a:r>
            <a:br>
              <a:rPr lang="en-US" b="0" dirty="0" smtClean="0"/>
            </a:br>
            <a:r>
              <a:rPr lang="en-US" b="0" i="1" dirty="0" smtClean="0"/>
              <a:t>pre-specified adverse events </a:t>
            </a:r>
            <a:r>
              <a:rPr lang="en-US" b="0" dirty="0" smtClean="0"/>
              <a:t>after vaccination (including GBS, seizures, syncope, appendicitis, stroke, venous thromboembolism, and allergic reactions)</a:t>
            </a:r>
            <a:endParaRPr lang="en-US" dirty="0" smtClean="0"/>
          </a:p>
          <a:p>
            <a:pPr lvl="1">
              <a:lnSpc>
                <a:spcPct val="120000"/>
              </a:lnSpc>
              <a:spcBef>
                <a:spcPts val="600"/>
              </a:spcBef>
            </a:pPr>
            <a:endParaRPr lang="en-US" dirty="0" smtClean="0"/>
          </a:p>
        </p:txBody>
      </p:sp>
      <p:sp>
        <p:nvSpPr>
          <p:cNvPr id="7" name="Text Placeholder 6"/>
          <p:cNvSpPr>
            <a:spLocks noGrp="1"/>
          </p:cNvSpPr>
          <p:nvPr>
            <p:ph type="body" sz="quarter" idx="4294967295"/>
          </p:nvPr>
        </p:nvSpPr>
        <p:spPr>
          <a:xfrm>
            <a:off x="0" y="6553200"/>
            <a:ext cx="4800600" cy="304800"/>
          </a:xfrm>
        </p:spPr>
        <p:txBody>
          <a:bodyPr>
            <a:noAutofit/>
          </a:bodyPr>
          <a:lstStyle/>
          <a:p>
            <a:pPr marL="0" indent="0">
              <a:spcBef>
                <a:spcPct val="50000"/>
              </a:spcBef>
              <a:buNone/>
            </a:pPr>
            <a:r>
              <a:rPr lang="en-US" sz="1400" b="0" dirty="0" smtClean="0">
                <a:solidFill>
                  <a:schemeClr val="tx1">
                    <a:lumMod val="50000"/>
                    <a:lumOff val="50000"/>
                  </a:schemeClr>
                </a:solidFill>
              </a:rPr>
              <a:t>Gee </a:t>
            </a:r>
            <a:r>
              <a:rPr lang="en-US" sz="1400" b="0" dirty="0">
                <a:solidFill>
                  <a:schemeClr val="tx1">
                    <a:lumMod val="50000"/>
                    <a:lumOff val="50000"/>
                  </a:schemeClr>
                </a:solidFill>
              </a:rPr>
              <a:t>J et al, </a:t>
            </a:r>
            <a:r>
              <a:rPr lang="en-US" sz="1400" b="0" dirty="0" smtClean="0">
                <a:solidFill>
                  <a:schemeClr val="tx1">
                    <a:lumMod val="50000"/>
                    <a:lumOff val="50000"/>
                  </a:schemeClr>
                </a:solidFill>
              </a:rPr>
              <a:t>Vaccine </a:t>
            </a:r>
            <a:r>
              <a:rPr lang="en-US" sz="1400" b="0" dirty="0">
                <a:solidFill>
                  <a:schemeClr val="tx1">
                    <a:lumMod val="50000"/>
                    <a:lumOff val="50000"/>
                  </a:schemeClr>
                </a:solidFill>
              </a:rPr>
              <a:t>2011;29:8279-8284.</a:t>
            </a:r>
          </a:p>
        </p:txBody>
      </p:sp>
    </p:spTree>
    <p:extLst>
      <p:ext uri="{BB962C8B-B14F-4D97-AF65-F5344CB8AC3E}">
        <p14:creationId xmlns:p14="http://schemas.microsoft.com/office/powerpoint/2010/main" val="900800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1143000"/>
          </a:xfrm>
        </p:spPr>
        <p:txBody>
          <a:bodyPr>
            <a:normAutofit fontScale="90000"/>
          </a:bodyPr>
          <a:lstStyle/>
          <a:p>
            <a:r>
              <a:rPr lang="en-US" sz="3600" dirty="0"/>
              <a:t>Evaluating and Monitoring 9-valent HPV Vaccine Safety in the United States</a:t>
            </a:r>
          </a:p>
        </p:txBody>
      </p:sp>
      <p:sp>
        <p:nvSpPr>
          <p:cNvPr id="6" name="Content Placeholder 5"/>
          <p:cNvSpPr>
            <a:spLocks noGrp="1"/>
          </p:cNvSpPr>
          <p:nvPr>
            <p:ph idx="1"/>
          </p:nvPr>
        </p:nvSpPr>
        <p:spPr>
          <a:xfrm>
            <a:off x="457200" y="1219200"/>
            <a:ext cx="8229600" cy="4830763"/>
          </a:xfrm>
        </p:spPr>
        <p:txBody>
          <a:bodyPr vert="horz" lIns="91440" tIns="45720" rIns="91440" bIns="45720" rtlCol="0">
            <a:noAutofit/>
          </a:bodyPr>
          <a:lstStyle/>
          <a:p>
            <a:pPr marL="0" indent="0">
              <a:spcBef>
                <a:spcPts val="0"/>
              </a:spcBef>
              <a:spcAft>
                <a:spcPts val="300"/>
              </a:spcAft>
              <a:buNone/>
            </a:pPr>
            <a:r>
              <a:rPr lang="en-US" sz="2400" dirty="0"/>
              <a:t>Monitoring of VAERS Reports</a:t>
            </a:r>
          </a:p>
          <a:p>
            <a:pPr lvl="1">
              <a:spcBef>
                <a:spcPts val="0"/>
              </a:spcBef>
            </a:pPr>
            <a:r>
              <a:rPr lang="en-US" sz="2200" b="0" dirty="0"/>
              <a:t>Clinical review of deaths and other pre-specified adverse events</a:t>
            </a:r>
          </a:p>
          <a:p>
            <a:pPr lvl="1">
              <a:spcBef>
                <a:spcPts val="0"/>
              </a:spcBef>
            </a:pPr>
            <a:r>
              <a:rPr lang="en-US" sz="2200" b="0" dirty="0"/>
              <a:t>Data mining to identify disproportional reporting</a:t>
            </a:r>
          </a:p>
          <a:p>
            <a:pPr marL="0" indent="0">
              <a:spcBef>
                <a:spcPts val="0"/>
              </a:spcBef>
              <a:spcAft>
                <a:spcPts val="300"/>
              </a:spcAft>
              <a:buNone/>
            </a:pPr>
            <a:r>
              <a:rPr lang="en-US" sz="2400" dirty="0"/>
              <a:t>Vaccine Safety Datalink</a:t>
            </a:r>
          </a:p>
          <a:p>
            <a:pPr lvl="1">
              <a:spcBef>
                <a:spcPts val="0"/>
              </a:spcBef>
            </a:pPr>
            <a:r>
              <a:rPr lang="en-US" sz="2200" b="0" dirty="0"/>
              <a:t>Near real time monitoring of 10 pre-specified outcomes</a:t>
            </a:r>
          </a:p>
          <a:p>
            <a:pPr lvl="1">
              <a:spcBef>
                <a:spcPts val="0"/>
              </a:spcBef>
            </a:pPr>
            <a:r>
              <a:rPr lang="en-US" sz="2200" b="0" dirty="0"/>
              <a:t>Evaluation of spontaneous abortion </a:t>
            </a:r>
          </a:p>
          <a:p>
            <a:pPr marL="0" indent="0">
              <a:spcBef>
                <a:spcPts val="0"/>
              </a:spcBef>
              <a:spcAft>
                <a:spcPts val="300"/>
              </a:spcAft>
              <a:buNone/>
            </a:pPr>
            <a:r>
              <a:rPr lang="en-US" sz="2400" dirty="0"/>
              <a:t>Sentinel System </a:t>
            </a:r>
          </a:p>
          <a:p>
            <a:pPr lvl="1">
              <a:spcBef>
                <a:spcPts val="0"/>
              </a:spcBef>
            </a:pPr>
            <a:r>
              <a:rPr lang="en-US" sz="2200" b="0" dirty="0"/>
              <a:t>Near real time active surveillance and surveillance of serious, unexpected events</a:t>
            </a:r>
          </a:p>
          <a:p>
            <a:pPr lvl="1">
              <a:spcBef>
                <a:spcPts val="0"/>
              </a:spcBef>
            </a:pPr>
            <a:r>
              <a:rPr lang="en-US" sz="2200" b="0" dirty="0"/>
              <a:t>Evaluation of spontaneous abortion</a:t>
            </a:r>
          </a:p>
          <a:p>
            <a:pPr marL="0" indent="0">
              <a:spcBef>
                <a:spcPts val="0"/>
              </a:spcBef>
              <a:spcAft>
                <a:spcPts val="300"/>
              </a:spcAft>
              <a:buNone/>
            </a:pPr>
            <a:r>
              <a:rPr lang="en-US" sz="2400" dirty="0"/>
              <a:t>Manufacturer post-marketing commitments</a:t>
            </a:r>
          </a:p>
          <a:p>
            <a:pPr lvl="1">
              <a:spcBef>
                <a:spcPts val="0"/>
              </a:spcBef>
            </a:pPr>
            <a:r>
              <a:rPr lang="en-US" sz="2200" b="0" dirty="0"/>
              <a:t>Two, 10-year studies to assess long term safety</a:t>
            </a:r>
          </a:p>
          <a:p>
            <a:pPr lvl="1">
              <a:spcBef>
                <a:spcPts val="0"/>
              </a:spcBef>
            </a:pPr>
            <a:r>
              <a:rPr lang="en-US" sz="2200" b="0" dirty="0"/>
              <a:t>Observational study to further characterize the safety profile in 10,000 persons</a:t>
            </a:r>
          </a:p>
          <a:p>
            <a:pPr lvl="1">
              <a:spcBef>
                <a:spcPts val="0"/>
              </a:spcBef>
            </a:pPr>
            <a:r>
              <a:rPr lang="en-US" sz="2200" b="0" dirty="0"/>
              <a:t>Pregnancy registry</a:t>
            </a:r>
          </a:p>
          <a:p>
            <a:pPr>
              <a:spcBef>
                <a:spcPts val="0"/>
              </a:spcBef>
              <a:spcAft>
                <a:spcPts val="300"/>
              </a:spcAft>
            </a:pPr>
            <a:endParaRPr lang="en-US" sz="2100" dirty="0"/>
          </a:p>
        </p:txBody>
      </p:sp>
    </p:spTree>
    <p:extLst>
      <p:ext uri="{BB962C8B-B14F-4D97-AF65-F5344CB8AC3E}">
        <p14:creationId xmlns:p14="http://schemas.microsoft.com/office/powerpoint/2010/main" val="857447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9144000" cy="1143000"/>
          </a:xfrm>
        </p:spPr>
        <p:txBody>
          <a:bodyPr>
            <a:noAutofit/>
          </a:bodyPr>
          <a:lstStyle/>
          <a:p>
            <a:r>
              <a:rPr lang="en-US" sz="3600" dirty="0"/>
              <a:t>Over 10 Years of HPV Vaccine Safety Data</a:t>
            </a:r>
          </a:p>
        </p:txBody>
      </p:sp>
      <p:sp>
        <p:nvSpPr>
          <p:cNvPr id="3" name="Content Placeholder 2"/>
          <p:cNvSpPr>
            <a:spLocks noGrp="1"/>
          </p:cNvSpPr>
          <p:nvPr>
            <p:ph idx="1"/>
          </p:nvPr>
        </p:nvSpPr>
        <p:spPr>
          <a:xfrm>
            <a:off x="152400" y="1097578"/>
            <a:ext cx="8991600" cy="5531822"/>
          </a:xfrm>
        </p:spPr>
        <p:txBody>
          <a:bodyPr vert="horz" lIns="91440" tIns="45720" rIns="91440" bIns="45720" rtlCol="0">
            <a:noAutofit/>
          </a:bodyPr>
          <a:lstStyle/>
          <a:p>
            <a:pPr>
              <a:spcBef>
                <a:spcPts val="0"/>
              </a:spcBef>
              <a:spcAft>
                <a:spcPts val="400"/>
              </a:spcAft>
            </a:pPr>
            <a:r>
              <a:rPr lang="en-US" sz="2600" b="0" dirty="0"/>
              <a:t>HPV vaccine is safe </a:t>
            </a:r>
          </a:p>
          <a:p>
            <a:pPr>
              <a:spcBef>
                <a:spcPts val="0"/>
              </a:spcBef>
              <a:spcAft>
                <a:spcPts val="400"/>
              </a:spcAft>
            </a:pPr>
            <a:r>
              <a:rPr lang="en-US" sz="2600" b="0" dirty="0"/>
              <a:t>Reactions after vaccination may include</a:t>
            </a:r>
          </a:p>
          <a:p>
            <a:pPr lvl="1">
              <a:spcBef>
                <a:spcPts val="0"/>
              </a:spcBef>
              <a:buFont typeface="Wingdings" panose="05000000000000000000" pitchFamily="2" charset="2"/>
              <a:buChar char="§"/>
            </a:pPr>
            <a:r>
              <a:rPr lang="en-US" sz="2400" b="0" dirty="0"/>
              <a:t>Injection site reactions: pain, redness, and/or swelling in the arm where the shot was given</a:t>
            </a:r>
          </a:p>
          <a:p>
            <a:pPr lvl="1">
              <a:spcBef>
                <a:spcPts val="0"/>
              </a:spcBef>
              <a:buFont typeface="Wingdings" panose="05000000000000000000" pitchFamily="2" charset="2"/>
              <a:buChar char="§"/>
            </a:pPr>
            <a:r>
              <a:rPr lang="en-US" sz="2400" b="0" dirty="0"/>
              <a:t>Systemic: fever, headaches</a:t>
            </a:r>
          </a:p>
          <a:p>
            <a:pPr>
              <a:spcBef>
                <a:spcPts val="0"/>
              </a:spcBef>
              <a:spcAft>
                <a:spcPts val="400"/>
              </a:spcAft>
            </a:pPr>
            <a:r>
              <a:rPr lang="en-US" sz="2600" b="0" dirty="0"/>
              <a:t>HPV vaccines should not be given to anyone who has had a previous allergic reaction to the vaccine or who has an allergy to yeast (Gardasil/Gardasil 9) </a:t>
            </a:r>
          </a:p>
          <a:p>
            <a:pPr>
              <a:spcBef>
                <a:spcPts val="0"/>
              </a:spcBef>
              <a:spcAft>
                <a:spcPts val="400"/>
              </a:spcAft>
            </a:pPr>
            <a:r>
              <a:rPr lang="en-US" sz="2600" b="0" dirty="0"/>
              <a:t>Brief fainting spells (syncope) and related symptoms (such as jerking movements) can happen soon after any injection, including HPV vaccine </a:t>
            </a:r>
          </a:p>
          <a:p>
            <a:pPr>
              <a:spcBef>
                <a:spcPts val="0"/>
              </a:spcBef>
              <a:spcAft>
                <a:spcPts val="400"/>
              </a:spcAft>
            </a:pPr>
            <a:r>
              <a:rPr lang="en-US" sz="2600" b="0" dirty="0"/>
              <a:t>Patients should be seated (or lay down) during vaccination and remain in that position for 15 minutes</a:t>
            </a:r>
          </a:p>
        </p:txBody>
      </p:sp>
      <p:sp>
        <p:nvSpPr>
          <p:cNvPr id="7" name="TextBox 6"/>
          <p:cNvSpPr txBox="1"/>
          <p:nvPr/>
        </p:nvSpPr>
        <p:spPr>
          <a:xfrm>
            <a:off x="15240" y="6550223"/>
            <a:ext cx="5852160" cy="276999"/>
          </a:xfrm>
          <a:prstGeom prst="rect">
            <a:avLst/>
          </a:prstGeom>
          <a:noFill/>
        </p:spPr>
        <p:txBody>
          <a:bodyPr wrap="square" rtlCol="0">
            <a:spAutoFit/>
          </a:bodyPr>
          <a:lstStyle>
            <a:defPPr>
              <a:defRPr lang="en-US"/>
            </a:defPPr>
            <a:lvl1pPr>
              <a:defRPr sz="1100">
                <a:solidFill>
                  <a:schemeClr val="tx1">
                    <a:lumMod val="50000"/>
                    <a:lumOff val="50000"/>
                  </a:schemeClr>
                </a:solidFill>
              </a:defRPr>
            </a:lvl1pPr>
          </a:lstStyle>
          <a:p>
            <a:r>
              <a:rPr lang="en-US" sz="1200" dirty="0">
                <a:solidFill>
                  <a:srgbClr val="DDDDDD">
                    <a:lumMod val="50000"/>
                  </a:srgbClr>
                </a:solidFill>
              </a:rPr>
              <a:t>Gee, et al. </a:t>
            </a:r>
            <a:r>
              <a:rPr lang="en-US" sz="1200" dirty="0"/>
              <a:t>Hum </a:t>
            </a:r>
            <a:r>
              <a:rPr lang="en-US" sz="1200" dirty="0" err="1"/>
              <a:t>Vaccin</a:t>
            </a:r>
            <a:r>
              <a:rPr lang="en-US" sz="1200" dirty="0"/>
              <a:t> </a:t>
            </a:r>
            <a:r>
              <a:rPr lang="en-US" sz="1200" dirty="0" err="1"/>
              <a:t>Immunother</a:t>
            </a:r>
            <a:r>
              <a:rPr lang="en-US" sz="1200" dirty="0"/>
              <a:t>. </a:t>
            </a:r>
            <a:r>
              <a:rPr lang="en-US" sz="1200" dirty="0">
                <a:solidFill>
                  <a:srgbClr val="DDDDDD">
                    <a:lumMod val="50000"/>
                  </a:srgbClr>
                </a:solidFill>
              </a:rPr>
              <a:t>2016.</a:t>
            </a:r>
          </a:p>
        </p:txBody>
      </p:sp>
    </p:spTree>
    <p:extLst>
      <p:ext uri="{BB962C8B-B14F-4D97-AF65-F5344CB8AC3E}">
        <p14:creationId xmlns:p14="http://schemas.microsoft.com/office/powerpoint/2010/main" val="33047876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a:xfrm>
            <a:off x="457200" y="1295400"/>
            <a:ext cx="8305800" cy="4953000"/>
          </a:xfrm>
        </p:spPr>
        <p:txBody>
          <a:bodyPr>
            <a:noAutofit/>
          </a:bodyPr>
          <a:lstStyle/>
          <a:p>
            <a:pPr marL="514350" lvl="0" indent="-514350">
              <a:lnSpc>
                <a:spcPct val="120000"/>
              </a:lnSpc>
              <a:spcBef>
                <a:spcPts val="0"/>
              </a:spcBef>
              <a:spcAft>
                <a:spcPts val="600"/>
              </a:spcAft>
              <a:buFont typeface="+mj-lt"/>
              <a:buAutoNum type="arabicPeriod"/>
            </a:pPr>
            <a:r>
              <a:rPr lang="en-US" sz="2400" b="0" dirty="0"/>
              <a:t>Describe the burden of HPV disease. </a:t>
            </a:r>
          </a:p>
          <a:p>
            <a:pPr marL="514350" lvl="0" indent="-514350">
              <a:lnSpc>
                <a:spcPct val="120000"/>
              </a:lnSpc>
              <a:spcBef>
                <a:spcPts val="0"/>
              </a:spcBef>
              <a:spcAft>
                <a:spcPts val="600"/>
              </a:spcAft>
              <a:buFont typeface="+mj-lt"/>
              <a:buAutoNum type="arabicPeriod"/>
            </a:pPr>
            <a:r>
              <a:rPr lang="en-US" sz="2400" b="0" dirty="0"/>
              <a:t>Define the importance of HPV vaccination for cancer prevention. </a:t>
            </a:r>
          </a:p>
          <a:p>
            <a:pPr marL="514350" lvl="0" indent="-514350">
              <a:lnSpc>
                <a:spcPct val="120000"/>
              </a:lnSpc>
              <a:spcBef>
                <a:spcPts val="0"/>
              </a:spcBef>
              <a:spcAft>
                <a:spcPts val="600"/>
              </a:spcAft>
              <a:buFont typeface="+mj-lt"/>
              <a:buAutoNum type="arabicPeriod"/>
            </a:pPr>
            <a:r>
              <a:rPr lang="en-US" sz="2400" b="0" dirty="0"/>
              <a:t>Explain the rationale for vaccinating youth at ages 11 or 12. </a:t>
            </a:r>
          </a:p>
          <a:p>
            <a:pPr marL="514350" lvl="0" indent="-514350">
              <a:lnSpc>
                <a:spcPct val="120000"/>
              </a:lnSpc>
              <a:spcBef>
                <a:spcPts val="0"/>
              </a:spcBef>
              <a:spcAft>
                <a:spcPts val="600"/>
              </a:spcAft>
              <a:buFont typeface="+mj-lt"/>
              <a:buAutoNum type="arabicPeriod"/>
            </a:pPr>
            <a:r>
              <a:rPr lang="en-US" sz="2400" b="0" dirty="0"/>
              <a:t>List the recommendations for administering the HPV vaccine to girls and to boys.</a:t>
            </a:r>
          </a:p>
          <a:p>
            <a:pPr marL="514350" lvl="0" indent="-514350">
              <a:lnSpc>
                <a:spcPct val="120000"/>
              </a:lnSpc>
              <a:spcBef>
                <a:spcPts val="0"/>
              </a:spcBef>
              <a:spcAft>
                <a:spcPts val="600"/>
              </a:spcAft>
              <a:buFont typeface="+mj-lt"/>
              <a:buAutoNum type="arabicPeriod"/>
            </a:pPr>
            <a:r>
              <a:rPr lang="en-US" sz="2400" b="0" dirty="0"/>
              <a:t>Provide useful and compelling information about HPV vaccine to parents to aid in making the decision to vaccinate.</a:t>
            </a:r>
          </a:p>
          <a:p>
            <a:pPr marL="514350" lvl="0" indent="-514350">
              <a:lnSpc>
                <a:spcPct val="120000"/>
              </a:lnSpc>
              <a:spcBef>
                <a:spcPts val="0"/>
              </a:spcBef>
              <a:spcAft>
                <a:spcPts val="600"/>
              </a:spcAft>
              <a:buFont typeface="+mj-lt"/>
              <a:buAutoNum type="arabicPeriod"/>
            </a:pPr>
            <a:r>
              <a:rPr lang="en-US" sz="2400" b="0" dirty="0"/>
              <a:t>Locate resources relevant to current immunization practice.</a:t>
            </a:r>
          </a:p>
        </p:txBody>
      </p:sp>
    </p:spTree>
    <p:extLst>
      <p:ext uri="{BB962C8B-B14F-4D97-AF65-F5344CB8AC3E}">
        <p14:creationId xmlns:p14="http://schemas.microsoft.com/office/powerpoint/2010/main" val="11232617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HPV Vaccination is Safe</a:t>
            </a:r>
          </a:p>
        </p:txBody>
      </p:sp>
      <p:sp>
        <p:nvSpPr>
          <p:cNvPr id="3" name="Content Placeholder 2"/>
          <p:cNvSpPr>
            <a:spLocks noGrp="1"/>
          </p:cNvSpPr>
          <p:nvPr>
            <p:ph idx="1"/>
          </p:nvPr>
        </p:nvSpPr>
        <p:spPr>
          <a:xfrm>
            <a:off x="0" y="1600200"/>
            <a:ext cx="9144000" cy="4525963"/>
          </a:xfrm>
        </p:spPr>
        <p:txBody>
          <a:bodyPr>
            <a:normAutofit/>
          </a:bodyPr>
          <a:lstStyle/>
          <a:p>
            <a:pPr marL="0" indent="0" algn="ctr">
              <a:buNone/>
            </a:pPr>
            <a:r>
              <a:rPr lang="en-US" dirty="0">
                <a:solidFill>
                  <a:srgbClr val="7CBF33"/>
                </a:solidFill>
              </a:rPr>
              <a:t>HPV vaccine safety studies have been very reassuring: HPV vaccine has a good safety profile </a:t>
            </a:r>
          </a:p>
          <a:p>
            <a:pPr marL="0" indent="0" algn="ctr">
              <a:buNone/>
            </a:pPr>
            <a:r>
              <a:rPr lang="en-US" dirty="0">
                <a:solidFill>
                  <a:srgbClr val="1993B9"/>
                </a:solidFill>
              </a:rPr>
              <a:t>To date, we have not observed any signal that shows that HPV vaccination causes death, neurologic conditions, autoimmune conditions, or venous thromboembolism (VTE).  </a:t>
            </a:r>
          </a:p>
          <a:p>
            <a:pPr marL="0" indent="0" algn="ctr">
              <a:buNone/>
            </a:pPr>
            <a:r>
              <a:rPr lang="en-US" dirty="0">
                <a:solidFill>
                  <a:srgbClr val="7030A0"/>
                </a:solidFill>
              </a:rPr>
              <a:t>Clinicians can reassure parents who may have concerns, that HPV vaccination is safe.</a:t>
            </a:r>
            <a:endParaRPr lang="en-US" dirty="0"/>
          </a:p>
        </p:txBody>
      </p:sp>
      <p:sp>
        <p:nvSpPr>
          <p:cNvPr id="4" name="TextBox 3"/>
          <p:cNvSpPr txBox="1"/>
          <p:nvPr/>
        </p:nvSpPr>
        <p:spPr>
          <a:xfrm>
            <a:off x="0" y="6596777"/>
            <a:ext cx="5181600" cy="276999"/>
          </a:xfrm>
          <a:prstGeom prst="rect">
            <a:avLst/>
          </a:prstGeom>
          <a:noFill/>
        </p:spPr>
        <p:txBody>
          <a:bodyPr wrap="square" rtlCol="0">
            <a:spAutoFit/>
          </a:bodyPr>
          <a:lstStyle/>
          <a:p>
            <a:r>
              <a:rPr lang="en-US" sz="1200" dirty="0">
                <a:solidFill>
                  <a:prstClr val="black">
                    <a:lumMod val="50000"/>
                    <a:lumOff val="50000"/>
                  </a:prstClr>
                </a:solidFill>
              </a:rPr>
              <a:t>https://www.cdc.gov/vaccinesafety/vaccines/hpv/hpv-safety-faqs.html</a:t>
            </a:r>
          </a:p>
        </p:txBody>
      </p:sp>
    </p:spTree>
    <p:extLst>
      <p:ext uri="{BB962C8B-B14F-4D97-AF65-F5344CB8AC3E}">
        <p14:creationId xmlns:p14="http://schemas.microsoft.com/office/powerpoint/2010/main" val="9367953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5267325"/>
            <a:ext cx="7772400" cy="1362075"/>
          </a:xfrm>
        </p:spPr>
        <p:txBody>
          <a:bodyPr>
            <a:normAutofit/>
          </a:bodyPr>
          <a:lstStyle/>
          <a:p>
            <a:r>
              <a:rPr lang="en-US" dirty="0"/>
              <a:t>HPV Vaccine Impact</a:t>
            </a:r>
          </a:p>
        </p:txBody>
      </p:sp>
      <p:sp>
        <p:nvSpPr>
          <p:cNvPr id="3" name="Text Placeholder 2"/>
          <p:cNvSpPr>
            <a:spLocks noGrp="1"/>
          </p:cNvSpPr>
          <p:nvPr>
            <p:ph type="body" idx="1"/>
          </p:nvPr>
        </p:nvSpPr>
        <p:spPr>
          <a:xfrm>
            <a:off x="722312" y="3767138"/>
            <a:ext cx="8116887" cy="1500187"/>
          </a:xfrm>
        </p:spPr>
        <p:txBody>
          <a:bodyPr/>
          <a:lstStyle/>
          <a:p>
            <a:r>
              <a:rPr lang="en-US" b="0" dirty="0"/>
              <a:t>Monitoring Impact of HPV Vaccine Programs on HPV-Associated Outcomes</a:t>
            </a:r>
          </a:p>
        </p:txBody>
      </p:sp>
      <p:pic>
        <p:nvPicPr>
          <p:cNvPr id="4" name="Content Placeholder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3713" y="810796"/>
            <a:ext cx="8229600" cy="3151604"/>
          </a:xfrm>
          <a:prstGeom prst="rect">
            <a:avLst/>
          </a:prstGeom>
        </p:spPr>
      </p:pic>
    </p:spTree>
    <p:extLst>
      <p:ext uri="{BB962C8B-B14F-4D97-AF65-F5344CB8AC3E}">
        <p14:creationId xmlns:p14="http://schemas.microsoft.com/office/powerpoint/2010/main" val="42870587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5650" name="Title 1"/>
          <p:cNvSpPr>
            <a:spLocks noGrp="1"/>
          </p:cNvSpPr>
          <p:nvPr>
            <p:ph type="title"/>
          </p:nvPr>
        </p:nvSpPr>
        <p:spPr bwMode="auto">
          <a:extLst/>
        </p:spPr>
        <p:txBody>
          <a:bodyPr vert="horz" lIns="91440" tIns="45720" rIns="91440" bIns="45720" rtlCol="0" anchor="ctr">
            <a:normAutofit/>
          </a:bodyPr>
          <a:lstStyle/>
          <a:p>
            <a:r>
              <a:rPr lang="en-US" altLang="en-US" dirty="0"/>
              <a:t>HPV vaccine impact monitoring</a:t>
            </a:r>
          </a:p>
        </p:txBody>
      </p:sp>
      <p:sp>
        <p:nvSpPr>
          <p:cNvPr id="3" name="Content Placeholder 2"/>
          <p:cNvSpPr>
            <a:spLocks noGrp="1"/>
          </p:cNvSpPr>
          <p:nvPr>
            <p:ph idx="1"/>
          </p:nvPr>
        </p:nvSpPr>
        <p:spPr>
          <a:xfrm>
            <a:off x="457200" y="1447800"/>
            <a:ext cx="8229600" cy="4525963"/>
          </a:xfrm>
        </p:spPr>
        <p:txBody>
          <a:bodyPr vert="horz" lIns="91440" tIns="45720" rIns="91440" bIns="45720" rtlCol="0">
            <a:noAutofit/>
          </a:bodyPr>
          <a:lstStyle/>
          <a:p>
            <a:r>
              <a:rPr lang="en-US" sz="2600" b="0" dirty="0"/>
              <a:t>Post licensure evaluations are important to evaluate real world effectiveness of vaccines</a:t>
            </a:r>
          </a:p>
          <a:p>
            <a:r>
              <a:rPr lang="en-US" sz="2600" b="0" dirty="0"/>
              <a:t>Population impact against early and mid outcomes have been reported:</a:t>
            </a:r>
          </a:p>
          <a:p>
            <a:pPr marL="457200" lvl="1" indent="0">
              <a:buNone/>
            </a:pPr>
            <a:r>
              <a:rPr lang="en-US" sz="2400" i="1" dirty="0">
                <a:solidFill>
                  <a:srgbClr val="722B79"/>
                </a:solidFill>
              </a:rPr>
              <a:t>HPV prevalence</a:t>
            </a:r>
          </a:p>
          <a:p>
            <a:pPr lvl="2"/>
            <a:r>
              <a:rPr lang="en-US" b="0" dirty="0"/>
              <a:t>Australia, Norway, Denmark, Sweden, UK, US</a:t>
            </a:r>
            <a:endParaRPr lang="en-US" sz="2400" i="1" dirty="0">
              <a:solidFill>
                <a:srgbClr val="722B79"/>
              </a:solidFill>
            </a:endParaRPr>
          </a:p>
          <a:p>
            <a:pPr marL="457200" lvl="1" indent="0">
              <a:buNone/>
            </a:pPr>
            <a:r>
              <a:rPr lang="en-US" sz="2400" i="1" dirty="0">
                <a:solidFill>
                  <a:srgbClr val="722B79"/>
                </a:solidFill>
              </a:rPr>
              <a:t>Genital warts</a:t>
            </a:r>
          </a:p>
          <a:p>
            <a:pPr lvl="2"/>
            <a:r>
              <a:rPr lang="en-US" b="0" dirty="0"/>
              <a:t>Australia, New Zealand, Denmark, Sweden, Germany, Quebec, US</a:t>
            </a:r>
          </a:p>
          <a:p>
            <a:pPr marL="457200" lvl="1" indent="0">
              <a:buNone/>
            </a:pPr>
            <a:r>
              <a:rPr lang="en-US" sz="2400" i="1" dirty="0">
                <a:solidFill>
                  <a:srgbClr val="722B79"/>
                </a:solidFill>
              </a:rPr>
              <a:t>Cervical lesions</a:t>
            </a:r>
          </a:p>
          <a:p>
            <a:pPr lvl="2"/>
            <a:r>
              <a:rPr lang="en-US" b="0" dirty="0"/>
              <a:t>Australia, British Columbia, Denmark, Sweden, US</a:t>
            </a:r>
          </a:p>
        </p:txBody>
      </p:sp>
      <p:sp>
        <p:nvSpPr>
          <p:cNvPr id="155652"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algn="r" eaLnBrk="1" hangingPunct="1"/>
            <a:fld id="{A6807D5E-8E5A-4AC1-8CDD-D32990346F2E}" type="slidenum">
              <a:rPr lang="en-US" altLang="en-US" sz="1400" b="0">
                <a:solidFill>
                  <a:schemeClr val="bg2"/>
                </a:solidFill>
              </a:rPr>
              <a:pPr algn="r" eaLnBrk="1" hangingPunct="1"/>
              <a:t>32</a:t>
            </a:fld>
            <a:endParaRPr lang="en-US" altLang="en-US" sz="1400" b="0" dirty="0">
              <a:solidFill>
                <a:schemeClr val="bg2"/>
              </a:solidFill>
            </a:endParaRPr>
          </a:p>
        </p:txBody>
      </p:sp>
    </p:spTree>
    <p:extLst>
      <p:ext uri="{BB962C8B-B14F-4D97-AF65-F5344CB8AC3E}">
        <p14:creationId xmlns:p14="http://schemas.microsoft.com/office/powerpoint/2010/main" val="19568183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0" y="427038"/>
            <a:ext cx="9144000" cy="792162"/>
          </a:xfrm>
          <a:solidFill>
            <a:schemeClr val="bg1"/>
          </a:solidFill>
        </p:spPr>
        <p:txBody>
          <a:bodyPr vert="horz" lIns="91410" tIns="45706" rIns="91410" bIns="45706" rtlCol="0" anchor="ctr" anchorCtr="0">
            <a:noAutofit/>
          </a:bodyPr>
          <a:lstStyle/>
          <a:p>
            <a:r>
              <a:rPr lang="en-US" altLang="en-US" sz="3600" dirty="0">
                <a:cs typeface="Calibri" pitchFamily="34" charset="0"/>
              </a:rPr>
              <a:t>Prevalence of HPV before &amp; after introduction of HPV vaccination in the United States</a:t>
            </a:r>
            <a:endParaRPr lang="en-US" sz="3600" dirty="0">
              <a:cs typeface="Calibri" pitchFamily="34" charset="0"/>
            </a:endParaRPr>
          </a:p>
        </p:txBody>
      </p:sp>
      <p:graphicFrame>
        <p:nvGraphicFramePr>
          <p:cNvPr id="15" name="Content Placeholder 14"/>
          <p:cNvGraphicFramePr>
            <a:graphicFrameLocks noGrp="1"/>
          </p:cNvGraphicFramePr>
          <p:nvPr>
            <p:ph idx="1"/>
            <p:extLst>
              <p:ext uri="{D42A27DB-BD31-4B8C-83A1-F6EECF244321}">
                <p14:modId xmlns:p14="http://schemas.microsoft.com/office/powerpoint/2010/main" val="2064890267"/>
              </p:ext>
            </p:extLst>
          </p:nvPr>
        </p:nvGraphicFramePr>
        <p:xfrm>
          <a:off x="152400" y="1371600"/>
          <a:ext cx="89916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
          <p:cNvSpPr txBox="1">
            <a:spLocks noChangeArrowheads="1"/>
          </p:cNvSpPr>
          <p:nvPr/>
        </p:nvSpPr>
        <p:spPr bwMode="auto">
          <a:xfrm>
            <a:off x="2667000" y="3276600"/>
            <a:ext cx="1021605" cy="707886"/>
          </a:xfrm>
          <a:prstGeom prst="rect">
            <a:avLst/>
          </a:prstGeom>
          <a:noFill/>
          <a:ln w="3175">
            <a:noFill/>
            <a:miter lim="800000"/>
            <a:headEnd/>
            <a:tailEnd/>
          </a:ln>
        </p:spPr>
        <p:txBody>
          <a:bodyPr wrap="square">
            <a:spAutoFit/>
          </a:bodyPr>
          <a:lstStyle>
            <a:defPPr>
              <a:defRPr lang="en-US"/>
            </a:defPPr>
            <a:lvl1pPr indent="0" algn="ctr">
              <a:defRPr b="1">
                <a:solidFill>
                  <a:srgbClr val="0039A6"/>
                </a:solidFill>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en-US" altLang="en-US" sz="2000" dirty="0"/>
              <a:t>64% decline</a:t>
            </a:r>
          </a:p>
        </p:txBody>
      </p:sp>
      <p:sp>
        <p:nvSpPr>
          <p:cNvPr id="18" name="TextBox 1"/>
          <p:cNvSpPr txBox="1">
            <a:spLocks noChangeArrowheads="1"/>
          </p:cNvSpPr>
          <p:nvPr/>
        </p:nvSpPr>
        <p:spPr bwMode="auto">
          <a:xfrm>
            <a:off x="5410200" y="3276600"/>
            <a:ext cx="1017001" cy="707886"/>
          </a:xfrm>
          <a:prstGeom prst="rect">
            <a:avLst/>
          </a:prstGeom>
          <a:noFill/>
          <a:ln w="3175">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1" hangingPunct="1">
              <a:defRPr/>
            </a:pPr>
            <a:r>
              <a:rPr lang="en-US" altLang="en-US" sz="2000" b="1" dirty="0">
                <a:solidFill>
                  <a:srgbClr val="0039A6"/>
                </a:solidFill>
              </a:rPr>
              <a:t>34% decline </a:t>
            </a:r>
          </a:p>
        </p:txBody>
      </p:sp>
      <p:sp>
        <p:nvSpPr>
          <p:cNvPr id="7" name="TextBox 6"/>
          <p:cNvSpPr txBox="1"/>
          <p:nvPr/>
        </p:nvSpPr>
        <p:spPr>
          <a:xfrm>
            <a:off x="0" y="6620065"/>
            <a:ext cx="5410200" cy="243785"/>
          </a:xfrm>
          <a:prstGeom prst="rect">
            <a:avLst/>
          </a:prstGeom>
          <a:noFill/>
          <a:ln w="12700">
            <a:noFill/>
            <a:miter lim="800000"/>
            <a:headEnd/>
            <a:tailEnd/>
          </a:ln>
        </p:spPr>
        <p:txBody>
          <a:bodyPr wrap="square" anchor="b">
            <a:spAutoFit/>
          </a:bodyPr>
          <a:lstStyle>
            <a:defPPr>
              <a:defRPr lang="en-US"/>
            </a:defPPr>
            <a:lvl1pPr marL="342900" indent="-342900">
              <a:lnSpc>
                <a:spcPct val="80000"/>
              </a:lnSpc>
              <a:spcBef>
                <a:spcPct val="25000"/>
              </a:spcBef>
              <a:buClr>
                <a:srgbClr val="4397C7"/>
              </a:buClr>
              <a:buSzPct val="90000"/>
              <a:defRPr sz="1200">
                <a:solidFill>
                  <a:schemeClr val="accent1">
                    <a:lumMod val="50000"/>
                  </a:schemeClr>
                </a:solidFill>
                <a:latin typeface="Calibri" pitchFamily="34" charset="0"/>
              </a:defRPr>
            </a:lvl1pPr>
          </a:lstStyle>
          <a:p>
            <a:r>
              <a:rPr lang="en-US" dirty="0"/>
              <a:t>Markowitz L et al. Pediatrics. 2016.</a:t>
            </a:r>
          </a:p>
        </p:txBody>
      </p:sp>
    </p:spTree>
    <p:extLst>
      <p:ext uri="{BB962C8B-B14F-4D97-AF65-F5344CB8AC3E}">
        <p14:creationId xmlns:p14="http://schemas.microsoft.com/office/powerpoint/2010/main" val="20674901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658" name="Picture 2"/>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17164" y="2286000"/>
            <a:ext cx="4516140" cy="3436877"/>
          </a:xfrm>
          <a:noFill/>
          <a:ln>
            <a:noFill/>
            <a:miter lim="800000"/>
            <a:headEnd/>
            <a:tailEnd/>
          </a:ln>
          <a:extLst>
            <a:ext uri="{909E8E84-426E-40DD-AFC4-6F175D3DCCD1}">
              <a14:hiddenFill xmlns:a14="http://schemas.microsoft.com/office/drawing/2010/main">
                <a:solidFill>
                  <a:srgbClr val="FFFFFF"/>
                </a:solidFill>
              </a14:hiddenFill>
            </a:ext>
          </a:extLst>
        </p:spPr>
      </p:pic>
      <p:sp>
        <p:nvSpPr>
          <p:cNvPr id="198659" name="TextBox 12"/>
          <p:cNvSpPr txBox="1">
            <a:spLocks noChangeArrowheads="1"/>
          </p:cNvSpPr>
          <p:nvPr/>
        </p:nvSpPr>
        <p:spPr bwMode="auto">
          <a:xfrm>
            <a:off x="800100" y="1371600"/>
            <a:ext cx="7543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000" b="1">
                <a:solidFill>
                  <a:schemeClr val="tx1"/>
                </a:solidFill>
                <a:latin typeface="Arial" panose="020B0604020202020204" pitchFamily="34" charset="0"/>
              </a:defRPr>
            </a:lvl1pPr>
            <a:lvl2pPr marL="742950" indent="-285750" defTabSz="912813" eaLnBrk="0" hangingPunct="0">
              <a:defRPr sz="2000" b="1">
                <a:solidFill>
                  <a:schemeClr val="tx1"/>
                </a:solidFill>
                <a:latin typeface="Arial" panose="020B0604020202020204" pitchFamily="34" charset="0"/>
              </a:defRPr>
            </a:lvl2pPr>
            <a:lvl3pPr marL="1143000" indent="-228600" defTabSz="912813" eaLnBrk="0" hangingPunct="0">
              <a:defRPr sz="2000" b="1">
                <a:solidFill>
                  <a:schemeClr val="tx1"/>
                </a:solidFill>
                <a:latin typeface="Arial" panose="020B0604020202020204" pitchFamily="34" charset="0"/>
              </a:defRPr>
            </a:lvl3pPr>
            <a:lvl4pPr marL="1600200" indent="-228600" defTabSz="912813" eaLnBrk="0" hangingPunct="0">
              <a:defRPr sz="2000" b="1">
                <a:solidFill>
                  <a:schemeClr val="tx1"/>
                </a:solidFill>
                <a:latin typeface="Arial" panose="020B0604020202020204" pitchFamily="34" charset="0"/>
              </a:defRPr>
            </a:lvl4pPr>
            <a:lvl5pPr marL="2057400" indent="-228600" defTabSz="912813" eaLnBrk="0" hangingPunct="0">
              <a:defRPr sz="2000" b="1">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sz="2000" b="1">
                <a:solidFill>
                  <a:schemeClr val="tx1"/>
                </a:solidFill>
                <a:latin typeface="Arial" panose="020B0604020202020204" pitchFamily="34" charset="0"/>
              </a:defRPr>
            </a:lvl9pPr>
          </a:lstStyle>
          <a:p>
            <a:pPr algn="ctr" eaLnBrk="1" hangingPunct="1"/>
            <a:r>
              <a:rPr lang="en-US" altLang="en-US" sz="2400" b="0" dirty="0">
                <a:solidFill>
                  <a:schemeClr val="accent1">
                    <a:lumMod val="50000"/>
                  </a:schemeClr>
                </a:solidFill>
                <a:latin typeface="Calibri" panose="020F0502020204030204" pitchFamily="34" charset="0"/>
              </a:rPr>
              <a:t>Proportion of Australian born females and males diagnosed as having genital warts at first visit, by age group,  2004-11</a:t>
            </a:r>
          </a:p>
        </p:txBody>
      </p:sp>
      <p:sp>
        <p:nvSpPr>
          <p:cNvPr id="198660" name="TextBox 14"/>
          <p:cNvSpPr txBox="1">
            <a:spLocks noChangeArrowheads="1"/>
          </p:cNvSpPr>
          <p:nvPr/>
        </p:nvSpPr>
        <p:spPr bwMode="auto">
          <a:xfrm>
            <a:off x="0" y="6581001"/>
            <a:ext cx="37338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000" b="1">
                <a:solidFill>
                  <a:schemeClr val="tx1"/>
                </a:solidFill>
                <a:latin typeface="Arial" panose="020B0604020202020204" pitchFamily="34" charset="0"/>
              </a:defRPr>
            </a:lvl1pPr>
            <a:lvl2pPr marL="742950" indent="-285750" defTabSz="912813" eaLnBrk="0" hangingPunct="0">
              <a:defRPr sz="2000" b="1">
                <a:solidFill>
                  <a:schemeClr val="tx1"/>
                </a:solidFill>
                <a:latin typeface="Arial" panose="020B0604020202020204" pitchFamily="34" charset="0"/>
              </a:defRPr>
            </a:lvl2pPr>
            <a:lvl3pPr marL="1143000" indent="-228600" defTabSz="912813" eaLnBrk="0" hangingPunct="0">
              <a:defRPr sz="2000" b="1">
                <a:solidFill>
                  <a:schemeClr val="tx1"/>
                </a:solidFill>
                <a:latin typeface="Arial" panose="020B0604020202020204" pitchFamily="34" charset="0"/>
              </a:defRPr>
            </a:lvl3pPr>
            <a:lvl4pPr marL="1600200" indent="-228600" defTabSz="912813" eaLnBrk="0" hangingPunct="0">
              <a:defRPr sz="2000" b="1">
                <a:solidFill>
                  <a:schemeClr val="tx1"/>
                </a:solidFill>
                <a:latin typeface="Arial" panose="020B0604020202020204" pitchFamily="34" charset="0"/>
              </a:defRPr>
            </a:lvl4pPr>
            <a:lvl5pPr marL="2057400" indent="-228600" defTabSz="912813" eaLnBrk="0" hangingPunct="0">
              <a:defRPr sz="2000" b="1">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r>
              <a:rPr lang="da-DK" altLang="en-US" sz="1200" b="0" dirty="0">
                <a:solidFill>
                  <a:schemeClr val="accent1">
                    <a:lumMod val="50000"/>
                  </a:schemeClr>
                </a:solidFill>
                <a:latin typeface="Calibri" panose="020F0502020204030204" pitchFamily="34" charset="0"/>
              </a:rPr>
              <a:t>Ali et al. BMJ. 2013</a:t>
            </a:r>
          </a:p>
        </p:txBody>
      </p:sp>
      <p:sp>
        <p:nvSpPr>
          <p:cNvPr id="198661" name="TextBox 2"/>
          <p:cNvSpPr txBox="1">
            <a:spLocks noChangeArrowheads="1"/>
          </p:cNvSpPr>
          <p:nvPr/>
        </p:nvSpPr>
        <p:spPr bwMode="auto">
          <a:xfrm>
            <a:off x="457200" y="457200"/>
            <a:ext cx="7924800" cy="646331"/>
          </a:xfrm>
          <a:prstGeom prst="rect">
            <a:avLst/>
          </a:prstGeom>
          <a:solidFill>
            <a:schemeClr val="bg1"/>
          </a:solidFill>
          <a:extLst/>
        </p:spPr>
        <p:txBody>
          <a:bodyPr vert="horz" lIns="91410" tIns="45706" rIns="91410" bIns="45706" rtlCol="0" anchor="b" anchorCtr="0">
            <a:noAutofit/>
          </a:bodyPr>
          <a:lstStyle>
            <a:defPPr>
              <a:defRPr lang="en-US"/>
            </a:defPPr>
            <a:lvl1pPr algn="ctr">
              <a:lnSpc>
                <a:spcPct val="100000"/>
              </a:lnSpc>
              <a:spcBef>
                <a:spcPct val="0"/>
              </a:spcBef>
              <a:buNone/>
              <a:defRPr sz="3600" b="1" baseline="0">
                <a:solidFill>
                  <a:srgbClr val="C7380B"/>
                </a:solidFill>
                <a:effectLst/>
                <a:latin typeface="+mj-lt"/>
                <a:ea typeface="+mj-ea"/>
                <a:cs typeface="Calibri" pitchFamily="34" charset="0"/>
              </a:defRPr>
            </a:lvl1pPr>
          </a:lstStyle>
          <a:p>
            <a:r>
              <a:rPr lang="en-US" altLang="en-US" dirty="0"/>
              <a:t>Impact of HPV vaccination in Australia</a:t>
            </a:r>
          </a:p>
        </p:txBody>
      </p:sp>
      <p:sp>
        <p:nvSpPr>
          <p:cNvPr id="198663" name="TextBox 1"/>
          <p:cNvSpPr txBox="1">
            <a:spLocks noChangeArrowheads="1"/>
          </p:cNvSpPr>
          <p:nvPr/>
        </p:nvSpPr>
        <p:spPr bwMode="auto">
          <a:xfrm>
            <a:off x="1696863" y="5532377"/>
            <a:ext cx="11985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algn="ctr" eaLnBrk="1" hangingPunct="1"/>
            <a:r>
              <a:rPr lang="en-US" altLang="en-US" dirty="0">
                <a:solidFill>
                  <a:schemeClr val="accent1">
                    <a:lumMod val="50000"/>
                  </a:schemeClr>
                </a:solidFill>
                <a:latin typeface="+mn-lt"/>
              </a:rPr>
              <a:t>Females</a:t>
            </a:r>
          </a:p>
        </p:txBody>
      </p:sp>
      <p:grpSp>
        <p:nvGrpSpPr>
          <p:cNvPr id="2" name="Group 1"/>
          <p:cNvGrpSpPr/>
          <p:nvPr/>
        </p:nvGrpSpPr>
        <p:grpSpPr>
          <a:xfrm>
            <a:off x="4648200" y="2370078"/>
            <a:ext cx="4367396" cy="3573522"/>
            <a:chOff x="4648200" y="2133601"/>
            <a:chExt cx="4367396" cy="3573522"/>
          </a:xfrm>
        </p:grpSpPr>
        <p:pic>
          <p:nvPicPr>
            <p:cNvPr id="198662"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48200" y="2133601"/>
              <a:ext cx="4367396" cy="33528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198664" name="TextBox 3"/>
            <p:cNvSpPr txBox="1">
              <a:spLocks noChangeArrowheads="1"/>
            </p:cNvSpPr>
            <p:nvPr/>
          </p:nvSpPr>
          <p:spPr bwMode="auto">
            <a:xfrm>
              <a:off x="6412798" y="5307013"/>
              <a:ext cx="838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algn="ctr" eaLnBrk="1" hangingPunct="1"/>
              <a:r>
                <a:rPr lang="en-US" altLang="en-US" dirty="0">
                  <a:solidFill>
                    <a:schemeClr val="accent1">
                      <a:lumMod val="50000"/>
                    </a:schemeClr>
                  </a:solidFill>
                  <a:latin typeface="+mn-lt"/>
                </a:rPr>
                <a:t>Males</a:t>
              </a:r>
            </a:p>
          </p:txBody>
        </p:sp>
      </p:grpSp>
      <p:sp>
        <p:nvSpPr>
          <p:cNvPr id="198665" name="Slide Number Placeholder 2"/>
          <p:cNvSpPr txBox="1">
            <a:spLocks/>
          </p:cNvSpPr>
          <p:nvPr/>
        </p:nvSpPr>
        <p:spPr bwMode="auto">
          <a:xfrm>
            <a:off x="6858000" y="6481763"/>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algn="r" eaLnBrk="1" hangingPunct="1"/>
            <a:fld id="{306F3052-A8B3-468A-9035-16B3C1A30F7B}" type="slidenum">
              <a:rPr lang="en-US" altLang="en-US" sz="1400" b="0">
                <a:solidFill>
                  <a:srgbClr val="4B4B4B"/>
                </a:solidFill>
              </a:rPr>
              <a:pPr algn="r" eaLnBrk="1" hangingPunct="1"/>
              <a:t>34</a:t>
            </a:fld>
            <a:endParaRPr lang="en-US" altLang="en-US" sz="1400" b="0" dirty="0">
              <a:solidFill>
                <a:srgbClr val="4B4B4B"/>
              </a:solidFill>
            </a:endParaRPr>
          </a:p>
        </p:txBody>
      </p:sp>
    </p:spTree>
    <p:extLst>
      <p:ext uri="{BB962C8B-B14F-4D97-AF65-F5344CB8AC3E}">
        <p14:creationId xmlns:p14="http://schemas.microsoft.com/office/powerpoint/2010/main" val="31100410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vert="horz" lIns="91440" tIns="45720" rIns="91440" bIns="45720" rtlCol="0" anchor="ctr">
            <a:normAutofit fontScale="90000"/>
          </a:bodyPr>
          <a:lstStyle/>
          <a:p>
            <a:r>
              <a:rPr lang="en-US" sz="4000" dirty="0"/>
              <a:t>Systematic Review and Meta-Analysis: Population-Level Impact of HPV Vaccination</a:t>
            </a:r>
          </a:p>
        </p:txBody>
      </p:sp>
      <p:sp>
        <p:nvSpPr>
          <p:cNvPr id="7" name="Content Placeholder 6"/>
          <p:cNvSpPr>
            <a:spLocks noGrp="1"/>
          </p:cNvSpPr>
          <p:nvPr>
            <p:ph idx="1"/>
          </p:nvPr>
        </p:nvSpPr>
        <p:spPr/>
        <p:txBody>
          <a:bodyPr>
            <a:normAutofit fontScale="92500"/>
          </a:bodyPr>
          <a:lstStyle/>
          <a:p>
            <a:r>
              <a:rPr lang="en-US" dirty="0"/>
              <a:t>Review of 20 studies in 9 high income countries</a:t>
            </a:r>
          </a:p>
          <a:p>
            <a:r>
              <a:rPr lang="en-US" dirty="0"/>
              <a:t>In countries with </a:t>
            </a:r>
            <a:r>
              <a:rPr lang="en-US" i="1" dirty="0">
                <a:solidFill>
                  <a:srgbClr val="7030A0"/>
                </a:solidFill>
              </a:rPr>
              <a:t>&gt;50% coverage,  </a:t>
            </a:r>
            <a:r>
              <a:rPr lang="en-US" dirty="0"/>
              <a:t>among 13-19 year olds</a:t>
            </a:r>
          </a:p>
          <a:p>
            <a:pPr lvl="1"/>
            <a:r>
              <a:rPr lang="en-US" b="0" dirty="0"/>
              <a:t>HPV 16/18 prevalence </a:t>
            </a:r>
            <a:r>
              <a:rPr lang="en-US" i="1" dirty="0">
                <a:solidFill>
                  <a:srgbClr val="7030A0"/>
                </a:solidFill>
              </a:rPr>
              <a:t>decreased at least 68%</a:t>
            </a:r>
          </a:p>
          <a:p>
            <a:pPr lvl="1"/>
            <a:r>
              <a:rPr lang="en-US" b="0" dirty="0" err="1"/>
              <a:t>Anogenital</a:t>
            </a:r>
            <a:r>
              <a:rPr lang="en-US" b="0" dirty="0"/>
              <a:t> warts decreased by ~61%</a:t>
            </a:r>
          </a:p>
          <a:p>
            <a:r>
              <a:rPr lang="en-US" dirty="0"/>
              <a:t>Evidence of herd effects</a:t>
            </a:r>
          </a:p>
          <a:p>
            <a:r>
              <a:rPr lang="en-US" dirty="0"/>
              <a:t>Some evidence of cross protection against other types</a:t>
            </a:r>
          </a:p>
          <a:p>
            <a:pPr marL="0" indent="0">
              <a:buNone/>
            </a:pPr>
            <a:endParaRPr lang="en-US" dirty="0"/>
          </a:p>
        </p:txBody>
      </p:sp>
      <p:sp>
        <p:nvSpPr>
          <p:cNvPr id="3" name="TextBox 2"/>
          <p:cNvSpPr txBox="1"/>
          <p:nvPr/>
        </p:nvSpPr>
        <p:spPr>
          <a:xfrm>
            <a:off x="0" y="6581001"/>
            <a:ext cx="8077200" cy="276999"/>
          </a:xfrm>
          <a:prstGeom prst="rect">
            <a:avLst/>
          </a:prstGeom>
          <a:noFill/>
        </p:spPr>
        <p:txBody>
          <a:bodyPr wrap="square" rtlCol="0">
            <a:spAutoFit/>
          </a:bodyPr>
          <a:lstStyle/>
          <a:p>
            <a:r>
              <a:rPr lang="en-US" sz="1200" dirty="0">
                <a:solidFill>
                  <a:schemeClr val="accent1">
                    <a:lumMod val="50000"/>
                  </a:schemeClr>
                </a:solidFill>
                <a:latin typeface="Calibri" panose="020F0502020204030204" pitchFamily="34" charset="0"/>
              </a:rPr>
              <a:t>Drolet et al. Lancet Infect Dis. 2015</a:t>
            </a:r>
          </a:p>
        </p:txBody>
      </p:sp>
      <p:sp>
        <p:nvSpPr>
          <p:cNvPr id="6" name="Slide Number Placeholder 2"/>
          <p:cNvSpPr txBox="1">
            <a:spLocks/>
          </p:cNvSpPr>
          <p:nvPr/>
        </p:nvSpPr>
        <p:spPr bwMode="auto">
          <a:xfrm>
            <a:off x="6858000" y="6481763"/>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algn="r" eaLnBrk="1" hangingPunct="1"/>
            <a:fld id="{CB056191-7FA8-4CAC-B46C-756F3FD7720C}" type="slidenum">
              <a:rPr lang="en-US" altLang="en-US" sz="1400" b="0">
                <a:solidFill>
                  <a:srgbClr val="4B4B4B"/>
                </a:solidFill>
              </a:rPr>
              <a:pPr algn="r" eaLnBrk="1" hangingPunct="1"/>
              <a:t>35</a:t>
            </a:fld>
            <a:endParaRPr lang="en-US" altLang="en-US" sz="1400" b="0" dirty="0">
              <a:solidFill>
                <a:srgbClr val="4B4B4B"/>
              </a:solidFill>
            </a:endParaRPr>
          </a:p>
        </p:txBody>
      </p:sp>
    </p:spTree>
    <p:extLst>
      <p:ext uri="{BB962C8B-B14F-4D97-AF65-F5344CB8AC3E}">
        <p14:creationId xmlns:p14="http://schemas.microsoft.com/office/powerpoint/2010/main" val="23864860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normAutofit fontScale="90000"/>
          </a:bodyPr>
          <a:lstStyle/>
          <a:p>
            <a:pPr>
              <a:lnSpc>
                <a:spcPct val="100000"/>
              </a:lnSpc>
              <a:defRPr/>
            </a:pPr>
            <a:r>
              <a:rPr lang="en-US" sz="4000" dirty="0"/>
              <a:t>HPV Vaccine</a:t>
            </a:r>
            <a:br>
              <a:rPr lang="en-US" sz="4000" dirty="0"/>
            </a:br>
            <a:r>
              <a:rPr lang="en-US" sz="4000" dirty="0"/>
              <a:t>Duration of Protection</a:t>
            </a:r>
          </a:p>
        </p:txBody>
      </p:sp>
      <p:sp>
        <p:nvSpPr>
          <p:cNvPr id="36867" name="Content Placeholder 2"/>
          <p:cNvSpPr>
            <a:spLocks noGrp="1"/>
          </p:cNvSpPr>
          <p:nvPr>
            <p:ph idx="1"/>
          </p:nvPr>
        </p:nvSpPr>
        <p:spPr/>
        <p:txBody>
          <a:bodyPr>
            <a:normAutofit/>
          </a:bodyPr>
          <a:lstStyle/>
          <a:p>
            <a:pPr>
              <a:defRPr/>
            </a:pPr>
            <a:r>
              <a:rPr lang="en-US" dirty="0"/>
              <a:t>Studies suggest that vaccine protection is long-lasting</a:t>
            </a:r>
          </a:p>
          <a:p>
            <a:pPr>
              <a:defRPr/>
            </a:pPr>
            <a:r>
              <a:rPr lang="en-US" dirty="0"/>
              <a:t>No evidence of waning protection</a:t>
            </a:r>
          </a:p>
          <a:p>
            <a:pPr lvl="1">
              <a:defRPr/>
            </a:pPr>
            <a:r>
              <a:rPr lang="en-US" b="0" dirty="0"/>
              <a:t>Available evidence </a:t>
            </a:r>
            <a:r>
              <a:rPr lang="en-US" sz="2800" b="0" dirty="0"/>
              <a:t>indicates protection for </a:t>
            </a:r>
            <a:br>
              <a:rPr lang="en-US" sz="2800" b="0" dirty="0"/>
            </a:br>
            <a:r>
              <a:rPr lang="en-US" sz="2800" i="1" dirty="0">
                <a:solidFill>
                  <a:srgbClr val="7030A0"/>
                </a:solidFill>
              </a:rPr>
              <a:t>at least </a:t>
            </a:r>
            <a:r>
              <a:rPr lang="en-US" sz="2800" b="0" dirty="0"/>
              <a:t>10 years</a:t>
            </a:r>
          </a:p>
          <a:p>
            <a:pPr lvl="1">
              <a:defRPr/>
            </a:pPr>
            <a:r>
              <a:rPr lang="en-US" sz="2800" b="0" dirty="0"/>
              <a:t>Multiple studies are in progress to monitor</a:t>
            </a:r>
          </a:p>
        </p:txBody>
      </p:sp>
      <p:sp>
        <p:nvSpPr>
          <p:cNvPr id="4" name="TextBox 3"/>
          <p:cNvSpPr txBox="1"/>
          <p:nvPr/>
        </p:nvSpPr>
        <p:spPr>
          <a:xfrm>
            <a:off x="0" y="6581001"/>
            <a:ext cx="8077200" cy="276999"/>
          </a:xfrm>
          <a:prstGeom prst="rect">
            <a:avLst/>
          </a:prstGeom>
          <a:noFill/>
        </p:spPr>
        <p:txBody>
          <a:bodyPr wrap="square" rtlCol="0">
            <a:spAutoFit/>
          </a:bodyPr>
          <a:lstStyle/>
          <a:p>
            <a:r>
              <a:rPr lang="en-US" sz="1200" dirty="0">
                <a:solidFill>
                  <a:schemeClr val="accent1">
                    <a:lumMod val="50000"/>
                  </a:schemeClr>
                </a:solidFill>
                <a:latin typeface="Calibri" panose="020F0502020204030204" pitchFamily="34" charset="0"/>
              </a:rPr>
              <a:t>ACIP. Summary Report. June 22-23, 2016.</a:t>
            </a:r>
          </a:p>
        </p:txBody>
      </p:sp>
    </p:spTree>
    <p:extLst>
      <p:ext uri="{BB962C8B-B14F-4D97-AF65-F5344CB8AC3E}">
        <p14:creationId xmlns:p14="http://schemas.microsoft.com/office/powerpoint/2010/main" val="3956469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HPV Vaccination Is Safe, Effective, </a:t>
            </a:r>
            <a:br>
              <a:rPr lang="en-US" dirty="0"/>
            </a:br>
            <a:r>
              <a:rPr lang="en-US" dirty="0"/>
              <a:t>and Provides Lasting Protection</a:t>
            </a:r>
          </a:p>
        </p:txBody>
      </p:sp>
      <p:sp>
        <p:nvSpPr>
          <p:cNvPr id="3" name="Content Placeholder 2"/>
          <p:cNvSpPr>
            <a:spLocks noGrp="1"/>
          </p:cNvSpPr>
          <p:nvPr>
            <p:ph idx="1"/>
          </p:nvPr>
        </p:nvSpPr>
        <p:spPr>
          <a:xfrm>
            <a:off x="304800" y="1600201"/>
            <a:ext cx="8686800" cy="4191000"/>
          </a:xfrm>
        </p:spPr>
        <p:txBody>
          <a:bodyPr>
            <a:noAutofit/>
          </a:bodyPr>
          <a:lstStyle/>
          <a:p>
            <a:pPr marL="0" indent="0">
              <a:spcBef>
                <a:spcPts val="0"/>
              </a:spcBef>
              <a:buNone/>
            </a:pPr>
            <a:r>
              <a:rPr lang="en-US" dirty="0">
                <a:solidFill>
                  <a:srgbClr val="7CBF33"/>
                </a:solidFill>
              </a:rPr>
              <a:t>HPV Vaccine is SAFE</a:t>
            </a:r>
          </a:p>
          <a:p>
            <a:pPr lvl="1">
              <a:spcBef>
                <a:spcPts val="0"/>
              </a:spcBef>
              <a:buClr>
                <a:srgbClr val="7CBF33"/>
              </a:buClr>
            </a:pPr>
            <a:r>
              <a:rPr lang="en-US" sz="2600" b="0" dirty="0"/>
              <a:t>Benefits far outweigh any potential risks </a:t>
            </a:r>
          </a:p>
          <a:p>
            <a:pPr lvl="1">
              <a:spcBef>
                <a:spcPts val="0"/>
              </a:spcBef>
              <a:buClr>
                <a:srgbClr val="7CBF33"/>
              </a:buClr>
            </a:pPr>
            <a:r>
              <a:rPr lang="en-US" sz="2600" b="0" dirty="0"/>
              <a:t>Safety studies findings for HPV vaccination are reassuring and similar to </a:t>
            </a:r>
            <a:r>
              <a:rPr lang="en-US" sz="2600" b="0" dirty="0" err="1"/>
              <a:t>MenACWY</a:t>
            </a:r>
            <a:r>
              <a:rPr lang="en-US" sz="2600" b="0" dirty="0"/>
              <a:t> and Tdap  vaccine safety reviews</a:t>
            </a:r>
            <a:endParaRPr lang="en-US" sz="2600" dirty="0"/>
          </a:p>
          <a:p>
            <a:pPr marL="0" indent="0">
              <a:spcBef>
                <a:spcPts val="1200"/>
              </a:spcBef>
              <a:buNone/>
            </a:pPr>
            <a:r>
              <a:rPr lang="en-US" dirty="0">
                <a:solidFill>
                  <a:srgbClr val="1993B9"/>
                </a:solidFill>
              </a:rPr>
              <a:t>HPV Vaccine WORKS</a:t>
            </a:r>
          </a:p>
          <a:p>
            <a:pPr lvl="1">
              <a:spcBef>
                <a:spcPts val="0"/>
              </a:spcBef>
            </a:pPr>
            <a:r>
              <a:rPr lang="en-US" sz="2600" b="0" dirty="0"/>
              <a:t>Population impact against early and mid outcomes have been reported in multiple countries</a:t>
            </a:r>
          </a:p>
          <a:p>
            <a:pPr marL="0" indent="0">
              <a:spcBef>
                <a:spcPts val="1200"/>
              </a:spcBef>
              <a:buNone/>
            </a:pPr>
            <a:r>
              <a:rPr lang="en-US" dirty="0">
                <a:solidFill>
                  <a:srgbClr val="7030A0"/>
                </a:solidFill>
              </a:rPr>
              <a:t>HPV Vaccine Protection LASTS</a:t>
            </a:r>
          </a:p>
          <a:p>
            <a:pPr lvl="1">
              <a:spcBef>
                <a:spcPts val="0"/>
              </a:spcBef>
              <a:buClr>
                <a:srgbClr val="7030A0"/>
              </a:buClr>
            </a:pPr>
            <a:r>
              <a:rPr lang="en-US" sz="2600" b="0" dirty="0"/>
              <a:t>Studies suggest that vaccine protection is long-lasting</a:t>
            </a:r>
          </a:p>
          <a:p>
            <a:pPr lvl="1">
              <a:spcBef>
                <a:spcPts val="0"/>
              </a:spcBef>
              <a:buClr>
                <a:srgbClr val="7030A0"/>
              </a:buClr>
            </a:pPr>
            <a:r>
              <a:rPr lang="en-US" sz="2600" b="0" dirty="0"/>
              <a:t>No evidence of waning protection</a:t>
            </a:r>
          </a:p>
          <a:p>
            <a:endParaRPr lang="en-US" sz="2600" b="0" dirty="0"/>
          </a:p>
        </p:txBody>
      </p:sp>
    </p:spTree>
    <p:extLst>
      <p:ext uri="{BB962C8B-B14F-4D97-AF65-F5344CB8AC3E}">
        <p14:creationId xmlns:p14="http://schemas.microsoft.com/office/powerpoint/2010/main" val="40375572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2313" y="4962525"/>
            <a:ext cx="7772400" cy="1362075"/>
          </a:xfrm>
        </p:spPr>
        <p:txBody>
          <a:bodyPr>
            <a:normAutofit/>
          </a:bodyPr>
          <a:lstStyle/>
          <a:p>
            <a:r>
              <a:rPr lang="en-US" dirty="0"/>
              <a:t>Framing the conversation</a:t>
            </a:r>
          </a:p>
        </p:txBody>
      </p:sp>
      <p:sp>
        <p:nvSpPr>
          <p:cNvPr id="6" name="Text Placeholder 5"/>
          <p:cNvSpPr>
            <a:spLocks noGrp="1"/>
          </p:cNvSpPr>
          <p:nvPr>
            <p:ph type="body" idx="1"/>
          </p:nvPr>
        </p:nvSpPr>
        <p:spPr>
          <a:xfrm>
            <a:off x="722313" y="3462338"/>
            <a:ext cx="7772400" cy="1500187"/>
          </a:xfrm>
        </p:spPr>
        <p:txBody>
          <a:bodyPr>
            <a:normAutofit/>
          </a:bodyPr>
          <a:lstStyle/>
          <a:p>
            <a:r>
              <a:rPr lang="en-US" sz="2800" dirty="0"/>
              <a:t>Talking about HPV vaccine</a:t>
            </a:r>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97642" y="1089025"/>
            <a:ext cx="7548716" cy="2819400"/>
          </a:xfrm>
          <a:prstGeom prst="rect">
            <a:avLst/>
          </a:prstGeom>
        </p:spPr>
      </p:pic>
    </p:spTree>
    <p:extLst>
      <p:ext uri="{BB962C8B-B14F-4D97-AF65-F5344CB8AC3E}">
        <p14:creationId xmlns:p14="http://schemas.microsoft.com/office/powerpoint/2010/main" val="11788006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5038725"/>
            <a:ext cx="7772400" cy="1362075"/>
          </a:xfrm>
        </p:spPr>
        <p:txBody>
          <a:bodyPr>
            <a:normAutofit/>
          </a:bodyPr>
          <a:lstStyle/>
          <a:p>
            <a:r>
              <a:rPr lang="en-US" dirty="0" smtClean="0"/>
              <a:t>HPV Vaccine coverage</a:t>
            </a:r>
            <a:endParaRPr lang="en-US" dirty="0"/>
          </a:p>
        </p:txBody>
      </p:sp>
      <p:sp>
        <p:nvSpPr>
          <p:cNvPr id="3" name="Text Placeholder 2"/>
          <p:cNvSpPr>
            <a:spLocks noGrp="1"/>
          </p:cNvSpPr>
          <p:nvPr>
            <p:ph type="body" idx="1"/>
          </p:nvPr>
        </p:nvSpPr>
        <p:spPr>
          <a:xfrm>
            <a:off x="722313" y="3538538"/>
            <a:ext cx="7772400" cy="1500187"/>
          </a:xfrm>
        </p:spPr>
        <p:txBody>
          <a:bodyPr/>
          <a:lstStyle/>
          <a:p>
            <a:r>
              <a:rPr lang="en-US" dirty="0" smtClean="0"/>
              <a:t>United States</a:t>
            </a:r>
          </a:p>
        </p:txBody>
      </p:sp>
      <p:grpSp>
        <p:nvGrpSpPr>
          <p:cNvPr id="8" name="Group 7"/>
          <p:cNvGrpSpPr/>
          <p:nvPr/>
        </p:nvGrpSpPr>
        <p:grpSpPr>
          <a:xfrm>
            <a:off x="1582666" y="523875"/>
            <a:ext cx="5939518" cy="3630386"/>
            <a:chOff x="1582666" y="523875"/>
            <a:chExt cx="5939518" cy="3630386"/>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l="21528" t="10256" r="16876"/>
            <a:stretch/>
          </p:blipFill>
          <p:spPr>
            <a:xfrm>
              <a:off x="1771125" y="990600"/>
              <a:ext cx="5562600" cy="2667000"/>
            </a:xfrm>
            <a:prstGeom prst="rect">
              <a:avLst/>
            </a:prstGeom>
          </p:spPr>
        </p:pic>
        <p:sp>
          <p:nvSpPr>
            <p:cNvPr id="6" name="Text Placeholder 2"/>
            <p:cNvSpPr txBox="1">
              <a:spLocks/>
            </p:cNvSpPr>
            <p:nvPr/>
          </p:nvSpPr>
          <p:spPr>
            <a:xfrm>
              <a:off x="1658867" y="523875"/>
              <a:ext cx="5787117" cy="466725"/>
            </a:xfrm>
            <a:prstGeom prst="rect">
              <a:avLst/>
            </a:prstGeom>
          </p:spPr>
          <p:txBody>
            <a:bodyPr vert="horz" lIns="91440" tIns="45720" rIns="91440" bIns="45720" rtlCol="0" anchor="b">
              <a:noAutofit/>
            </a:bodyPr>
            <a:lstStyle>
              <a:defPPr>
                <a:defRPr lang="en-US"/>
              </a:defPPr>
              <a:lvl1pPr indent="0" algn="ctr">
                <a:spcBef>
                  <a:spcPct val="20000"/>
                </a:spcBef>
                <a:buClr>
                  <a:srgbClr val="1993B9"/>
                </a:buClr>
                <a:buSzPct val="110000"/>
                <a:buFont typeface="Wingdings 3" pitchFamily="18" charset="2"/>
                <a:buNone/>
                <a:defRPr sz="2800" b="1">
                  <a:solidFill>
                    <a:srgbClr val="5DA2D1"/>
                  </a:solidFill>
                </a:defRPr>
              </a:lvl1pPr>
              <a:lvl2pPr indent="0">
                <a:spcBef>
                  <a:spcPct val="20000"/>
                </a:spcBef>
                <a:buClr>
                  <a:srgbClr val="1993B9"/>
                </a:buClr>
                <a:buSzPct val="90000"/>
                <a:buFont typeface="Wingdings 3" pitchFamily="18" charset="2"/>
                <a:buNone/>
                <a:defRPr b="1">
                  <a:solidFill>
                    <a:schemeClr val="tx1">
                      <a:tint val="75000"/>
                    </a:schemeClr>
                  </a:solidFill>
                </a:defRPr>
              </a:lvl2pPr>
              <a:lvl3pPr indent="0">
                <a:spcBef>
                  <a:spcPct val="20000"/>
                </a:spcBef>
                <a:buClr>
                  <a:srgbClr val="1993B9"/>
                </a:buClr>
                <a:buSzPct val="90000"/>
                <a:buFont typeface="Wingdings 3" pitchFamily="18" charset="2"/>
                <a:buNone/>
                <a:defRPr sz="1600" b="1">
                  <a:solidFill>
                    <a:schemeClr val="tx1">
                      <a:tint val="75000"/>
                    </a:schemeClr>
                  </a:solidFill>
                </a:defRPr>
              </a:lvl3pPr>
              <a:lvl4pPr indent="0">
                <a:spcBef>
                  <a:spcPct val="20000"/>
                </a:spcBef>
                <a:buClr>
                  <a:srgbClr val="1993B9"/>
                </a:buClr>
                <a:buSzPct val="90000"/>
                <a:buFont typeface="Wingdings 3" pitchFamily="18" charset="2"/>
                <a:buNone/>
                <a:defRPr sz="1400" b="1">
                  <a:solidFill>
                    <a:schemeClr val="tx1">
                      <a:tint val="75000"/>
                    </a:schemeClr>
                  </a:solidFill>
                </a:defRPr>
              </a:lvl4pPr>
              <a:lvl5pPr indent="0">
                <a:spcBef>
                  <a:spcPct val="20000"/>
                </a:spcBef>
                <a:buClr>
                  <a:srgbClr val="1993B9"/>
                </a:buClr>
                <a:buSzPct val="90000"/>
                <a:buFont typeface="Wingdings 3" pitchFamily="18" charset="2"/>
                <a:buNone/>
                <a:defRPr sz="1400" b="1">
                  <a:solidFill>
                    <a:schemeClr val="tx1">
                      <a:tint val="75000"/>
                    </a:schemeClr>
                  </a:solidFill>
                </a:defRPr>
              </a:lvl5pPr>
              <a:lvl6pPr indent="0">
                <a:spcBef>
                  <a:spcPct val="20000"/>
                </a:spcBef>
                <a:buFont typeface="Arial" pitchFamily="34" charset="0"/>
                <a:buNone/>
                <a:defRPr sz="1400">
                  <a:solidFill>
                    <a:schemeClr val="tx1">
                      <a:tint val="75000"/>
                    </a:schemeClr>
                  </a:solidFill>
                </a:defRPr>
              </a:lvl6pPr>
              <a:lvl7pPr indent="0">
                <a:spcBef>
                  <a:spcPct val="20000"/>
                </a:spcBef>
                <a:buFont typeface="Arial" pitchFamily="34" charset="0"/>
                <a:buNone/>
                <a:defRPr sz="1400">
                  <a:solidFill>
                    <a:schemeClr val="tx1">
                      <a:tint val="75000"/>
                    </a:schemeClr>
                  </a:solidFill>
                </a:defRPr>
              </a:lvl7pPr>
              <a:lvl8pPr indent="0">
                <a:spcBef>
                  <a:spcPct val="20000"/>
                </a:spcBef>
                <a:buFont typeface="Arial" pitchFamily="34" charset="0"/>
                <a:buNone/>
                <a:defRPr sz="1400">
                  <a:solidFill>
                    <a:schemeClr val="tx1">
                      <a:tint val="75000"/>
                    </a:schemeClr>
                  </a:solidFill>
                </a:defRPr>
              </a:lvl8pPr>
              <a:lvl9pPr indent="0">
                <a:spcBef>
                  <a:spcPct val="20000"/>
                </a:spcBef>
                <a:buFont typeface="Arial" pitchFamily="34" charset="0"/>
                <a:buNone/>
                <a:defRPr sz="1400">
                  <a:solidFill>
                    <a:schemeClr val="tx1">
                      <a:tint val="75000"/>
                    </a:schemeClr>
                  </a:solidFill>
                </a:defRPr>
              </a:lvl9pPr>
            </a:lstStyle>
            <a:p>
              <a:r>
                <a:rPr lang="en-US" dirty="0"/>
                <a:t>HPV Vaccine Three-Dose Coverage</a:t>
              </a:r>
            </a:p>
          </p:txBody>
        </p:sp>
        <p:sp>
          <p:nvSpPr>
            <p:cNvPr id="7" name="Text Placeholder 2"/>
            <p:cNvSpPr txBox="1">
              <a:spLocks/>
            </p:cNvSpPr>
            <p:nvPr/>
          </p:nvSpPr>
          <p:spPr>
            <a:xfrm>
              <a:off x="1582666" y="3687536"/>
              <a:ext cx="5939518" cy="466725"/>
            </a:xfrm>
            <a:prstGeom prst="rect">
              <a:avLst/>
            </a:prstGeom>
          </p:spPr>
          <p:txBody>
            <a:bodyPr vert="horz" lIns="91440" tIns="45720" rIns="91440" bIns="45720" rtlCol="0" anchor="b">
              <a:noAutofit/>
            </a:bodyPr>
            <a:lstStyle>
              <a:lvl1pPr marL="0" indent="0" algn="l" defTabSz="914400" rtl="0" eaLnBrk="1" latinLnBrk="0" hangingPunct="1">
                <a:spcBef>
                  <a:spcPct val="20000"/>
                </a:spcBef>
                <a:buClr>
                  <a:srgbClr val="1993B9"/>
                </a:buClr>
                <a:buSzPct val="110000"/>
                <a:buFont typeface="Wingdings 3" pitchFamily="18" charset="2"/>
                <a:buNone/>
                <a:defRPr sz="2000" b="1" kern="1200">
                  <a:solidFill>
                    <a:schemeClr val="tx1">
                      <a:tint val="75000"/>
                    </a:schemeClr>
                  </a:solidFill>
                  <a:latin typeface="+mn-lt"/>
                  <a:ea typeface="+mn-ea"/>
                  <a:cs typeface="+mn-cs"/>
                </a:defRPr>
              </a:lvl1pPr>
              <a:lvl2pPr marL="457200" indent="0" algn="l" defTabSz="914400" rtl="0" eaLnBrk="1" latinLnBrk="0" hangingPunct="1">
                <a:spcBef>
                  <a:spcPct val="20000"/>
                </a:spcBef>
                <a:buClr>
                  <a:srgbClr val="1993B9"/>
                </a:buClr>
                <a:buSzPct val="90000"/>
                <a:buFont typeface="Wingdings 3" pitchFamily="18" charset="2"/>
                <a:buNone/>
                <a:defRPr sz="1800" b="1" kern="1200">
                  <a:solidFill>
                    <a:schemeClr val="tx1">
                      <a:tint val="75000"/>
                    </a:schemeClr>
                  </a:solidFill>
                  <a:latin typeface="+mn-lt"/>
                  <a:ea typeface="+mn-ea"/>
                  <a:cs typeface="+mn-cs"/>
                </a:defRPr>
              </a:lvl2pPr>
              <a:lvl3pPr marL="914400" indent="0" algn="l" defTabSz="914400" rtl="0" eaLnBrk="1" latinLnBrk="0" hangingPunct="1">
                <a:spcBef>
                  <a:spcPct val="20000"/>
                </a:spcBef>
                <a:buClr>
                  <a:srgbClr val="1993B9"/>
                </a:buClr>
                <a:buSzPct val="90000"/>
                <a:buFont typeface="Wingdings 3" pitchFamily="18" charset="2"/>
                <a:buNone/>
                <a:defRPr sz="1600" b="1" kern="1200">
                  <a:solidFill>
                    <a:schemeClr val="tx1">
                      <a:tint val="75000"/>
                    </a:schemeClr>
                  </a:solidFill>
                  <a:latin typeface="+mn-lt"/>
                  <a:ea typeface="+mn-ea"/>
                  <a:cs typeface="+mn-cs"/>
                </a:defRPr>
              </a:lvl3pPr>
              <a:lvl4pPr marL="1371600" indent="0" algn="l" defTabSz="914400" rtl="0" eaLnBrk="1" latinLnBrk="0" hangingPunct="1">
                <a:spcBef>
                  <a:spcPct val="20000"/>
                </a:spcBef>
                <a:buClr>
                  <a:srgbClr val="1993B9"/>
                </a:buClr>
                <a:buSzPct val="90000"/>
                <a:buFont typeface="Wingdings 3" pitchFamily="18" charset="2"/>
                <a:buNone/>
                <a:defRPr sz="1400" b="1" kern="1200">
                  <a:solidFill>
                    <a:schemeClr val="tx1">
                      <a:tint val="75000"/>
                    </a:schemeClr>
                  </a:solidFill>
                  <a:latin typeface="+mn-lt"/>
                  <a:ea typeface="+mn-ea"/>
                  <a:cs typeface="+mn-cs"/>
                </a:defRPr>
              </a:lvl4pPr>
              <a:lvl5pPr marL="1828800" indent="0" algn="l" defTabSz="914400" rtl="0" eaLnBrk="1" latinLnBrk="0" hangingPunct="1">
                <a:spcBef>
                  <a:spcPct val="20000"/>
                </a:spcBef>
                <a:buClr>
                  <a:srgbClr val="1993B9"/>
                </a:buClr>
                <a:buSzPct val="90000"/>
                <a:buFont typeface="Wingdings 3" pitchFamily="18" charset="2"/>
                <a:buNone/>
                <a:defRPr sz="1400" b="1"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lgn="ctr"/>
              <a:r>
                <a:rPr lang="en-US" sz="2800" dirty="0" smtClean="0">
                  <a:solidFill>
                    <a:srgbClr val="5DA2D1"/>
                  </a:solidFill>
                </a:rPr>
                <a:t>Among Girls in High-Income Countries</a:t>
              </a:r>
            </a:p>
          </p:txBody>
        </p:sp>
      </p:grpSp>
    </p:spTree>
    <p:extLst>
      <p:ext uri="{BB962C8B-B14F-4D97-AF65-F5344CB8AC3E}">
        <p14:creationId xmlns:p14="http://schemas.microsoft.com/office/powerpoint/2010/main" val="3097938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699858" y="944217"/>
            <a:ext cx="5744285" cy="2256183"/>
          </a:xfrm>
          <a:prstGeom prst="rect">
            <a:avLst/>
          </a:prstGeom>
        </p:spPr>
      </p:pic>
      <p:sp>
        <p:nvSpPr>
          <p:cNvPr id="2" name="Title 1"/>
          <p:cNvSpPr>
            <a:spLocks noGrp="1"/>
          </p:cNvSpPr>
          <p:nvPr>
            <p:ph type="title"/>
          </p:nvPr>
        </p:nvSpPr>
        <p:spPr/>
        <p:txBody>
          <a:bodyPr>
            <a:normAutofit/>
          </a:bodyPr>
          <a:lstStyle/>
          <a:p>
            <a:r>
              <a:rPr lang="en-US" dirty="0"/>
              <a:t>HPV Infection &amp; Disease</a:t>
            </a:r>
          </a:p>
        </p:txBody>
      </p:sp>
      <p:sp>
        <p:nvSpPr>
          <p:cNvPr id="3" name="Text Placeholder 2"/>
          <p:cNvSpPr>
            <a:spLocks noGrp="1"/>
          </p:cNvSpPr>
          <p:nvPr>
            <p:ph type="body" idx="1"/>
          </p:nvPr>
        </p:nvSpPr>
        <p:spPr/>
        <p:txBody>
          <a:bodyPr>
            <a:normAutofit/>
          </a:bodyPr>
          <a:lstStyle/>
          <a:p>
            <a:r>
              <a:rPr lang="en-US" sz="2800" b="0" dirty="0"/>
              <a:t>Understanding the Burden </a:t>
            </a:r>
          </a:p>
        </p:txBody>
      </p:sp>
    </p:spTree>
    <p:extLst>
      <p:ext uri="{BB962C8B-B14F-4D97-AF65-F5344CB8AC3E}">
        <p14:creationId xmlns:p14="http://schemas.microsoft.com/office/powerpoint/2010/main" val="11177710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4294967295"/>
            <p:extLst>
              <p:ext uri="{D42A27DB-BD31-4B8C-83A1-F6EECF244321}">
                <p14:modId xmlns:p14="http://schemas.microsoft.com/office/powerpoint/2010/main" val="2225130629"/>
              </p:ext>
            </p:extLst>
          </p:nvPr>
        </p:nvGraphicFramePr>
        <p:xfrm>
          <a:off x="0" y="1571599"/>
          <a:ext cx="9144000" cy="4770438"/>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0" y="6581001"/>
            <a:ext cx="7645400" cy="276999"/>
          </a:xfrm>
          <a:prstGeom prst="rect">
            <a:avLst/>
          </a:prstGeom>
        </p:spPr>
        <p:txBody>
          <a:bodyPr wrap="square">
            <a:spAutoFit/>
          </a:bodyPr>
          <a:lstStyle/>
          <a:p>
            <a:r>
              <a:rPr lang="en-US" sz="1200" dirty="0">
                <a:solidFill>
                  <a:schemeClr val="bg2">
                    <a:lumMod val="50000"/>
                  </a:schemeClr>
                </a:solidFill>
                <a:latin typeface="Calibri" panose="020F0502020204030204" pitchFamily="34" charset="0"/>
              </a:rPr>
              <a:t>Reagan-Steiner et al. MMWR 2016.</a:t>
            </a:r>
          </a:p>
        </p:txBody>
      </p:sp>
      <p:sp>
        <p:nvSpPr>
          <p:cNvPr id="4" name="Title 3"/>
          <p:cNvSpPr>
            <a:spLocks noGrp="1"/>
          </p:cNvSpPr>
          <p:nvPr>
            <p:ph type="title"/>
          </p:nvPr>
        </p:nvSpPr>
        <p:spPr/>
        <p:txBody>
          <a:bodyPr>
            <a:normAutofit fontScale="90000"/>
          </a:bodyPr>
          <a:lstStyle/>
          <a:p>
            <a:r>
              <a:rPr lang="en-US" dirty="0"/>
              <a:t>Adolescent Vaccination Coverage</a:t>
            </a:r>
            <a:br>
              <a:rPr lang="en-US" dirty="0"/>
            </a:br>
            <a:r>
              <a:rPr lang="en-US" dirty="0"/>
              <a:t>United States, 2006-2015</a:t>
            </a:r>
          </a:p>
        </p:txBody>
      </p:sp>
      <p:sp>
        <p:nvSpPr>
          <p:cNvPr id="2" name="Rectangle 1"/>
          <p:cNvSpPr/>
          <p:nvPr/>
        </p:nvSpPr>
        <p:spPr>
          <a:xfrm>
            <a:off x="5105400" y="1571599"/>
            <a:ext cx="2387385" cy="369332"/>
          </a:xfrm>
          <a:prstGeom prst="rect">
            <a:avLst/>
          </a:prstGeom>
        </p:spPr>
        <p:txBody>
          <a:bodyPr wrap="none">
            <a:spAutoFit/>
          </a:bodyPr>
          <a:lstStyle/>
          <a:p>
            <a:r>
              <a:rPr lang="en-US" b="1" dirty="0"/>
              <a:t>Revised APD Definition</a:t>
            </a:r>
          </a:p>
        </p:txBody>
      </p:sp>
    </p:spTree>
    <p:extLst>
      <p:ext uri="{BB962C8B-B14F-4D97-AF65-F5344CB8AC3E}">
        <p14:creationId xmlns:p14="http://schemas.microsoft.com/office/powerpoint/2010/main" val="19521119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Incidence of Diseases Covered in Adolescent Vaccine Series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52248931"/>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0" y="6581001"/>
            <a:ext cx="7239000" cy="276999"/>
          </a:xfrm>
          <a:prstGeom prst="rect">
            <a:avLst/>
          </a:prstGeom>
          <a:noFill/>
        </p:spPr>
        <p:txBody>
          <a:bodyPr wrap="square" rtlCol="0">
            <a:spAutoFit/>
          </a:bodyPr>
          <a:lstStyle/>
          <a:p>
            <a:r>
              <a:rPr lang="en-US" sz="1200" dirty="0" smtClean="0">
                <a:solidFill>
                  <a:prstClr val="black">
                    <a:lumMod val="65000"/>
                    <a:lumOff val="35000"/>
                  </a:prstClr>
                </a:solidFill>
              </a:rPr>
              <a:t>Based on: CDC, 2016; CDC 2015; </a:t>
            </a:r>
            <a:r>
              <a:rPr lang="en-US" sz="1200" dirty="0" err="1" smtClean="0">
                <a:solidFill>
                  <a:prstClr val="black">
                    <a:lumMod val="65000"/>
                    <a:lumOff val="35000"/>
                  </a:prstClr>
                </a:solidFill>
              </a:rPr>
              <a:t>Viens</a:t>
            </a:r>
            <a:r>
              <a:rPr lang="en-US" sz="1200" dirty="0" smtClean="0">
                <a:solidFill>
                  <a:prstClr val="black">
                    <a:lumMod val="65000"/>
                    <a:lumOff val="35000"/>
                  </a:prstClr>
                </a:solidFill>
              </a:rPr>
              <a:t>. MMWR. 2016. </a:t>
            </a:r>
            <a:endParaRPr lang="en-US" sz="1200" dirty="0">
              <a:solidFill>
                <a:prstClr val="black">
                  <a:lumMod val="65000"/>
                  <a:lumOff val="35000"/>
                </a:prstClr>
              </a:solidFill>
            </a:endParaRPr>
          </a:p>
        </p:txBody>
      </p:sp>
    </p:spTree>
    <p:extLst>
      <p:ext uri="{BB962C8B-B14F-4D97-AF65-F5344CB8AC3E}">
        <p14:creationId xmlns:p14="http://schemas.microsoft.com/office/powerpoint/2010/main" val="17184721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Deaths from Diseases Covered in Adolescent Vaccine Series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66980060"/>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0" y="6581001"/>
            <a:ext cx="7239000" cy="276999"/>
          </a:xfrm>
          <a:prstGeom prst="rect">
            <a:avLst/>
          </a:prstGeom>
          <a:noFill/>
        </p:spPr>
        <p:txBody>
          <a:bodyPr wrap="square" rtlCol="0">
            <a:spAutoFit/>
          </a:bodyPr>
          <a:lstStyle/>
          <a:p>
            <a:r>
              <a:rPr lang="en-US" sz="1200" dirty="0" smtClean="0">
                <a:solidFill>
                  <a:prstClr val="black">
                    <a:lumMod val="65000"/>
                    <a:lumOff val="35000"/>
                  </a:prstClr>
                </a:solidFill>
              </a:rPr>
              <a:t>Based on: CDC, 2016; CDC 2015; American Cancer Society. Cancer Facts &amp; Figures 2016. 2016. </a:t>
            </a:r>
            <a:endParaRPr lang="en-US" sz="1200" dirty="0">
              <a:solidFill>
                <a:prstClr val="black">
                  <a:lumMod val="65000"/>
                  <a:lumOff val="35000"/>
                </a:prstClr>
              </a:solidFill>
            </a:endParaRPr>
          </a:p>
        </p:txBody>
      </p:sp>
    </p:spTree>
    <p:extLst>
      <p:ext uri="{BB962C8B-B14F-4D97-AF65-F5344CB8AC3E}">
        <p14:creationId xmlns:p14="http://schemas.microsoft.com/office/powerpoint/2010/main" val="121221509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3426" name="Title 1"/>
          <p:cNvSpPr>
            <a:spLocks noGrp="1"/>
          </p:cNvSpPr>
          <p:nvPr>
            <p:ph type="title"/>
          </p:nvPr>
        </p:nvSpPr>
        <p:spPr>
          <a:xfrm>
            <a:off x="76200" y="304800"/>
            <a:ext cx="8915400" cy="1143000"/>
          </a:xfrm>
        </p:spPr>
        <p:txBody>
          <a:bodyPr vert="horz" lIns="91440" tIns="45720" rIns="91440" bIns="45720" rtlCol="0" anchor="ctr">
            <a:noAutofit/>
          </a:bodyPr>
          <a:lstStyle/>
          <a:p>
            <a:r>
              <a:rPr lang="en-US" sz="3600" dirty="0"/>
              <a:t>Impact of Eliminating Missed Opportunities </a:t>
            </a:r>
            <a:br>
              <a:rPr lang="en-US" sz="3600" dirty="0"/>
            </a:br>
            <a:r>
              <a:rPr lang="en-US" sz="3600" dirty="0"/>
              <a:t>by Age 13 Years in Girls Born in 2000</a:t>
            </a:r>
          </a:p>
        </p:txBody>
      </p:sp>
      <p:graphicFrame>
        <p:nvGraphicFramePr>
          <p:cNvPr id="103427" name="Content Placeholder 3"/>
          <p:cNvGraphicFramePr>
            <a:graphicFrameLocks/>
          </p:cNvGraphicFramePr>
          <p:nvPr>
            <p:extLst>
              <p:ext uri="{D42A27DB-BD31-4B8C-83A1-F6EECF244321}">
                <p14:modId xmlns:p14="http://schemas.microsoft.com/office/powerpoint/2010/main" val="2202690468"/>
              </p:ext>
            </p:extLst>
          </p:nvPr>
        </p:nvGraphicFramePr>
        <p:xfrm>
          <a:off x="533400" y="1611313"/>
          <a:ext cx="7921625" cy="4591050"/>
        </p:xfrm>
        <a:graphic>
          <a:graphicData uri="http://schemas.openxmlformats.org/presentationml/2006/ole">
            <mc:AlternateContent xmlns:mc="http://schemas.openxmlformats.org/markup-compatibility/2006">
              <mc:Choice xmlns:v="urn:schemas-microsoft-com:vml" Requires="v">
                <p:oleObj spid="_x0000_s13611" name="Worksheet" r:id="rId4" imgW="8039175" imgH="4657725" progId="Excel.Sheet.8">
                  <p:embed/>
                </p:oleObj>
              </mc:Choice>
              <mc:Fallback>
                <p:oleObj name="Worksheet" r:id="rId4" imgW="8039175" imgH="4657725" progId="Excel.Sheet.8">
                  <p:embed/>
                  <p:pic>
                    <p:nvPicPr>
                      <p:cNvPr id="0" name=""/>
                      <p:cNvPicPr>
                        <a:picLocks noChangeArrowheads="1"/>
                      </p:cNvPicPr>
                      <p:nvPr/>
                    </p:nvPicPr>
                    <p:blipFill>
                      <a:blip r:embed="rId5"/>
                      <a:srcRect/>
                      <a:stretch>
                        <a:fillRect/>
                      </a:stretch>
                    </p:blipFill>
                    <p:spPr bwMode="auto">
                      <a:xfrm>
                        <a:off x="533400" y="1611313"/>
                        <a:ext cx="7921625" cy="4591050"/>
                      </a:xfrm>
                      <a:prstGeom prst="rect">
                        <a:avLst/>
                      </a:prstGeom>
                      <a:noFill/>
                      <a:ln>
                        <a:noFill/>
                      </a:ln>
                      <a:extLst/>
                    </p:spPr>
                  </p:pic>
                </p:oleObj>
              </mc:Fallback>
            </mc:AlternateContent>
          </a:graphicData>
        </a:graphic>
      </p:graphicFrame>
      <p:sp>
        <p:nvSpPr>
          <p:cNvPr id="5" name="Text Placeholder 5"/>
          <p:cNvSpPr txBox="1">
            <a:spLocks/>
          </p:cNvSpPr>
          <p:nvPr/>
        </p:nvSpPr>
        <p:spPr bwMode="auto">
          <a:xfrm>
            <a:off x="-34636" y="6629400"/>
            <a:ext cx="2819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20000"/>
              </a:spcBef>
              <a:buClr>
                <a:srgbClr val="EA5F00"/>
              </a:buClr>
              <a:buFont typeface="Wingdings" pitchFamily="2" charset="2"/>
              <a:buNone/>
            </a:pPr>
            <a:r>
              <a:rPr lang="en-US" sz="1200" dirty="0">
                <a:solidFill>
                  <a:schemeClr val="accent1">
                    <a:lumMod val="50000"/>
                  </a:schemeClr>
                </a:solidFill>
                <a:latin typeface="+mj-lt"/>
              </a:rPr>
              <a:t>Stokley et al. MMWR. 2014.</a:t>
            </a:r>
          </a:p>
        </p:txBody>
      </p:sp>
    </p:spTree>
    <p:extLst>
      <p:ext uri="{BB962C8B-B14F-4D97-AF65-F5344CB8AC3E}">
        <p14:creationId xmlns:p14="http://schemas.microsoft.com/office/powerpoint/2010/main" val="3542213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4000" dirty="0"/>
              <a:t>Reasons parents won’t initiate HPV vaccination for children</a:t>
            </a:r>
          </a:p>
        </p:txBody>
      </p:sp>
      <p:graphicFrame>
        <p:nvGraphicFramePr>
          <p:cNvPr id="6" name="Chart Placeholder 2"/>
          <p:cNvGraphicFramePr>
            <a:graphicFrameLocks/>
          </p:cNvGraphicFramePr>
          <p:nvPr>
            <p:extLst/>
          </p:nvPr>
        </p:nvGraphicFramePr>
        <p:xfrm>
          <a:off x="304801" y="1371600"/>
          <a:ext cx="83820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3" name="Oval 2"/>
          <p:cNvSpPr/>
          <p:nvPr/>
        </p:nvSpPr>
        <p:spPr>
          <a:xfrm>
            <a:off x="914400" y="2209800"/>
            <a:ext cx="2209800" cy="838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5"/>
          <p:cNvSpPr txBox="1">
            <a:spLocks/>
          </p:cNvSpPr>
          <p:nvPr/>
        </p:nvSpPr>
        <p:spPr bwMode="auto">
          <a:xfrm>
            <a:off x="-34636" y="6629400"/>
            <a:ext cx="2819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20000"/>
              </a:spcBef>
              <a:buClr>
                <a:srgbClr val="EA5F00"/>
              </a:buClr>
              <a:buFont typeface="Wingdings" pitchFamily="2" charset="2"/>
              <a:buNone/>
            </a:pPr>
            <a:r>
              <a:rPr lang="en-US" sz="1200" dirty="0">
                <a:solidFill>
                  <a:schemeClr val="accent1">
                    <a:lumMod val="50000"/>
                  </a:schemeClr>
                </a:solidFill>
                <a:latin typeface="+mj-lt"/>
              </a:rPr>
              <a:t>Stokley et al. MMWR. 2014.</a:t>
            </a:r>
          </a:p>
        </p:txBody>
      </p:sp>
    </p:spTree>
    <p:extLst>
      <p:ext uri="{BB962C8B-B14F-4D97-AF65-F5344CB8AC3E}">
        <p14:creationId xmlns:p14="http://schemas.microsoft.com/office/powerpoint/2010/main" val="394429170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100000"/>
              </a:lnSpc>
            </a:pPr>
            <a:r>
              <a:rPr lang="en-US" dirty="0"/>
              <a:t>Clinicians underestimate the value parents place on HPV vaccine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34990613"/>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3"/>
          <p:cNvSpPr txBox="1">
            <a:spLocks/>
          </p:cNvSpPr>
          <p:nvPr/>
        </p:nvSpPr>
        <p:spPr>
          <a:xfrm>
            <a:off x="0" y="6629400"/>
            <a:ext cx="8229600" cy="228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1993B9"/>
              </a:buClr>
              <a:buSzPct val="110000"/>
              <a:buFont typeface="Wingdings 3" pitchFamily="18" charset="2"/>
              <a:buChar char="´"/>
              <a:defRPr sz="3200" b="1" kern="1200">
                <a:solidFill>
                  <a:schemeClr val="accent1">
                    <a:lumMod val="50000"/>
                  </a:schemeClr>
                </a:solidFill>
                <a:latin typeface="+mn-lt"/>
                <a:ea typeface="+mn-ea"/>
                <a:cs typeface="+mn-cs"/>
              </a:defRPr>
            </a:lvl1pPr>
            <a:lvl2pPr marL="742950" indent="-285750" algn="l" defTabSz="914400" rtl="0" eaLnBrk="1" latinLnBrk="0" hangingPunct="1">
              <a:spcBef>
                <a:spcPct val="20000"/>
              </a:spcBef>
              <a:buClr>
                <a:srgbClr val="1993B9"/>
              </a:buClr>
              <a:buSzPct val="90000"/>
              <a:buFont typeface="Wingdings 3" pitchFamily="18" charset="2"/>
              <a:buChar char="´"/>
              <a:defRPr sz="2800" b="1" kern="1200">
                <a:solidFill>
                  <a:schemeClr val="accent1">
                    <a:lumMod val="50000"/>
                  </a:schemeClr>
                </a:solidFill>
                <a:latin typeface="+mn-lt"/>
                <a:ea typeface="+mn-ea"/>
                <a:cs typeface="+mn-cs"/>
              </a:defRPr>
            </a:lvl2pPr>
            <a:lvl3pPr marL="1143000" indent="-228600" algn="l" defTabSz="914400" rtl="0" eaLnBrk="1" latinLnBrk="0" hangingPunct="1">
              <a:spcBef>
                <a:spcPct val="20000"/>
              </a:spcBef>
              <a:buClr>
                <a:srgbClr val="1993B9"/>
              </a:buClr>
              <a:buSzPct val="90000"/>
              <a:buFont typeface="Wingdings 3" pitchFamily="18" charset="2"/>
              <a:buChar char="´"/>
              <a:defRPr sz="2400" b="1" kern="1200">
                <a:solidFill>
                  <a:schemeClr val="accent1">
                    <a:lumMod val="50000"/>
                  </a:schemeClr>
                </a:solidFill>
                <a:latin typeface="+mn-lt"/>
                <a:ea typeface="+mn-ea"/>
                <a:cs typeface="+mn-cs"/>
              </a:defRPr>
            </a:lvl3pPr>
            <a:lvl4pPr marL="16002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4pPr>
            <a:lvl5pPr marL="20574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3" pitchFamily="18" charset="2"/>
              <a:buNone/>
            </a:pPr>
            <a:r>
              <a:rPr lang="en-US" sz="1200" b="0"/>
              <a:t>Adapted from Healy et al.  Vaccine. 2014.</a:t>
            </a:r>
            <a:endParaRPr lang="en-US" sz="1200" b="0" dirty="0"/>
          </a:p>
        </p:txBody>
      </p:sp>
      <p:sp>
        <p:nvSpPr>
          <p:cNvPr id="6" name="Oval 5"/>
          <p:cNvSpPr/>
          <p:nvPr/>
        </p:nvSpPr>
        <p:spPr>
          <a:xfrm>
            <a:off x="6096000" y="1905000"/>
            <a:ext cx="1219200" cy="41148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7555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100000"/>
              </a:lnSpc>
            </a:pPr>
            <a:r>
              <a:rPr lang="en-US" sz="3600" dirty="0"/>
              <a:t>Clinicians Underestimate the Value Parents Place on HPV Vaccine</a:t>
            </a:r>
          </a:p>
        </p:txBody>
      </p:sp>
      <p:graphicFrame>
        <p:nvGraphicFramePr>
          <p:cNvPr id="5" name="Content Placeholder 4"/>
          <p:cNvGraphicFramePr>
            <a:graphicFrameLocks noGrp="1"/>
          </p:cNvGraphicFramePr>
          <p:nvPr>
            <p:ph idx="1"/>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7" name="Content Placeholder 2"/>
          <p:cNvSpPr txBox="1">
            <a:spLocks/>
          </p:cNvSpPr>
          <p:nvPr/>
        </p:nvSpPr>
        <p:spPr>
          <a:xfrm>
            <a:off x="304800" y="152400"/>
            <a:ext cx="8534400" cy="5943599"/>
          </a:xfrm>
          <a:prstGeom prst="rect">
            <a:avLst/>
          </a:prstGeom>
          <a:solidFill>
            <a:schemeClr val="bg1"/>
          </a:solidFill>
        </p:spPr>
        <p:txBody>
          <a:bodyPr vert="horz" lIns="91440" tIns="45720" rIns="91440" bIns="45720" rtlCol="0" anchor="ctr">
            <a:noAutofit/>
          </a:bodyPr>
          <a:lstStyle>
            <a:lvl1pPr marL="342900" indent="-342900" algn="l" defTabSz="914400" rtl="0" eaLnBrk="1" latinLnBrk="0" hangingPunct="1">
              <a:spcBef>
                <a:spcPct val="20000"/>
              </a:spcBef>
              <a:buClr>
                <a:srgbClr val="1993B9"/>
              </a:buClr>
              <a:buSzPct val="110000"/>
              <a:buFont typeface="Wingdings 3" pitchFamily="18" charset="2"/>
              <a:buChar char="´"/>
              <a:defRPr sz="3200" b="1" kern="1200">
                <a:solidFill>
                  <a:schemeClr val="accent1">
                    <a:lumMod val="50000"/>
                  </a:schemeClr>
                </a:solidFill>
                <a:latin typeface="+mn-lt"/>
                <a:ea typeface="+mn-ea"/>
                <a:cs typeface="+mn-cs"/>
              </a:defRPr>
            </a:lvl1pPr>
            <a:lvl2pPr marL="742950" indent="-285750" algn="l" defTabSz="914400" rtl="0" eaLnBrk="1" latinLnBrk="0" hangingPunct="1">
              <a:spcBef>
                <a:spcPct val="20000"/>
              </a:spcBef>
              <a:buClr>
                <a:srgbClr val="1993B9"/>
              </a:buClr>
              <a:buSzPct val="90000"/>
              <a:buFont typeface="Wingdings 3" pitchFamily="18" charset="2"/>
              <a:buChar char="´"/>
              <a:defRPr sz="2800" b="1" kern="1200">
                <a:solidFill>
                  <a:schemeClr val="accent1">
                    <a:lumMod val="50000"/>
                  </a:schemeClr>
                </a:solidFill>
                <a:latin typeface="+mn-lt"/>
                <a:ea typeface="+mn-ea"/>
                <a:cs typeface="+mn-cs"/>
              </a:defRPr>
            </a:lvl2pPr>
            <a:lvl3pPr marL="1143000" indent="-228600" algn="l" defTabSz="914400" rtl="0" eaLnBrk="1" latinLnBrk="0" hangingPunct="1">
              <a:spcBef>
                <a:spcPct val="20000"/>
              </a:spcBef>
              <a:buClr>
                <a:srgbClr val="1993B9"/>
              </a:buClr>
              <a:buSzPct val="90000"/>
              <a:buFont typeface="Wingdings 3" pitchFamily="18" charset="2"/>
              <a:buChar char="´"/>
              <a:defRPr sz="2400" b="1" kern="1200">
                <a:solidFill>
                  <a:schemeClr val="accent1">
                    <a:lumMod val="50000"/>
                  </a:schemeClr>
                </a:solidFill>
                <a:latin typeface="+mn-lt"/>
                <a:ea typeface="+mn-ea"/>
                <a:cs typeface="+mn-cs"/>
              </a:defRPr>
            </a:lvl3pPr>
            <a:lvl4pPr marL="16002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4pPr>
            <a:lvl5pPr marL="20574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3" pitchFamily="18" charset="2"/>
              <a:buNone/>
            </a:pPr>
            <a:r>
              <a:rPr lang="en-US" sz="6000" dirty="0">
                <a:solidFill>
                  <a:srgbClr val="1993B9"/>
                </a:solidFill>
              </a:rPr>
              <a:t>“The </a:t>
            </a:r>
            <a:r>
              <a:rPr lang="en-US" sz="6000" dirty="0">
                <a:solidFill>
                  <a:srgbClr val="92D050"/>
                </a:solidFill>
              </a:rPr>
              <a:t>perceived</a:t>
            </a:r>
            <a:r>
              <a:rPr lang="en-US" sz="6000" dirty="0">
                <a:solidFill>
                  <a:srgbClr val="1993B9"/>
                </a:solidFill>
              </a:rPr>
              <a:t> and </a:t>
            </a:r>
            <a:r>
              <a:rPr lang="en-US" sz="6000" dirty="0">
                <a:solidFill>
                  <a:srgbClr val="92D050"/>
                </a:solidFill>
              </a:rPr>
              <a:t>real</a:t>
            </a:r>
            <a:r>
              <a:rPr lang="en-US" sz="6000" dirty="0">
                <a:solidFill>
                  <a:srgbClr val="1993B9"/>
                </a:solidFill>
              </a:rPr>
              <a:t> concerns of parents influence how the clinician </a:t>
            </a:r>
            <a:r>
              <a:rPr lang="en-US" sz="6000" dirty="0">
                <a:solidFill>
                  <a:srgbClr val="722B79"/>
                </a:solidFill>
              </a:rPr>
              <a:t>recommends</a:t>
            </a:r>
            <a:r>
              <a:rPr lang="en-US" sz="6000" dirty="0">
                <a:solidFill>
                  <a:srgbClr val="1993B9"/>
                </a:solidFill>
              </a:rPr>
              <a:t> and </a:t>
            </a:r>
            <a:r>
              <a:rPr lang="en-US" sz="6000" dirty="0">
                <a:solidFill>
                  <a:srgbClr val="722B79"/>
                </a:solidFill>
              </a:rPr>
              <a:t>administers</a:t>
            </a:r>
            <a:r>
              <a:rPr lang="en-US" sz="6000" dirty="0">
                <a:solidFill>
                  <a:srgbClr val="1993B9"/>
                </a:solidFill>
              </a:rPr>
              <a:t> HPV vaccine.” </a:t>
            </a:r>
          </a:p>
        </p:txBody>
      </p:sp>
      <p:sp>
        <p:nvSpPr>
          <p:cNvPr id="8" name="Text Placeholder 3"/>
          <p:cNvSpPr txBox="1">
            <a:spLocks/>
          </p:cNvSpPr>
          <p:nvPr/>
        </p:nvSpPr>
        <p:spPr>
          <a:xfrm>
            <a:off x="0" y="6629400"/>
            <a:ext cx="8229600" cy="228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1993B9"/>
              </a:buClr>
              <a:buSzPct val="110000"/>
              <a:buFont typeface="Wingdings 3" pitchFamily="18" charset="2"/>
              <a:buChar char="´"/>
              <a:defRPr sz="3200" b="1" kern="1200">
                <a:solidFill>
                  <a:schemeClr val="accent1">
                    <a:lumMod val="50000"/>
                  </a:schemeClr>
                </a:solidFill>
                <a:latin typeface="+mn-lt"/>
                <a:ea typeface="+mn-ea"/>
                <a:cs typeface="+mn-cs"/>
              </a:defRPr>
            </a:lvl1pPr>
            <a:lvl2pPr marL="742950" indent="-285750" algn="l" defTabSz="914400" rtl="0" eaLnBrk="1" latinLnBrk="0" hangingPunct="1">
              <a:spcBef>
                <a:spcPct val="20000"/>
              </a:spcBef>
              <a:buClr>
                <a:srgbClr val="1993B9"/>
              </a:buClr>
              <a:buSzPct val="90000"/>
              <a:buFont typeface="Wingdings 3" pitchFamily="18" charset="2"/>
              <a:buChar char="´"/>
              <a:defRPr sz="2800" b="1" kern="1200">
                <a:solidFill>
                  <a:schemeClr val="accent1">
                    <a:lumMod val="50000"/>
                  </a:schemeClr>
                </a:solidFill>
                <a:latin typeface="+mn-lt"/>
                <a:ea typeface="+mn-ea"/>
                <a:cs typeface="+mn-cs"/>
              </a:defRPr>
            </a:lvl2pPr>
            <a:lvl3pPr marL="1143000" indent="-228600" algn="l" defTabSz="914400" rtl="0" eaLnBrk="1" latinLnBrk="0" hangingPunct="1">
              <a:spcBef>
                <a:spcPct val="20000"/>
              </a:spcBef>
              <a:buClr>
                <a:srgbClr val="1993B9"/>
              </a:buClr>
              <a:buSzPct val="90000"/>
              <a:buFont typeface="Wingdings 3" pitchFamily="18" charset="2"/>
              <a:buChar char="´"/>
              <a:defRPr sz="2400" b="1" kern="1200">
                <a:solidFill>
                  <a:schemeClr val="accent1">
                    <a:lumMod val="50000"/>
                  </a:schemeClr>
                </a:solidFill>
                <a:latin typeface="+mn-lt"/>
                <a:ea typeface="+mn-ea"/>
                <a:cs typeface="+mn-cs"/>
              </a:defRPr>
            </a:lvl3pPr>
            <a:lvl4pPr marL="16002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4pPr>
            <a:lvl5pPr marL="20574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3" pitchFamily="18" charset="2"/>
              <a:buNone/>
            </a:pPr>
            <a:r>
              <a:rPr lang="en-US" sz="1200" b="0"/>
              <a:t>Adapted from Healy et al.  Vaccine. 2014.</a:t>
            </a:r>
            <a:endParaRPr lang="en-US" sz="1200" b="0" dirty="0"/>
          </a:p>
        </p:txBody>
      </p:sp>
    </p:spTree>
    <p:extLst>
      <p:ext uri="{BB962C8B-B14F-4D97-AF65-F5344CB8AC3E}">
        <p14:creationId xmlns:p14="http://schemas.microsoft.com/office/powerpoint/2010/main" val="377900556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4000" dirty="0"/>
              <a:t>Give an Effective Recommendation to Receive HPV Vaccine at Ages 11 or 12</a:t>
            </a:r>
          </a:p>
        </p:txBody>
      </p:sp>
      <p:sp>
        <p:nvSpPr>
          <p:cNvPr id="5" name="Content Placeholder 4"/>
          <p:cNvSpPr>
            <a:spLocks noGrp="1"/>
          </p:cNvSpPr>
          <p:nvPr>
            <p:ph idx="1"/>
          </p:nvPr>
        </p:nvSpPr>
        <p:spPr>
          <a:xfrm>
            <a:off x="609600" y="1828800"/>
            <a:ext cx="8229600" cy="4572000"/>
          </a:xfrm>
        </p:spPr>
        <p:txBody>
          <a:bodyPr>
            <a:noAutofit/>
          </a:bodyPr>
          <a:lstStyle/>
          <a:p>
            <a:r>
              <a:rPr lang="en-US" i="1" dirty="0">
                <a:solidFill>
                  <a:srgbClr val="92D050"/>
                </a:solidFill>
              </a:rPr>
              <a:t>An effective recommendation from you is the main reason parents decide to vaccinate</a:t>
            </a:r>
          </a:p>
          <a:p>
            <a:r>
              <a:rPr lang="en-US" b="0" dirty="0"/>
              <a:t>Many moms in focus groups stated that they trust their child’s doctor and would get the vaccine for their child as long as they received a recommendation from the doctor </a:t>
            </a:r>
          </a:p>
        </p:txBody>
      </p:sp>
      <p:sp>
        <p:nvSpPr>
          <p:cNvPr id="9" name="Text Placeholder 5"/>
          <p:cNvSpPr txBox="1">
            <a:spLocks/>
          </p:cNvSpPr>
          <p:nvPr/>
        </p:nvSpPr>
        <p:spPr bwMode="auto">
          <a:xfrm>
            <a:off x="0" y="6553200"/>
            <a:ext cx="434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20000"/>
              </a:spcBef>
              <a:buClr>
                <a:srgbClr val="EA5F00"/>
              </a:buClr>
              <a:buFont typeface="Wingdings" pitchFamily="2" charset="2"/>
              <a:buNone/>
            </a:pPr>
            <a:r>
              <a:rPr lang="en-US" sz="1200" dirty="0">
                <a:solidFill>
                  <a:schemeClr val="accent1">
                    <a:lumMod val="50000"/>
                  </a:schemeClr>
                </a:solidFill>
                <a:latin typeface="+mn-lt"/>
              </a:rPr>
              <a:t>Smith et al. Vaccine. 2016. Unpublished CDC data, 2013.</a:t>
            </a:r>
          </a:p>
        </p:txBody>
      </p:sp>
    </p:spTree>
    <p:extLst>
      <p:ext uri="{BB962C8B-B14F-4D97-AF65-F5344CB8AC3E}">
        <p14:creationId xmlns:p14="http://schemas.microsoft.com/office/powerpoint/2010/main" val="150494517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71500" y="3119160"/>
            <a:ext cx="7924800" cy="1569660"/>
          </a:xfrm>
          <a:prstGeom prst="rect">
            <a:avLst/>
          </a:prstGeom>
          <a:noFill/>
        </p:spPr>
        <p:txBody>
          <a:bodyPr wrap="square" rtlCol="0">
            <a:spAutoFit/>
          </a:bodyPr>
          <a:lstStyle/>
          <a:p>
            <a:pPr algn="ctr"/>
            <a:r>
              <a:rPr lang="en-US" sz="9600" b="1" dirty="0">
                <a:solidFill>
                  <a:srgbClr val="1993B9"/>
                </a:solidFill>
              </a:rPr>
              <a:t> </a:t>
            </a:r>
          </a:p>
        </p:txBody>
      </p:sp>
      <p:sp>
        <p:nvSpPr>
          <p:cNvPr id="9" name="TextBox 8"/>
          <p:cNvSpPr txBox="1"/>
          <p:nvPr/>
        </p:nvSpPr>
        <p:spPr>
          <a:xfrm>
            <a:off x="609600" y="1549499"/>
            <a:ext cx="7924800" cy="1862048"/>
          </a:xfrm>
          <a:prstGeom prst="rect">
            <a:avLst/>
          </a:prstGeom>
          <a:noFill/>
        </p:spPr>
        <p:txBody>
          <a:bodyPr wrap="square" rtlCol="0">
            <a:spAutoFit/>
          </a:bodyPr>
          <a:lstStyle/>
          <a:p>
            <a:pPr algn="ctr"/>
            <a:r>
              <a:rPr lang="en-US" sz="11500" b="1" dirty="0">
                <a:solidFill>
                  <a:srgbClr val="C7380B"/>
                </a:solidFill>
                <a:latin typeface="Franklin Gothic Heavy" panose="020B0903020102020204" pitchFamily="34" charset="0"/>
              </a:rPr>
              <a:t>EFFECTIVE</a:t>
            </a:r>
          </a:p>
        </p:txBody>
      </p:sp>
      <p:sp>
        <p:nvSpPr>
          <p:cNvPr id="10" name="TextBox 9"/>
          <p:cNvSpPr txBox="1"/>
          <p:nvPr/>
        </p:nvSpPr>
        <p:spPr>
          <a:xfrm>
            <a:off x="0" y="3411547"/>
            <a:ext cx="9144000" cy="2554545"/>
          </a:xfrm>
          <a:prstGeom prst="rect">
            <a:avLst/>
          </a:prstGeom>
          <a:noFill/>
        </p:spPr>
        <p:txBody>
          <a:bodyPr wrap="square" rtlCol="0">
            <a:spAutoFit/>
          </a:bodyPr>
          <a:lstStyle/>
          <a:p>
            <a:pPr algn="ctr"/>
            <a:r>
              <a:rPr lang="en-US" sz="8000" b="1" dirty="0">
                <a:solidFill>
                  <a:srgbClr val="1993B9"/>
                </a:solidFill>
              </a:rPr>
              <a:t>recommendation</a:t>
            </a:r>
          </a:p>
          <a:p>
            <a:pPr algn="ctr"/>
            <a:r>
              <a:rPr lang="en-US" sz="8000" b="1" dirty="0">
                <a:solidFill>
                  <a:srgbClr val="1993B9"/>
                </a:solidFill>
              </a:rPr>
              <a:t>for HPV vaccination?</a:t>
            </a:r>
          </a:p>
        </p:txBody>
      </p:sp>
      <p:sp>
        <p:nvSpPr>
          <p:cNvPr id="11" name="TextBox 10"/>
          <p:cNvSpPr txBox="1"/>
          <p:nvPr/>
        </p:nvSpPr>
        <p:spPr>
          <a:xfrm>
            <a:off x="-114300" y="349171"/>
            <a:ext cx="9296400" cy="1323439"/>
          </a:xfrm>
          <a:prstGeom prst="rect">
            <a:avLst/>
          </a:prstGeom>
          <a:noFill/>
        </p:spPr>
        <p:txBody>
          <a:bodyPr wrap="square" rtlCol="0">
            <a:spAutoFit/>
          </a:bodyPr>
          <a:lstStyle/>
          <a:p>
            <a:pPr algn="ctr"/>
            <a:r>
              <a:rPr lang="en-US" sz="8000" b="1" dirty="0">
                <a:solidFill>
                  <a:srgbClr val="1993B9"/>
                </a:solidFill>
              </a:rPr>
              <a:t>What is an</a:t>
            </a:r>
          </a:p>
        </p:txBody>
      </p:sp>
    </p:spTree>
    <p:extLst>
      <p:ext uri="{BB962C8B-B14F-4D97-AF65-F5344CB8AC3E}">
        <p14:creationId xmlns:p14="http://schemas.microsoft.com/office/powerpoint/2010/main" val="12328523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2590800"/>
            <a:ext cx="9144000" cy="1143000"/>
          </a:xfrm>
        </p:spPr>
        <p:txBody>
          <a:bodyPr>
            <a:noAutofit/>
          </a:bodyPr>
          <a:lstStyle/>
          <a:p>
            <a:r>
              <a:rPr lang="en-US" sz="12500" dirty="0">
                <a:solidFill>
                  <a:srgbClr val="1993B9"/>
                </a:solidFill>
              </a:rPr>
              <a:t>Same Way</a:t>
            </a:r>
            <a:r>
              <a:rPr lang="en-US" sz="11500" dirty="0">
                <a:solidFill>
                  <a:srgbClr val="1993B9"/>
                </a:solidFill>
              </a:rPr>
              <a:t/>
            </a:r>
            <a:br>
              <a:rPr lang="en-US" sz="11500" dirty="0">
                <a:solidFill>
                  <a:srgbClr val="1993B9"/>
                </a:solidFill>
              </a:rPr>
            </a:br>
            <a:r>
              <a:rPr lang="en-US" sz="11500" dirty="0">
                <a:solidFill>
                  <a:srgbClr val="92D050"/>
                </a:solidFill>
                <a:latin typeface="Franklin Gothic Heavy" panose="020B0903020102020204" pitchFamily="34" charset="0"/>
              </a:rPr>
              <a:t>Same Day</a:t>
            </a:r>
            <a:endParaRPr lang="en-US" sz="11500" dirty="0">
              <a:solidFill>
                <a:srgbClr val="92D050"/>
              </a:solidFill>
            </a:endParaRPr>
          </a:p>
        </p:txBody>
      </p:sp>
    </p:spTree>
    <p:extLst>
      <p:ext uri="{BB962C8B-B14F-4D97-AF65-F5344CB8AC3E}">
        <p14:creationId xmlns:p14="http://schemas.microsoft.com/office/powerpoint/2010/main" val="6875995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normAutofit fontScale="90000"/>
          </a:bodyPr>
          <a:lstStyle/>
          <a:p>
            <a:pPr eaLnBrk="1" hangingPunct="1"/>
            <a:r>
              <a:rPr lang="en-US" dirty="0"/>
              <a:t>HPV Types Differ in their </a:t>
            </a:r>
            <a:br>
              <a:rPr lang="en-US" dirty="0"/>
            </a:br>
            <a:r>
              <a:rPr lang="en-US" dirty="0"/>
              <a:t>Disease Associations</a:t>
            </a:r>
          </a:p>
        </p:txBody>
      </p:sp>
      <p:cxnSp>
        <p:nvCxnSpPr>
          <p:cNvPr id="6" name="Straight Arrow Connector 5"/>
          <p:cNvCxnSpPr>
            <a:stCxn id="8" idx="2"/>
            <a:endCxn id="56334" idx="0"/>
          </p:cNvCxnSpPr>
          <p:nvPr/>
        </p:nvCxnSpPr>
        <p:spPr>
          <a:xfrm flipH="1">
            <a:off x="1788162" y="2459593"/>
            <a:ext cx="1409022" cy="2036572"/>
          </a:xfrm>
          <a:prstGeom prst="straightConnector1">
            <a:avLst/>
          </a:prstGeom>
          <a:ln>
            <a:headEnd/>
            <a:tailEnd type="triangle" w="med" len="med"/>
          </a:ln>
          <a:extLst/>
        </p:spPr>
        <p:style>
          <a:lnRef idx="2">
            <a:schemeClr val="accent5"/>
          </a:lnRef>
          <a:fillRef idx="0">
            <a:schemeClr val="accent5"/>
          </a:fillRef>
          <a:effectRef idx="1">
            <a:schemeClr val="accent5"/>
          </a:effectRef>
          <a:fontRef idx="minor">
            <a:schemeClr val="tx1"/>
          </a:fontRef>
        </p:style>
      </p:cxnSp>
      <p:cxnSp>
        <p:nvCxnSpPr>
          <p:cNvPr id="9" name="Straight Arrow Connector 8"/>
          <p:cNvCxnSpPr>
            <a:stCxn id="8" idx="2"/>
            <a:endCxn id="56331" idx="0"/>
          </p:cNvCxnSpPr>
          <p:nvPr/>
        </p:nvCxnSpPr>
        <p:spPr>
          <a:xfrm>
            <a:off x="3197184" y="2459593"/>
            <a:ext cx="1870380" cy="2308987"/>
          </a:xfrm>
          <a:prstGeom prst="straightConnector1">
            <a:avLst/>
          </a:prstGeom>
          <a:ln>
            <a:headEnd/>
            <a:tailEnd type="triangle" w="med" len="med"/>
          </a:ln>
          <a:extLst/>
        </p:spPr>
        <p:style>
          <a:lnRef idx="2">
            <a:schemeClr val="accent5"/>
          </a:lnRef>
          <a:fillRef idx="0">
            <a:schemeClr val="accent5"/>
          </a:fillRef>
          <a:effectRef idx="1">
            <a:schemeClr val="accent5"/>
          </a:effectRef>
          <a:fontRef idx="minor">
            <a:schemeClr val="tx1"/>
          </a:fontRef>
        </p:style>
      </p:cxnSp>
      <p:grpSp>
        <p:nvGrpSpPr>
          <p:cNvPr id="56323" name="Group 15"/>
          <p:cNvGrpSpPr>
            <a:grpSpLocks/>
          </p:cNvGrpSpPr>
          <p:nvPr/>
        </p:nvGrpSpPr>
        <p:grpSpPr bwMode="auto">
          <a:xfrm>
            <a:off x="228600" y="1676400"/>
            <a:ext cx="8614572" cy="4011581"/>
            <a:chOff x="231346" y="2052935"/>
            <a:chExt cx="8459354" cy="3441785"/>
          </a:xfrm>
        </p:grpSpPr>
        <p:sp>
          <p:nvSpPr>
            <p:cNvPr id="8" name="Text Box 6"/>
            <p:cNvSpPr txBox="1">
              <a:spLocks noChangeArrowheads="1"/>
            </p:cNvSpPr>
            <p:nvPr/>
          </p:nvSpPr>
          <p:spPr bwMode="auto">
            <a:xfrm>
              <a:off x="2025384" y="2052935"/>
              <a:ext cx="2242115" cy="671950"/>
            </a:xfrm>
            <a:prstGeom prst="roundRect">
              <a:avLst/>
            </a:prstGeom>
            <a:gradFill flip="none" rotWithShape="1">
              <a:gsLst>
                <a:gs pos="0">
                  <a:srgbClr val="E6C4EA">
                    <a:shade val="67500"/>
                    <a:satMod val="115000"/>
                  </a:srgbClr>
                </a:gs>
                <a:gs pos="100000">
                  <a:srgbClr val="E6C4EA">
                    <a:shade val="100000"/>
                    <a:satMod val="115000"/>
                  </a:srgbClr>
                </a:gs>
              </a:gsLst>
              <a:lin ang="16200000" scaled="1"/>
              <a:tileRect/>
            </a:gradFill>
            <a:ln w="28575">
              <a:solidFill>
                <a:srgbClr val="722B79"/>
              </a:solidFill>
              <a:miter lim="800000"/>
              <a:headEnd/>
              <a:tailEnd/>
            </a:ln>
            <a:effectLst>
              <a:outerShdw blurRad="50800" dist="38100" dir="2700000" algn="tl" rotWithShape="0">
                <a:prstClr val="black">
                  <a:alpha val="40000"/>
                </a:prstClr>
              </a:outerShdw>
            </a:effec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auto" hangingPunct="1">
                <a:spcBef>
                  <a:spcPts val="0"/>
                </a:spcBef>
                <a:spcAft>
                  <a:spcPts val="0"/>
                </a:spcAft>
                <a:defRPr/>
              </a:pPr>
              <a:r>
                <a:rPr lang="en-US" sz="2000" b="1" dirty="0">
                  <a:solidFill>
                    <a:srgbClr val="722B79"/>
                  </a:solidFill>
                  <a:latin typeface="Myriad Pro" pitchFamily="34" charset="0"/>
                  <a:cs typeface="+mn-cs"/>
                </a:rPr>
                <a:t>Mucosal </a:t>
              </a:r>
            </a:p>
            <a:p>
              <a:pPr algn="ctr" eaLnBrk="1" fontAlgn="auto" hangingPunct="1">
                <a:spcBef>
                  <a:spcPts val="0"/>
                </a:spcBef>
                <a:spcAft>
                  <a:spcPts val="0"/>
                </a:spcAft>
                <a:defRPr/>
              </a:pPr>
              <a:r>
                <a:rPr lang="en-US" sz="2000" b="1" dirty="0">
                  <a:solidFill>
                    <a:srgbClr val="722B79"/>
                  </a:solidFill>
                  <a:latin typeface="Myriad Pro" pitchFamily="34" charset="0"/>
                  <a:cs typeface="+mn-cs"/>
                </a:rPr>
                <a:t>sites of infection</a:t>
              </a:r>
            </a:p>
          </p:txBody>
        </p:sp>
        <p:sp>
          <p:nvSpPr>
            <p:cNvPr id="56327" name="Text Box 7"/>
            <p:cNvSpPr txBox="1">
              <a:spLocks noChangeArrowheads="1"/>
            </p:cNvSpPr>
            <p:nvPr/>
          </p:nvSpPr>
          <p:spPr bwMode="auto">
            <a:xfrm>
              <a:off x="4795794" y="2052935"/>
              <a:ext cx="2242115" cy="671950"/>
            </a:xfrm>
            <a:prstGeom prst="roundRect">
              <a:avLst/>
            </a:prstGeom>
            <a:ln w="28575">
              <a:headEnd/>
              <a:tailEnd/>
            </a:ln>
          </p:spPr>
          <p:style>
            <a:lnRef idx="1">
              <a:schemeClr val="accent5"/>
            </a:lnRef>
            <a:fillRef idx="2">
              <a:schemeClr val="accent5"/>
            </a:fillRef>
            <a:effectRef idx="1">
              <a:schemeClr val="accent5"/>
            </a:effectRef>
            <a:fontRef idx="minor">
              <a:schemeClr val="dk1"/>
            </a:fontRef>
          </p:style>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000" b="1" dirty="0">
                  <a:solidFill>
                    <a:schemeClr val="accent1">
                      <a:lumMod val="25000"/>
                    </a:schemeClr>
                  </a:solidFill>
                  <a:latin typeface="Myriad Pro" pitchFamily="34" charset="0"/>
                </a:rPr>
                <a:t>Cutaneous</a:t>
              </a:r>
            </a:p>
            <a:p>
              <a:pPr algn="ctr" eaLnBrk="1" hangingPunct="1"/>
              <a:r>
                <a:rPr lang="en-US" sz="2000" b="1" dirty="0">
                  <a:solidFill>
                    <a:schemeClr val="accent1">
                      <a:lumMod val="25000"/>
                    </a:schemeClr>
                  </a:solidFill>
                  <a:latin typeface="Myriad Pro" pitchFamily="34" charset="0"/>
                </a:rPr>
                <a:t>sites of infection</a:t>
              </a:r>
            </a:p>
          </p:txBody>
        </p:sp>
        <p:sp>
          <p:nvSpPr>
            <p:cNvPr id="56328" name="Text Box 8"/>
            <p:cNvSpPr txBox="1">
              <a:spLocks noChangeArrowheads="1"/>
            </p:cNvSpPr>
            <p:nvPr/>
          </p:nvSpPr>
          <p:spPr bwMode="auto">
            <a:xfrm>
              <a:off x="6965778" y="2154843"/>
              <a:ext cx="1724922" cy="343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000" b="1" dirty="0">
                  <a:solidFill>
                    <a:schemeClr val="accent1">
                      <a:lumMod val="25000"/>
                    </a:schemeClr>
                  </a:solidFill>
                  <a:latin typeface="Myriad Pro" pitchFamily="34" charset="0"/>
                </a:rPr>
                <a:t>~ 80 Types</a:t>
              </a:r>
            </a:p>
          </p:txBody>
        </p:sp>
        <p:sp>
          <p:nvSpPr>
            <p:cNvPr id="56329" name="Text Box 9"/>
            <p:cNvSpPr txBox="1">
              <a:spLocks noChangeArrowheads="1"/>
            </p:cNvSpPr>
            <p:nvPr/>
          </p:nvSpPr>
          <p:spPr bwMode="auto">
            <a:xfrm>
              <a:off x="6947561" y="4705909"/>
              <a:ext cx="1726479" cy="788811"/>
            </a:xfrm>
            <a:prstGeom prst="roundRect">
              <a:avLst/>
            </a:prstGeom>
            <a:ln w="28575">
              <a:headEnd/>
              <a:tailEnd/>
            </a:ln>
          </p:spPr>
          <p:style>
            <a:lnRef idx="1">
              <a:schemeClr val="accent5"/>
            </a:lnRef>
            <a:fillRef idx="2">
              <a:schemeClr val="accent5"/>
            </a:fillRef>
            <a:effectRef idx="1">
              <a:schemeClr val="accent5"/>
            </a:effectRef>
            <a:fontRef idx="minor">
              <a:schemeClr val="dk1"/>
            </a:fontRef>
          </p:style>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600" b="1" dirty="0">
                  <a:solidFill>
                    <a:schemeClr val="accent1">
                      <a:lumMod val="25000"/>
                    </a:schemeClr>
                  </a:solidFill>
                  <a:latin typeface="Myriad Pro" pitchFamily="34" charset="0"/>
                </a:rPr>
                <a:t>“Common” </a:t>
              </a:r>
              <a:br>
                <a:rPr lang="en-US" sz="1600" b="1" dirty="0">
                  <a:solidFill>
                    <a:schemeClr val="accent1">
                      <a:lumMod val="25000"/>
                    </a:schemeClr>
                  </a:solidFill>
                  <a:latin typeface="Myriad Pro" pitchFamily="34" charset="0"/>
                </a:rPr>
              </a:br>
              <a:r>
                <a:rPr lang="en-US" sz="1600" b="1" dirty="0">
                  <a:solidFill>
                    <a:schemeClr val="accent1">
                      <a:lumMod val="25000"/>
                    </a:schemeClr>
                  </a:solidFill>
                  <a:latin typeface="Myriad Pro" pitchFamily="34" charset="0"/>
                </a:rPr>
                <a:t>Hand and Foot </a:t>
              </a:r>
            </a:p>
            <a:p>
              <a:pPr algn="ctr" eaLnBrk="1" hangingPunct="1"/>
              <a:r>
                <a:rPr lang="en-US" sz="1600" b="1" dirty="0">
                  <a:solidFill>
                    <a:schemeClr val="accent1">
                      <a:lumMod val="25000"/>
                    </a:schemeClr>
                  </a:solidFill>
                  <a:latin typeface="Myriad Pro" pitchFamily="34" charset="0"/>
                </a:rPr>
                <a:t>Warts</a:t>
              </a:r>
            </a:p>
          </p:txBody>
        </p:sp>
        <p:sp>
          <p:nvSpPr>
            <p:cNvPr id="56330" name="Text Box 10"/>
            <p:cNvSpPr txBox="1">
              <a:spLocks noChangeArrowheads="1"/>
            </p:cNvSpPr>
            <p:nvPr/>
          </p:nvSpPr>
          <p:spPr bwMode="auto">
            <a:xfrm>
              <a:off x="495803" y="2158572"/>
              <a:ext cx="1456565" cy="343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000" b="1" dirty="0">
                  <a:solidFill>
                    <a:srgbClr val="7030A0"/>
                  </a:solidFill>
                  <a:latin typeface="Myriad Pro" pitchFamily="34" charset="0"/>
                </a:rPr>
                <a:t>~40 Types </a:t>
              </a:r>
            </a:p>
          </p:txBody>
        </p:sp>
        <p:sp>
          <p:nvSpPr>
            <p:cNvPr id="56331" name="Text Box 11"/>
            <p:cNvSpPr txBox="1">
              <a:spLocks noChangeArrowheads="1"/>
            </p:cNvSpPr>
            <p:nvPr/>
          </p:nvSpPr>
          <p:spPr bwMode="auto">
            <a:xfrm>
              <a:off x="3449425" y="4705909"/>
              <a:ext cx="3067391" cy="555090"/>
            </a:xfrm>
            <a:prstGeom prst="roundRect">
              <a:avLst/>
            </a:prstGeom>
            <a:gradFill flip="none" rotWithShape="1">
              <a:gsLst>
                <a:gs pos="0">
                  <a:srgbClr val="B5E6F5">
                    <a:shade val="67500"/>
                    <a:satMod val="115000"/>
                  </a:srgbClr>
                </a:gs>
                <a:gs pos="100000">
                  <a:srgbClr val="B5E6F5">
                    <a:shade val="100000"/>
                    <a:satMod val="115000"/>
                  </a:srgbClr>
                </a:gs>
              </a:gsLst>
              <a:lin ang="16200000" scaled="1"/>
              <a:tileRect/>
            </a:gradFill>
            <a:ln w="28575">
              <a:solidFill>
                <a:srgbClr val="1993B9"/>
              </a:solidFill>
              <a:miter lim="800000"/>
              <a:headEnd/>
              <a:tailEnd/>
            </a:ln>
            <a:effectLst>
              <a:outerShdw blurRad="50800" dist="38100" dir="2700000" algn="tl" rotWithShape="0">
                <a:prstClr val="black">
                  <a:alpha val="40000"/>
                </a:prstClr>
              </a:outerShdw>
            </a:effec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600" b="1" dirty="0">
                  <a:solidFill>
                    <a:srgbClr val="13718F"/>
                  </a:solidFill>
                  <a:latin typeface="Myriad Pro" pitchFamily="34" charset="0"/>
                </a:rPr>
                <a:t>Genital Warts</a:t>
              </a:r>
            </a:p>
            <a:p>
              <a:pPr algn="ctr" eaLnBrk="1" hangingPunct="1"/>
              <a:r>
                <a:rPr lang="en-US" sz="1600" b="1" dirty="0">
                  <a:solidFill>
                    <a:srgbClr val="13718F"/>
                  </a:solidFill>
                  <a:latin typeface="Myriad Pro" pitchFamily="34" charset="0"/>
                </a:rPr>
                <a:t>Laryngeal </a:t>
              </a:r>
              <a:r>
                <a:rPr lang="en-US" sz="1600" b="1" dirty="0" err="1" smtClean="0">
                  <a:solidFill>
                    <a:srgbClr val="13718F"/>
                  </a:solidFill>
                  <a:latin typeface="Myriad Pro" pitchFamily="34" charset="0"/>
                </a:rPr>
                <a:t>Papillomas</a:t>
              </a:r>
              <a:endParaRPr lang="en-US" sz="1600" b="1" dirty="0">
                <a:solidFill>
                  <a:srgbClr val="13718F"/>
                </a:solidFill>
                <a:latin typeface="Myriad Pro" pitchFamily="34" charset="0"/>
              </a:endParaRPr>
            </a:p>
          </p:txBody>
        </p:sp>
        <p:sp>
          <p:nvSpPr>
            <p:cNvPr id="56332" name="Text Box 12"/>
            <p:cNvSpPr txBox="1">
              <a:spLocks noChangeArrowheads="1"/>
            </p:cNvSpPr>
            <p:nvPr/>
          </p:nvSpPr>
          <p:spPr bwMode="auto">
            <a:xfrm>
              <a:off x="3294268" y="3548942"/>
              <a:ext cx="2978166" cy="5545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b="1" dirty="0">
                  <a:solidFill>
                    <a:srgbClr val="13718F"/>
                  </a:solidFill>
                  <a:latin typeface="Myriad Pro" pitchFamily="34" charset="0"/>
                </a:rPr>
                <a:t>Low risk (non-oncogenic)</a:t>
              </a:r>
              <a:br>
                <a:rPr lang="en-US" b="1" dirty="0">
                  <a:solidFill>
                    <a:srgbClr val="13718F"/>
                  </a:solidFill>
                  <a:latin typeface="Myriad Pro" pitchFamily="34" charset="0"/>
                </a:rPr>
              </a:br>
              <a:r>
                <a:rPr lang="en-US" b="1" dirty="0">
                  <a:solidFill>
                    <a:srgbClr val="13718F"/>
                  </a:solidFill>
                  <a:latin typeface="Myriad Pro" pitchFamily="34" charset="0"/>
                </a:rPr>
                <a:t>HPV 6, 11 most common</a:t>
              </a:r>
            </a:p>
          </p:txBody>
        </p:sp>
        <p:sp>
          <p:nvSpPr>
            <p:cNvPr id="56333" name="Text Box 13"/>
            <p:cNvSpPr txBox="1">
              <a:spLocks noChangeArrowheads="1"/>
            </p:cNvSpPr>
            <p:nvPr/>
          </p:nvSpPr>
          <p:spPr bwMode="auto">
            <a:xfrm>
              <a:off x="304361" y="3548905"/>
              <a:ext cx="2989907" cy="5545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b="1" dirty="0">
                  <a:solidFill>
                    <a:srgbClr val="C00000"/>
                  </a:solidFill>
                  <a:latin typeface="Myriad Pro" pitchFamily="34" charset="0"/>
                </a:rPr>
                <a:t>High risk (oncogenic)</a:t>
              </a:r>
              <a:br>
                <a:rPr lang="en-US" b="1" dirty="0">
                  <a:solidFill>
                    <a:srgbClr val="C00000"/>
                  </a:solidFill>
                  <a:latin typeface="Myriad Pro" pitchFamily="34" charset="0"/>
                </a:rPr>
              </a:br>
              <a:r>
                <a:rPr lang="en-US" b="1" dirty="0">
                  <a:solidFill>
                    <a:srgbClr val="C00000"/>
                  </a:solidFill>
                  <a:latin typeface="Myriad Pro" pitchFamily="34" charset="0"/>
                </a:rPr>
                <a:t>HPV 16, 18 most common</a:t>
              </a:r>
            </a:p>
          </p:txBody>
        </p:sp>
        <p:sp>
          <p:nvSpPr>
            <p:cNvPr id="56334" name="Text Box 14"/>
            <p:cNvSpPr txBox="1">
              <a:spLocks noChangeArrowheads="1"/>
            </p:cNvSpPr>
            <p:nvPr/>
          </p:nvSpPr>
          <p:spPr bwMode="auto">
            <a:xfrm>
              <a:off x="231346" y="4472187"/>
              <a:ext cx="3062922" cy="555090"/>
            </a:xfrm>
            <a:prstGeom prst="roundRect">
              <a:avLst/>
            </a:prstGeom>
            <a:gradFill flip="none" rotWithShape="1">
              <a:gsLst>
                <a:gs pos="0">
                  <a:srgbClr val="F8A388"/>
                </a:gs>
                <a:gs pos="100000">
                  <a:srgbClr val="FFCAB9"/>
                </a:gs>
              </a:gsLst>
              <a:lin ang="16200000" scaled="1"/>
              <a:tileRect/>
            </a:gradFill>
            <a:ln w="28575">
              <a:solidFill>
                <a:srgbClr val="C7380B"/>
              </a:solidFill>
              <a:miter lim="800000"/>
              <a:headEnd/>
              <a:tailEnd/>
            </a:ln>
            <a:effectLst>
              <a:outerShdw blurRad="50800" dist="38100" dir="2700000" algn="tl" rotWithShape="0">
                <a:prstClr val="black">
                  <a:alpha val="40000"/>
                </a:prstClr>
              </a:outerShdw>
            </a:effec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600" b="1" dirty="0" smtClean="0">
                  <a:solidFill>
                    <a:srgbClr val="C00000"/>
                  </a:solidFill>
                  <a:latin typeface="Myriad Pro" pitchFamily="34" charset="0"/>
                </a:rPr>
                <a:t>Cancer </a:t>
              </a:r>
              <a:r>
                <a:rPr lang="en-US" sz="1600" b="1" dirty="0">
                  <a:solidFill>
                    <a:srgbClr val="C00000"/>
                  </a:solidFill>
                  <a:latin typeface="Myriad Pro" pitchFamily="34" charset="0"/>
                </a:rPr>
                <a:t>Precursors </a:t>
              </a:r>
              <a:endParaRPr lang="en-US" sz="1600" b="1" dirty="0" smtClean="0">
                <a:solidFill>
                  <a:srgbClr val="C00000"/>
                </a:solidFill>
                <a:latin typeface="Myriad Pro" pitchFamily="34" charset="0"/>
              </a:endParaRPr>
            </a:p>
            <a:p>
              <a:pPr algn="ctr" eaLnBrk="1" hangingPunct="1"/>
              <a:r>
                <a:rPr lang="en-US" sz="1600" b="1" dirty="0" smtClean="0">
                  <a:solidFill>
                    <a:srgbClr val="C00000"/>
                  </a:solidFill>
                  <a:latin typeface="Myriad Pro" pitchFamily="34" charset="0"/>
                </a:rPr>
                <a:t>Cancer</a:t>
              </a:r>
              <a:endParaRPr lang="en-US" sz="1600" b="1" dirty="0">
                <a:solidFill>
                  <a:srgbClr val="C00000"/>
                </a:solidFill>
                <a:latin typeface="Myriad Pro" pitchFamily="34" charset="0"/>
              </a:endParaRPr>
            </a:p>
          </p:txBody>
        </p:sp>
      </p:grpSp>
      <p:cxnSp>
        <p:nvCxnSpPr>
          <p:cNvPr id="3" name="Straight Arrow Connector 2"/>
          <p:cNvCxnSpPr>
            <a:stCxn id="56327" idx="2"/>
            <a:endCxn id="56329" idx="0"/>
          </p:cNvCxnSpPr>
          <p:nvPr/>
        </p:nvCxnSpPr>
        <p:spPr>
          <a:xfrm>
            <a:off x="6018427" y="2459593"/>
            <a:ext cx="1928700" cy="2308987"/>
          </a:xfrm>
          <a:prstGeom prst="straightConnector1">
            <a:avLst/>
          </a:prstGeom>
          <a:ln>
            <a:headEnd/>
            <a:tailEnd type="triangle" w="med" len="med"/>
          </a:ln>
          <a:extLst/>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303834154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dirty="0"/>
              <a:t>Make an Effective Recommendation</a:t>
            </a:r>
          </a:p>
        </p:txBody>
      </p:sp>
      <p:sp>
        <p:nvSpPr>
          <p:cNvPr id="5" name="Content Placeholder 4"/>
          <p:cNvSpPr>
            <a:spLocks noGrp="1"/>
          </p:cNvSpPr>
          <p:nvPr>
            <p:ph idx="1"/>
          </p:nvPr>
        </p:nvSpPr>
        <p:spPr>
          <a:xfrm>
            <a:off x="228600" y="1600200"/>
            <a:ext cx="8686800" cy="4525963"/>
          </a:xfrm>
        </p:spPr>
        <p:txBody>
          <a:bodyPr>
            <a:noAutofit/>
          </a:bodyPr>
          <a:lstStyle/>
          <a:p>
            <a:pPr marL="342900" lvl="1" indent="-342900">
              <a:buSzPct val="110000"/>
            </a:pPr>
            <a:r>
              <a:rPr lang="en-US" sz="3200" dirty="0">
                <a:solidFill>
                  <a:srgbClr val="1993B9"/>
                </a:solidFill>
              </a:rPr>
              <a:t>Same way: Effective recommendations group all of the adolescent vaccines</a:t>
            </a:r>
            <a:r>
              <a:rPr lang="en-US" sz="3200" dirty="0"/>
              <a:t/>
            </a:r>
            <a:br>
              <a:rPr lang="en-US" sz="3200" dirty="0"/>
            </a:br>
            <a:r>
              <a:rPr lang="en-US" sz="3200" b="0" dirty="0"/>
              <a:t>Recommend HPV vaccination the </a:t>
            </a:r>
            <a:r>
              <a:rPr lang="en-US" sz="3200" dirty="0">
                <a:solidFill>
                  <a:srgbClr val="1993B9"/>
                </a:solidFill>
              </a:rPr>
              <a:t>same way </a:t>
            </a:r>
            <a:r>
              <a:rPr lang="en-US" sz="3200" b="0" dirty="0"/>
              <a:t>you recommend Tdap &amp; meningococcal vaccines.</a:t>
            </a:r>
            <a:br>
              <a:rPr lang="en-US" sz="3200" b="0" dirty="0"/>
            </a:br>
            <a:endParaRPr lang="en-US" dirty="0"/>
          </a:p>
          <a:p>
            <a:r>
              <a:rPr lang="en-US" dirty="0">
                <a:solidFill>
                  <a:srgbClr val="92D050"/>
                </a:solidFill>
              </a:rPr>
              <a:t>Same day: Recommend HPV vaccine </a:t>
            </a:r>
            <a:r>
              <a:rPr lang="en-US" i="1" dirty="0">
                <a:solidFill>
                  <a:srgbClr val="C7380B"/>
                </a:solidFill>
              </a:rPr>
              <a:t>today</a:t>
            </a:r>
            <a:r>
              <a:rPr lang="en-US" i="1" dirty="0">
                <a:solidFill>
                  <a:srgbClr val="7030A0"/>
                </a:solidFill>
              </a:rPr>
              <a:t/>
            </a:r>
            <a:br>
              <a:rPr lang="en-US" i="1" dirty="0">
                <a:solidFill>
                  <a:srgbClr val="7030A0"/>
                </a:solidFill>
              </a:rPr>
            </a:br>
            <a:r>
              <a:rPr lang="en-US" b="0" dirty="0"/>
              <a:t>Recommend HPV vaccination the </a:t>
            </a:r>
            <a:r>
              <a:rPr lang="en-US" dirty="0">
                <a:solidFill>
                  <a:srgbClr val="92D050"/>
                </a:solidFill>
              </a:rPr>
              <a:t>same day </a:t>
            </a:r>
            <a:r>
              <a:rPr lang="en-US" b="0" dirty="0"/>
              <a:t>you recommend Tdap &amp; meningococcal vaccines.</a:t>
            </a:r>
          </a:p>
        </p:txBody>
      </p:sp>
      <p:sp>
        <p:nvSpPr>
          <p:cNvPr id="7" name="Text Placeholder 5"/>
          <p:cNvSpPr txBox="1">
            <a:spLocks/>
          </p:cNvSpPr>
          <p:nvPr/>
        </p:nvSpPr>
        <p:spPr bwMode="auto">
          <a:xfrm>
            <a:off x="-37730" y="6553200"/>
            <a:ext cx="3886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20000"/>
              </a:spcBef>
              <a:buClr>
                <a:srgbClr val="EA5F00"/>
              </a:buClr>
              <a:buFont typeface="Wingdings" pitchFamily="2" charset="2"/>
              <a:buNone/>
            </a:pPr>
            <a:r>
              <a:rPr lang="en-US" sz="1200" dirty="0">
                <a:solidFill>
                  <a:schemeClr val="accent1">
                    <a:lumMod val="50000"/>
                  </a:schemeClr>
                </a:solidFill>
                <a:latin typeface="+mn-lt"/>
              </a:rPr>
              <a:t>Brewer at al. Pediatrics. 2017. Unpublished CDC data, 2013.</a:t>
            </a:r>
          </a:p>
        </p:txBody>
      </p:sp>
    </p:spTree>
    <p:extLst>
      <p:ext uri="{BB962C8B-B14F-4D97-AF65-F5344CB8AC3E}">
        <p14:creationId xmlns:p14="http://schemas.microsoft.com/office/powerpoint/2010/main" val="89050076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09600"/>
            <a:ext cx="9144000" cy="5638800"/>
          </a:xfrm>
        </p:spPr>
        <p:txBody>
          <a:bodyPr>
            <a:noAutofit/>
          </a:bodyPr>
          <a:lstStyle/>
          <a:p>
            <a:pPr marL="0" indent="0" algn="ctr">
              <a:buNone/>
            </a:pPr>
            <a:r>
              <a:rPr lang="en-US" sz="6000" i="1" dirty="0"/>
              <a:t>Your preteen </a:t>
            </a:r>
            <a:br>
              <a:rPr lang="en-US" sz="6000" i="1" dirty="0"/>
            </a:br>
            <a:r>
              <a:rPr lang="en-US" sz="6000" i="1" dirty="0"/>
              <a:t>needs three vaccines </a:t>
            </a:r>
            <a:r>
              <a:rPr lang="en-US" sz="6000" i="1" dirty="0">
                <a:solidFill>
                  <a:srgbClr val="C00000"/>
                </a:solidFill>
              </a:rPr>
              <a:t>today</a:t>
            </a:r>
            <a:r>
              <a:rPr lang="en-US" sz="6000" i="1" dirty="0">
                <a:solidFill>
                  <a:srgbClr val="92D050"/>
                </a:solidFill>
              </a:rPr>
              <a:t> </a:t>
            </a:r>
            <a:r>
              <a:rPr lang="en-US" sz="6000" i="1" dirty="0"/>
              <a:t/>
            </a:r>
            <a:br>
              <a:rPr lang="en-US" sz="6000" i="1" dirty="0"/>
            </a:br>
            <a:r>
              <a:rPr lang="en-US" sz="6000" i="1" dirty="0"/>
              <a:t>to protect against </a:t>
            </a:r>
            <a:br>
              <a:rPr lang="en-US" sz="6000" i="1" dirty="0"/>
            </a:br>
            <a:r>
              <a:rPr lang="en-US" sz="6000" i="1" dirty="0">
                <a:solidFill>
                  <a:srgbClr val="92D050"/>
                </a:solidFill>
              </a:rPr>
              <a:t>meningitis, </a:t>
            </a:r>
            <a:r>
              <a:rPr lang="en-US" sz="6000" i="1" dirty="0"/>
              <a:t/>
            </a:r>
            <a:br>
              <a:rPr lang="en-US" sz="6000" i="1" dirty="0"/>
            </a:br>
            <a:r>
              <a:rPr lang="en-US" sz="6000" i="1" dirty="0">
                <a:solidFill>
                  <a:srgbClr val="1993B9"/>
                </a:solidFill>
              </a:rPr>
              <a:t>HPV cancers, </a:t>
            </a:r>
            <a:r>
              <a:rPr lang="en-US" sz="6000" i="1" dirty="0"/>
              <a:t/>
            </a:r>
            <a:br>
              <a:rPr lang="en-US" sz="6000" i="1" dirty="0"/>
            </a:br>
            <a:r>
              <a:rPr lang="en-US" sz="6000" i="1" dirty="0"/>
              <a:t>and </a:t>
            </a:r>
            <a:r>
              <a:rPr lang="en-US" sz="6000" i="1" dirty="0">
                <a:solidFill>
                  <a:srgbClr val="781D7E"/>
                </a:solidFill>
              </a:rPr>
              <a:t>pertussis</a:t>
            </a:r>
            <a:r>
              <a:rPr lang="en-US" sz="6000" i="1" dirty="0"/>
              <a:t>.</a:t>
            </a:r>
          </a:p>
        </p:txBody>
      </p:sp>
      <p:sp>
        <p:nvSpPr>
          <p:cNvPr id="4" name="Text Placeholder 5"/>
          <p:cNvSpPr txBox="1">
            <a:spLocks/>
          </p:cNvSpPr>
          <p:nvPr/>
        </p:nvSpPr>
        <p:spPr bwMode="auto">
          <a:xfrm>
            <a:off x="0" y="6553200"/>
            <a:ext cx="3886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20000"/>
              </a:spcBef>
              <a:buClr>
                <a:srgbClr val="EA5F00"/>
              </a:buClr>
              <a:buFont typeface="Wingdings" pitchFamily="2" charset="2"/>
              <a:buNone/>
            </a:pPr>
            <a:r>
              <a:rPr lang="en-US" sz="1200" dirty="0">
                <a:solidFill>
                  <a:schemeClr val="accent1">
                    <a:lumMod val="50000"/>
                  </a:schemeClr>
                </a:solidFill>
                <a:latin typeface="+mn-lt"/>
              </a:rPr>
              <a:t>Brewer at al. Pediatrics. 2017.</a:t>
            </a:r>
          </a:p>
        </p:txBody>
      </p:sp>
    </p:spTree>
    <p:extLst>
      <p:ext uri="{BB962C8B-B14F-4D97-AF65-F5344CB8AC3E}">
        <p14:creationId xmlns:p14="http://schemas.microsoft.com/office/powerpoint/2010/main" val="16961815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n 1"/>
          <p:cNvSpPr/>
          <p:nvPr/>
        </p:nvSpPr>
        <p:spPr>
          <a:xfrm>
            <a:off x="1752600" y="304800"/>
            <a:ext cx="2895600" cy="5344274"/>
          </a:xfrm>
          <a:prstGeom prst="can">
            <a:avLst/>
          </a:prstGeom>
          <a:solidFill>
            <a:srgbClr val="7030A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8000" dirty="0"/>
              <a:t>Tdap</a:t>
            </a:r>
          </a:p>
        </p:txBody>
      </p:sp>
      <p:sp>
        <p:nvSpPr>
          <p:cNvPr id="4" name="Can 3"/>
          <p:cNvSpPr/>
          <p:nvPr/>
        </p:nvSpPr>
        <p:spPr>
          <a:xfrm>
            <a:off x="4572000" y="467474"/>
            <a:ext cx="2895600" cy="5344274"/>
          </a:xfrm>
          <a:prstGeom prst="can">
            <a:avLst/>
          </a:prstGeom>
          <a:solidFill>
            <a:srgbClr val="1993B9"/>
          </a:solidFill>
          <a:effectLst>
            <a:outerShdw blurRad="50800" dist="38100" dir="5400000" algn="t"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vert="vert270" rtlCol="0" anchor="ctr"/>
          <a:lstStyle/>
          <a:p>
            <a:pPr algn="ctr"/>
            <a:r>
              <a:rPr lang="en-US" sz="8000" dirty="0"/>
              <a:t>HPV</a:t>
            </a:r>
          </a:p>
        </p:txBody>
      </p:sp>
      <p:sp>
        <p:nvSpPr>
          <p:cNvPr id="3" name="Can 2"/>
          <p:cNvSpPr/>
          <p:nvPr/>
        </p:nvSpPr>
        <p:spPr>
          <a:xfrm>
            <a:off x="2743200" y="990600"/>
            <a:ext cx="2895600" cy="5344274"/>
          </a:xfrm>
          <a:prstGeom prst="can">
            <a:avLst/>
          </a:prstGeom>
          <a:solidFill>
            <a:srgbClr val="92D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7200" dirty="0" err="1"/>
              <a:t>MenACWY</a:t>
            </a:r>
            <a:endParaRPr lang="en-US" sz="7200" dirty="0"/>
          </a:p>
        </p:txBody>
      </p:sp>
      <p:grpSp>
        <p:nvGrpSpPr>
          <p:cNvPr id="10" name="Group 9"/>
          <p:cNvGrpSpPr/>
          <p:nvPr/>
        </p:nvGrpSpPr>
        <p:grpSpPr>
          <a:xfrm>
            <a:off x="1745752" y="2908855"/>
            <a:ext cx="5715000" cy="1368619"/>
            <a:chOff x="1745752" y="2729485"/>
            <a:chExt cx="5715000" cy="1368619"/>
          </a:xfrm>
        </p:grpSpPr>
        <p:sp>
          <p:nvSpPr>
            <p:cNvPr id="7" name="Flowchart: Stored Data 6"/>
            <p:cNvSpPr/>
            <p:nvPr/>
          </p:nvSpPr>
          <p:spPr>
            <a:xfrm rot="16200000">
              <a:off x="3918942" y="556295"/>
              <a:ext cx="1368619" cy="5715000"/>
            </a:xfrm>
            <a:prstGeom prst="flowChartOnlineStorage">
              <a:avLst/>
            </a:prstGeom>
            <a:gradFill>
              <a:gsLst>
                <a:gs pos="0">
                  <a:schemeClr val="bg1">
                    <a:lumMod val="75000"/>
                  </a:schemeClr>
                </a:gs>
                <a:gs pos="80000">
                  <a:schemeClr val="bg1">
                    <a:lumMod val="85000"/>
                  </a:schemeClr>
                </a:gs>
                <a:gs pos="100000">
                  <a:schemeClr val="bg1">
                    <a:lumMod val="95000"/>
                  </a:schemeClr>
                </a:gs>
              </a:gsLst>
            </a:gradFill>
          </p:spPr>
          <p:style>
            <a:lnRef idx="0">
              <a:schemeClr val="accent1"/>
            </a:lnRef>
            <a:fillRef idx="3">
              <a:schemeClr val="accent1"/>
            </a:fillRef>
            <a:effectRef idx="3">
              <a:schemeClr val="accent1"/>
            </a:effectRef>
            <a:fontRef idx="minor">
              <a:schemeClr val="lt1"/>
            </a:fontRef>
          </p:style>
          <p:txBody>
            <a:bodyPr vert="vert" rtlCol="0" anchor="ctr"/>
            <a:lstStyle/>
            <a:p>
              <a:pPr algn="ctr"/>
              <a:endParaRPr lang="en-US" sz="3200" b="1" dirty="0">
                <a:solidFill>
                  <a:schemeClr val="accent1">
                    <a:lumMod val="25000"/>
                  </a:schemeClr>
                </a:solidFill>
              </a:endParaRPr>
            </a:p>
          </p:txBody>
        </p:sp>
        <p:sp>
          <p:nvSpPr>
            <p:cNvPr id="9" name="TextBox 8"/>
            <p:cNvSpPr txBox="1"/>
            <p:nvPr/>
          </p:nvSpPr>
          <p:spPr>
            <a:xfrm>
              <a:off x="1905001" y="2920858"/>
              <a:ext cx="5410200" cy="1015663"/>
            </a:xfrm>
            <a:prstGeom prst="rect">
              <a:avLst/>
            </a:prstGeom>
            <a:noFill/>
          </p:spPr>
          <p:txBody>
            <a:bodyPr wrap="square" rtlCol="0">
              <a:prstTxWarp prst="textChevronInverted">
                <a:avLst>
                  <a:gd name="adj" fmla="val 83092"/>
                </a:avLst>
              </a:prstTxWarp>
              <a:spAutoFit/>
            </a:bodyPr>
            <a:lstStyle/>
            <a:p>
              <a:pPr algn="ctr"/>
              <a:r>
                <a:rPr lang="en-US" sz="5400" b="1" dirty="0">
                  <a:solidFill>
                    <a:srgbClr val="C7380B"/>
                  </a:solidFill>
                </a:rPr>
                <a:t>Preteen Vaccines</a:t>
              </a:r>
            </a:p>
          </p:txBody>
        </p:sp>
      </p:grpSp>
    </p:spTree>
    <p:extLst>
      <p:ext uri="{BB962C8B-B14F-4D97-AF65-F5344CB8AC3E}">
        <p14:creationId xmlns:p14="http://schemas.microsoft.com/office/powerpoint/2010/main" val="4271258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3"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1+#ppt_w/2"/>
                                          </p:val>
                                        </p:tav>
                                        <p:tav tm="100000">
                                          <p:val>
                                            <p:strVal val="#ppt_x"/>
                                          </p:val>
                                        </p:tav>
                                      </p:tavLst>
                                    </p:anim>
                                    <p:anim calcmode="lin" valueType="num">
                                      <p:cBhvr additive="base">
                                        <p:cTn id="13" dur="1000" fill="hold"/>
                                        <p:tgtEl>
                                          <p:spTgt spid="4"/>
                                        </p:tgtEl>
                                        <p:attrNameLst>
                                          <p:attrName>ppt_y</p:attrName>
                                        </p:attrNameLst>
                                      </p:cBhvr>
                                      <p:tavLst>
                                        <p:tav tm="0">
                                          <p:val>
                                            <p:strVal val="0-#ppt_h/2"/>
                                          </p:val>
                                        </p:tav>
                                        <p:tav tm="100000">
                                          <p:val>
                                            <p:strVal val="#ppt_y"/>
                                          </p:val>
                                        </p:tav>
                                      </p:tavLst>
                                    </p:anim>
                                  </p:childTnLst>
                                </p:cTn>
                              </p:par>
                            </p:childTnLst>
                          </p:cTn>
                        </p:par>
                        <p:par>
                          <p:cTn id="14" fill="hold">
                            <p:stCondLst>
                              <p:cond delay="2000"/>
                            </p:stCondLst>
                            <p:childTnLst>
                              <p:par>
                                <p:cTn id="15" presetID="2" presetClass="entr" presetSubtype="9"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000" fill="hold"/>
                                        <p:tgtEl>
                                          <p:spTgt spid="2"/>
                                        </p:tgtEl>
                                        <p:attrNameLst>
                                          <p:attrName>ppt_x</p:attrName>
                                        </p:attrNameLst>
                                      </p:cBhvr>
                                      <p:tavLst>
                                        <p:tav tm="0">
                                          <p:val>
                                            <p:strVal val="0-#ppt_w/2"/>
                                          </p:val>
                                        </p:tav>
                                        <p:tav tm="100000">
                                          <p:val>
                                            <p:strVal val="#ppt_x"/>
                                          </p:val>
                                        </p:tav>
                                      </p:tavLst>
                                    </p:anim>
                                    <p:anim calcmode="lin" valueType="num">
                                      <p:cBhvr additive="base">
                                        <p:cTn id="18" dur="10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3000"/>
                            </p:stCondLst>
                            <p:childTnLst>
                              <p:par>
                                <p:cTn id="20" presetID="22" presetClass="entr" presetSubtype="8"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59310"/>
            <a:ext cx="8229600" cy="3939381"/>
          </a:xfrm>
        </p:spPr>
        <p:txBody>
          <a:bodyPr anchor="ctr">
            <a:normAutofit fontScale="92500"/>
          </a:bodyPr>
          <a:lstStyle/>
          <a:p>
            <a:pPr marL="0" indent="0" algn="ctr">
              <a:buNone/>
            </a:pPr>
            <a:r>
              <a:rPr lang="en-US" sz="4400" b="0" dirty="0">
                <a:solidFill>
                  <a:srgbClr val="009DC4"/>
                </a:solidFill>
              </a:rPr>
              <a:t>Now that Sophia is 11, she is due for three </a:t>
            </a:r>
            <a:r>
              <a:rPr lang="en-US" sz="4400" b="0">
                <a:solidFill>
                  <a:srgbClr val="009DC4"/>
                </a:solidFill>
              </a:rPr>
              <a:t>vaccines today. </a:t>
            </a:r>
            <a:r>
              <a:rPr lang="en-US" sz="4400" b="0" dirty="0">
                <a:solidFill>
                  <a:srgbClr val="781D7E"/>
                </a:solidFill>
              </a:rPr>
              <a:t>These will help protect her from the infections that can cause meningitis, HPV cancers, and pertussis. </a:t>
            </a:r>
            <a:r>
              <a:rPr lang="en-US" sz="4400" b="0" dirty="0">
                <a:solidFill>
                  <a:srgbClr val="009DC4"/>
                </a:solidFill>
              </a:rPr>
              <a:t>We’ll give those shots at the end of the visit.</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240881"/>
            <a:ext cx="1120158" cy="737437"/>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7792367" y="5434763"/>
            <a:ext cx="1120158" cy="737437"/>
          </a:xfrm>
          <a:prstGeom prst="rect">
            <a:avLst/>
          </a:prstGeom>
        </p:spPr>
      </p:pic>
    </p:spTree>
    <p:extLst>
      <p:ext uri="{BB962C8B-B14F-4D97-AF65-F5344CB8AC3E}">
        <p14:creationId xmlns:p14="http://schemas.microsoft.com/office/powerpoint/2010/main" val="299346283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309" y="728142"/>
            <a:ext cx="8455325" cy="5159229"/>
          </a:xfrm>
        </p:spPr>
        <p:txBody>
          <a:bodyPr anchor="ctr">
            <a:normAutofit lnSpcReduction="10000"/>
          </a:bodyPr>
          <a:lstStyle/>
          <a:p>
            <a:pPr marL="0" indent="0">
              <a:buNone/>
            </a:pPr>
            <a:r>
              <a:rPr lang="en-US" b="0" dirty="0">
                <a:solidFill>
                  <a:schemeClr val="tx1">
                    <a:lumMod val="65000"/>
                    <a:lumOff val="35000"/>
                  </a:schemeClr>
                </a:solidFill>
              </a:rPr>
              <a:t>Now that Sophia is 11, she is due </a:t>
            </a:r>
            <a:r>
              <a:rPr lang="en-US" b="0" dirty="0">
                <a:solidFill>
                  <a:srgbClr val="C00000"/>
                </a:solidFill>
              </a:rPr>
              <a:t>today</a:t>
            </a:r>
            <a:r>
              <a:rPr lang="en-US" b="0" dirty="0">
                <a:solidFill>
                  <a:schemeClr val="tx1">
                    <a:lumMod val="65000"/>
                    <a:lumOff val="35000"/>
                  </a:schemeClr>
                </a:solidFill>
              </a:rPr>
              <a:t> for three important vaccines. </a:t>
            </a:r>
            <a:r>
              <a:rPr lang="en-US" b="0" dirty="0">
                <a:solidFill>
                  <a:srgbClr val="79C228"/>
                </a:solidFill>
              </a:rPr>
              <a:t>The first is to help prevent an infection that can cause meningitis, which is very rare, but potentially deadly. </a:t>
            </a:r>
            <a:r>
              <a:rPr lang="en-US" b="0" dirty="0">
                <a:solidFill>
                  <a:srgbClr val="069DC8"/>
                </a:solidFill>
              </a:rPr>
              <a:t>The second is to prevent a very common infection, HPV, that can cause several kinds of cancer. </a:t>
            </a:r>
            <a:r>
              <a:rPr lang="en-US" b="0" dirty="0">
                <a:solidFill>
                  <a:srgbClr val="7030A0"/>
                </a:solidFill>
              </a:rPr>
              <a:t>The third is the “tetanus booster” which also protects against pertussis, so your child doesn’t get whooping cough, but also to protect babies too young to be vaccinated. </a:t>
            </a:r>
            <a:r>
              <a:rPr lang="en-US" b="0" dirty="0">
                <a:solidFill>
                  <a:srgbClr val="79C228"/>
                </a:solidFill>
              </a:rPr>
              <a:t> </a:t>
            </a:r>
            <a:r>
              <a:rPr lang="en-US" b="0" dirty="0">
                <a:solidFill>
                  <a:schemeClr val="tx1">
                    <a:lumMod val="65000"/>
                    <a:lumOff val="35000"/>
                  </a:schemeClr>
                </a:solidFill>
              </a:rPr>
              <a:t>We’ll give those shots at the end of the visit. Do you have any questions for me?</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154" y="98268"/>
            <a:ext cx="1120158" cy="737437"/>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7792367" y="5562600"/>
            <a:ext cx="1120158" cy="737437"/>
          </a:xfrm>
          <a:prstGeom prst="rect">
            <a:avLst/>
          </a:prstGeom>
        </p:spPr>
      </p:pic>
    </p:spTree>
    <p:extLst>
      <p:ext uri="{BB962C8B-B14F-4D97-AF65-F5344CB8AC3E}">
        <p14:creationId xmlns:p14="http://schemas.microsoft.com/office/powerpoint/2010/main" val="1308553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Some Parents Need Reassurance</a:t>
            </a:r>
          </a:p>
        </p:txBody>
      </p:sp>
      <p:sp>
        <p:nvSpPr>
          <p:cNvPr id="3" name="Content Placeholder 2"/>
          <p:cNvSpPr>
            <a:spLocks noGrp="1"/>
          </p:cNvSpPr>
          <p:nvPr>
            <p:ph idx="1"/>
          </p:nvPr>
        </p:nvSpPr>
        <p:spPr/>
        <p:txBody>
          <a:bodyPr>
            <a:normAutofit/>
          </a:bodyPr>
          <a:lstStyle/>
          <a:p>
            <a:pPr>
              <a:spcBef>
                <a:spcPts val="600"/>
              </a:spcBef>
            </a:pPr>
            <a:r>
              <a:rPr lang="en-US" sz="2800" b="0" dirty="0">
                <a:solidFill>
                  <a:srgbClr val="5F5F5F"/>
                </a:solidFill>
              </a:rPr>
              <a:t>Many parents simply accept this bundled recommendation</a:t>
            </a:r>
          </a:p>
          <a:p>
            <a:pPr>
              <a:spcBef>
                <a:spcPts val="600"/>
              </a:spcBef>
            </a:pPr>
            <a:r>
              <a:rPr lang="en-US" sz="2800" b="0" dirty="0">
                <a:solidFill>
                  <a:srgbClr val="5F5F5F"/>
                </a:solidFill>
              </a:rPr>
              <a:t>Some parents may be interested in vaccinating, yet still have questions. Interpret a question as</a:t>
            </a:r>
            <a:br>
              <a:rPr lang="en-US" sz="2800" b="0" dirty="0">
                <a:solidFill>
                  <a:srgbClr val="5F5F5F"/>
                </a:solidFill>
              </a:rPr>
            </a:br>
            <a:r>
              <a:rPr lang="en-US" sz="2800" b="0" dirty="0">
                <a:solidFill>
                  <a:srgbClr val="1993B9"/>
                </a:solidFill>
              </a:rPr>
              <a:t>they need additional reassurance from YOU, </a:t>
            </a:r>
            <a:br>
              <a:rPr lang="en-US" sz="2800" b="0" dirty="0">
                <a:solidFill>
                  <a:srgbClr val="1993B9"/>
                </a:solidFill>
              </a:rPr>
            </a:br>
            <a:r>
              <a:rPr lang="en-US" sz="2800" b="0" dirty="0">
                <a:solidFill>
                  <a:srgbClr val="1993B9"/>
                </a:solidFill>
              </a:rPr>
              <a:t>the clinician they trust with their child’s health care</a:t>
            </a:r>
            <a:endParaRPr lang="en-US" sz="2800" b="0" dirty="0">
              <a:solidFill>
                <a:srgbClr val="5F5F5F"/>
              </a:solidFill>
            </a:endParaRPr>
          </a:p>
          <a:p>
            <a:pPr lvl="0">
              <a:spcBef>
                <a:spcPts val="600"/>
              </a:spcBef>
            </a:pPr>
            <a:r>
              <a:rPr lang="en-US" sz="2800" b="0" dirty="0">
                <a:solidFill>
                  <a:srgbClr val="5F5F5F"/>
                </a:solidFill>
              </a:rPr>
              <a:t>Ask parents about their main concern </a:t>
            </a:r>
            <a:br>
              <a:rPr lang="en-US" sz="2800" b="0" dirty="0">
                <a:solidFill>
                  <a:srgbClr val="5F5F5F"/>
                </a:solidFill>
              </a:rPr>
            </a:br>
            <a:r>
              <a:rPr lang="en-US" sz="2800" b="0" dirty="0">
                <a:solidFill>
                  <a:srgbClr val="5F5F5F"/>
                </a:solidFill>
              </a:rPr>
              <a:t>(be sure you are addressing their real concern)</a:t>
            </a:r>
          </a:p>
        </p:txBody>
      </p:sp>
      <p:sp>
        <p:nvSpPr>
          <p:cNvPr id="5" name="Text Placeholder 5"/>
          <p:cNvSpPr txBox="1">
            <a:spLocks/>
          </p:cNvSpPr>
          <p:nvPr/>
        </p:nvSpPr>
        <p:spPr bwMode="auto">
          <a:xfrm>
            <a:off x="0" y="6629400"/>
            <a:ext cx="2819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20000"/>
              </a:spcBef>
              <a:buClr>
                <a:srgbClr val="EA5F00"/>
              </a:buClr>
              <a:buFont typeface="Wingdings" pitchFamily="2" charset="2"/>
              <a:buNone/>
            </a:pPr>
            <a:r>
              <a:rPr lang="en-US" sz="1200" dirty="0">
                <a:solidFill>
                  <a:schemeClr val="accent1">
                    <a:lumMod val="50000"/>
                  </a:schemeClr>
                </a:solidFill>
                <a:latin typeface="+mn-lt"/>
              </a:rPr>
              <a:t>Unpublished CDC data, 2013.</a:t>
            </a:r>
          </a:p>
        </p:txBody>
      </p:sp>
    </p:spTree>
    <p:extLst>
      <p:ext uri="{BB962C8B-B14F-4D97-AF65-F5344CB8AC3E}">
        <p14:creationId xmlns:p14="http://schemas.microsoft.com/office/powerpoint/2010/main" val="189597572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1459310"/>
            <a:ext cx="8229600" cy="3939381"/>
          </a:xfrm>
          <a:prstGeom prst="rect">
            <a:avLst/>
          </a:prstGeom>
        </p:spPr>
        <p:txBody>
          <a:bodyPr anchor="ctr">
            <a:normAutofit/>
          </a:bodyPr>
          <a:lstStyle>
            <a:lvl1pPr marL="342900" indent="-342900" algn="l" defTabSz="914400" rtl="0" eaLnBrk="1" latinLnBrk="0" hangingPunct="1">
              <a:spcBef>
                <a:spcPct val="20000"/>
              </a:spcBef>
              <a:buClr>
                <a:srgbClr val="1993B9"/>
              </a:buClr>
              <a:buSzPct val="110000"/>
              <a:buFont typeface="Wingdings 3" pitchFamily="18" charset="2"/>
              <a:buChar char="´"/>
              <a:defRPr sz="3200" b="1" kern="1200">
                <a:solidFill>
                  <a:schemeClr val="accent1">
                    <a:lumMod val="50000"/>
                  </a:schemeClr>
                </a:solidFill>
                <a:latin typeface="+mn-lt"/>
                <a:ea typeface="+mn-ea"/>
                <a:cs typeface="+mn-cs"/>
              </a:defRPr>
            </a:lvl1pPr>
            <a:lvl2pPr marL="742950" indent="-285750" algn="l" defTabSz="914400" rtl="0" eaLnBrk="1" latinLnBrk="0" hangingPunct="1">
              <a:spcBef>
                <a:spcPct val="20000"/>
              </a:spcBef>
              <a:buClr>
                <a:srgbClr val="1993B9"/>
              </a:buClr>
              <a:buSzPct val="90000"/>
              <a:buFont typeface="Wingdings 3" pitchFamily="18" charset="2"/>
              <a:buChar char="´"/>
              <a:defRPr sz="2800" b="1" kern="1200">
                <a:solidFill>
                  <a:schemeClr val="accent1">
                    <a:lumMod val="50000"/>
                  </a:schemeClr>
                </a:solidFill>
                <a:latin typeface="+mn-lt"/>
                <a:ea typeface="+mn-ea"/>
                <a:cs typeface="+mn-cs"/>
              </a:defRPr>
            </a:lvl2pPr>
            <a:lvl3pPr marL="1143000" indent="-228600" algn="l" defTabSz="914400" rtl="0" eaLnBrk="1" latinLnBrk="0" hangingPunct="1">
              <a:spcBef>
                <a:spcPct val="20000"/>
              </a:spcBef>
              <a:buClr>
                <a:srgbClr val="1993B9"/>
              </a:buClr>
              <a:buSzPct val="90000"/>
              <a:buFont typeface="Wingdings 3" pitchFamily="18" charset="2"/>
              <a:buChar char="´"/>
              <a:defRPr sz="2400" b="1" kern="1200">
                <a:solidFill>
                  <a:schemeClr val="accent1">
                    <a:lumMod val="50000"/>
                  </a:schemeClr>
                </a:solidFill>
                <a:latin typeface="+mn-lt"/>
                <a:ea typeface="+mn-ea"/>
                <a:cs typeface="+mn-cs"/>
              </a:defRPr>
            </a:lvl3pPr>
            <a:lvl4pPr marL="16002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4pPr>
            <a:lvl5pPr marL="20574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3" pitchFamily="18" charset="2"/>
              <a:buNone/>
            </a:pPr>
            <a:r>
              <a:rPr lang="en-US" sz="5400" i="1" dirty="0">
                <a:solidFill>
                  <a:srgbClr val="DA401F"/>
                </a:solidFill>
              </a:rPr>
              <a:t>Why does my child need HPV vaccine?</a:t>
            </a:r>
          </a:p>
        </p:txBody>
      </p:sp>
    </p:spTree>
    <p:extLst>
      <p:ext uri="{BB962C8B-B14F-4D97-AF65-F5344CB8AC3E}">
        <p14:creationId xmlns:p14="http://schemas.microsoft.com/office/powerpoint/2010/main" val="350991307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59310"/>
            <a:ext cx="8229600" cy="3939381"/>
          </a:xfrm>
        </p:spPr>
        <p:txBody>
          <a:bodyPr anchor="ctr">
            <a:normAutofit/>
          </a:bodyPr>
          <a:lstStyle/>
          <a:p>
            <a:pPr marL="0" indent="0" algn="ctr">
              <a:buNone/>
            </a:pPr>
            <a:r>
              <a:rPr lang="en-US" sz="4400" b="0" dirty="0">
                <a:solidFill>
                  <a:srgbClr val="009DC4"/>
                </a:solidFill>
              </a:rPr>
              <a:t>HPV vaccination is important because it prevents cancer. </a:t>
            </a:r>
            <a:br>
              <a:rPr lang="en-US" sz="4400" b="0" dirty="0">
                <a:solidFill>
                  <a:srgbClr val="009DC4"/>
                </a:solidFill>
              </a:rPr>
            </a:br>
            <a:r>
              <a:rPr lang="en-US" sz="4400" b="0" dirty="0">
                <a:solidFill>
                  <a:srgbClr val="781D7E"/>
                </a:solidFill>
              </a:rPr>
              <a:t>That’s why I’m recommending that your child start the HPV vaccine series today.</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240881"/>
            <a:ext cx="1120158" cy="737437"/>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7792367" y="5434763"/>
            <a:ext cx="1120158" cy="737437"/>
          </a:xfrm>
          <a:prstGeom prst="rect">
            <a:avLst/>
          </a:prstGeom>
        </p:spPr>
      </p:pic>
    </p:spTree>
    <p:extLst>
      <p:ext uri="{BB962C8B-B14F-4D97-AF65-F5344CB8AC3E}">
        <p14:creationId xmlns:p14="http://schemas.microsoft.com/office/powerpoint/2010/main" val="118985553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1459310"/>
            <a:ext cx="8229600" cy="3939381"/>
          </a:xfrm>
          <a:prstGeom prst="rect">
            <a:avLst/>
          </a:prstGeom>
        </p:spPr>
        <p:txBody>
          <a:bodyPr anchor="ctr">
            <a:normAutofit/>
          </a:bodyPr>
          <a:lstStyle>
            <a:lvl1pPr marL="342900" indent="-342900" algn="l" defTabSz="914400" rtl="0" eaLnBrk="1" latinLnBrk="0" hangingPunct="1">
              <a:spcBef>
                <a:spcPct val="20000"/>
              </a:spcBef>
              <a:buClr>
                <a:srgbClr val="1993B9"/>
              </a:buClr>
              <a:buSzPct val="110000"/>
              <a:buFont typeface="Wingdings 3" pitchFamily="18" charset="2"/>
              <a:buChar char="´"/>
              <a:defRPr sz="3200" b="1" kern="1200">
                <a:solidFill>
                  <a:schemeClr val="accent1">
                    <a:lumMod val="50000"/>
                  </a:schemeClr>
                </a:solidFill>
                <a:latin typeface="+mn-lt"/>
                <a:ea typeface="+mn-ea"/>
                <a:cs typeface="+mn-cs"/>
              </a:defRPr>
            </a:lvl1pPr>
            <a:lvl2pPr marL="742950" indent="-285750" algn="l" defTabSz="914400" rtl="0" eaLnBrk="1" latinLnBrk="0" hangingPunct="1">
              <a:spcBef>
                <a:spcPct val="20000"/>
              </a:spcBef>
              <a:buClr>
                <a:srgbClr val="1993B9"/>
              </a:buClr>
              <a:buSzPct val="90000"/>
              <a:buFont typeface="Wingdings 3" pitchFamily="18" charset="2"/>
              <a:buChar char="´"/>
              <a:defRPr sz="2800" b="1" kern="1200">
                <a:solidFill>
                  <a:schemeClr val="accent1">
                    <a:lumMod val="50000"/>
                  </a:schemeClr>
                </a:solidFill>
                <a:latin typeface="+mn-lt"/>
                <a:ea typeface="+mn-ea"/>
                <a:cs typeface="+mn-cs"/>
              </a:defRPr>
            </a:lvl2pPr>
            <a:lvl3pPr marL="1143000" indent="-228600" algn="l" defTabSz="914400" rtl="0" eaLnBrk="1" latinLnBrk="0" hangingPunct="1">
              <a:spcBef>
                <a:spcPct val="20000"/>
              </a:spcBef>
              <a:buClr>
                <a:srgbClr val="1993B9"/>
              </a:buClr>
              <a:buSzPct val="90000"/>
              <a:buFont typeface="Wingdings 3" pitchFamily="18" charset="2"/>
              <a:buChar char="´"/>
              <a:defRPr sz="2400" b="1" kern="1200">
                <a:solidFill>
                  <a:schemeClr val="accent1">
                    <a:lumMod val="50000"/>
                  </a:schemeClr>
                </a:solidFill>
                <a:latin typeface="+mn-lt"/>
                <a:ea typeface="+mn-ea"/>
                <a:cs typeface="+mn-cs"/>
              </a:defRPr>
            </a:lvl3pPr>
            <a:lvl4pPr marL="16002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4pPr>
            <a:lvl5pPr marL="20574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3" pitchFamily="18" charset="2"/>
              <a:buNone/>
            </a:pPr>
            <a:r>
              <a:rPr lang="en-US" sz="5400" i="1" dirty="0">
                <a:solidFill>
                  <a:srgbClr val="DA401F"/>
                </a:solidFill>
              </a:rPr>
              <a:t>What cancers are caused by HPV infection?</a:t>
            </a:r>
          </a:p>
        </p:txBody>
      </p:sp>
    </p:spTree>
    <p:extLst>
      <p:ext uri="{BB962C8B-B14F-4D97-AF65-F5344CB8AC3E}">
        <p14:creationId xmlns:p14="http://schemas.microsoft.com/office/powerpoint/2010/main" val="208987829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47700"/>
            <a:ext cx="8686800" cy="5562600"/>
          </a:xfrm>
        </p:spPr>
        <p:txBody>
          <a:bodyPr anchor="ctr">
            <a:normAutofit/>
          </a:bodyPr>
          <a:lstStyle/>
          <a:p>
            <a:pPr marL="0" indent="0" algn="ctr">
              <a:buNone/>
            </a:pPr>
            <a:r>
              <a:rPr lang="en-US" sz="3600" b="0" dirty="0">
                <a:solidFill>
                  <a:srgbClr val="009DC4"/>
                </a:solidFill>
              </a:rPr>
              <a:t>Certain HPV types can cause cancer of the cervix, vagina, and vulva in females, cancer of the penis in men, and in both females and males, cancers of the anus and the throat. </a:t>
            </a:r>
          </a:p>
          <a:p>
            <a:pPr marL="0" indent="0" algn="ctr">
              <a:buNone/>
            </a:pPr>
            <a:r>
              <a:rPr lang="en-US" sz="3600" b="0" dirty="0">
                <a:solidFill>
                  <a:srgbClr val="781D7E"/>
                </a:solidFill>
              </a:rPr>
              <a:t>We can help prevent infection with the HPV types that cause these cancers by starting the HPV vaccine series today.</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240881"/>
            <a:ext cx="1120158" cy="737437"/>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7792367" y="5434763"/>
            <a:ext cx="1120158" cy="737437"/>
          </a:xfrm>
          <a:prstGeom prst="rect">
            <a:avLst/>
          </a:prstGeom>
        </p:spPr>
      </p:pic>
    </p:spTree>
    <p:extLst>
      <p:ext uri="{BB962C8B-B14F-4D97-AF65-F5344CB8AC3E}">
        <p14:creationId xmlns:p14="http://schemas.microsoft.com/office/powerpoint/2010/main" val="35310349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HPV Infection</a:t>
            </a:r>
          </a:p>
        </p:txBody>
      </p:sp>
      <p:sp>
        <p:nvSpPr>
          <p:cNvPr id="3" name="Content Placeholder 2"/>
          <p:cNvSpPr>
            <a:spLocks noGrp="1"/>
          </p:cNvSpPr>
          <p:nvPr>
            <p:ph idx="1"/>
          </p:nvPr>
        </p:nvSpPr>
        <p:spPr/>
        <p:txBody>
          <a:bodyPr>
            <a:normAutofit fontScale="85000" lnSpcReduction="20000"/>
          </a:bodyPr>
          <a:lstStyle/>
          <a:p>
            <a:pPr>
              <a:lnSpc>
                <a:spcPct val="120000"/>
              </a:lnSpc>
              <a:spcBef>
                <a:spcPts val="600"/>
              </a:spcBef>
            </a:pPr>
            <a:r>
              <a:rPr lang="en-US" sz="3600" dirty="0"/>
              <a:t>Most females and males will be infected with at least one type of mucosal HPV at some point in their lives</a:t>
            </a:r>
          </a:p>
          <a:p>
            <a:pPr lvl="1">
              <a:lnSpc>
                <a:spcPct val="120000"/>
              </a:lnSpc>
              <a:spcBef>
                <a:spcPts val="600"/>
              </a:spcBef>
            </a:pPr>
            <a:r>
              <a:rPr lang="en-US" sz="2900" b="0" dirty="0"/>
              <a:t>Estimated 79 million Americans currently infected </a:t>
            </a:r>
          </a:p>
          <a:p>
            <a:pPr lvl="1">
              <a:lnSpc>
                <a:spcPct val="120000"/>
              </a:lnSpc>
              <a:spcBef>
                <a:spcPts val="600"/>
              </a:spcBef>
            </a:pPr>
            <a:r>
              <a:rPr lang="en-US" sz="2900" b="0" dirty="0"/>
              <a:t>14 million new infections/year in the US</a:t>
            </a:r>
          </a:p>
          <a:p>
            <a:pPr lvl="1">
              <a:lnSpc>
                <a:spcPct val="120000"/>
              </a:lnSpc>
              <a:spcBef>
                <a:spcPts val="600"/>
              </a:spcBef>
            </a:pPr>
            <a:r>
              <a:rPr lang="en-US" sz="2900" b="0" dirty="0"/>
              <a:t>HPV infection is most common in people in their teens and early 20s</a:t>
            </a:r>
          </a:p>
          <a:p>
            <a:pPr>
              <a:lnSpc>
                <a:spcPct val="120000"/>
              </a:lnSpc>
              <a:spcBef>
                <a:spcPts val="600"/>
              </a:spcBef>
            </a:pPr>
            <a:r>
              <a:rPr lang="en-US" sz="3600" dirty="0"/>
              <a:t>Most people will never know that they have been infected</a:t>
            </a:r>
          </a:p>
        </p:txBody>
      </p:sp>
      <p:sp>
        <p:nvSpPr>
          <p:cNvPr id="4" name="TextBox 2"/>
          <p:cNvSpPr txBox="1">
            <a:spLocks noChangeArrowheads="1"/>
          </p:cNvSpPr>
          <p:nvPr/>
        </p:nvSpPr>
        <p:spPr bwMode="auto">
          <a:xfrm>
            <a:off x="0" y="6550223"/>
            <a:ext cx="26057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nb-NO" sz="1200" dirty="0">
                <a:solidFill>
                  <a:schemeClr val="accent1">
                    <a:lumMod val="50000"/>
                  </a:schemeClr>
                </a:solidFill>
                <a:latin typeface="+mn-lt"/>
              </a:rPr>
              <a:t>Satterwhite et al. Sex Transm Dis. 2013</a:t>
            </a:r>
            <a:endParaRPr lang="en-GB" sz="1200" dirty="0">
              <a:solidFill>
                <a:schemeClr val="accent1">
                  <a:lumMod val="50000"/>
                </a:schemeClr>
              </a:solidFill>
              <a:latin typeface="+mn-lt"/>
            </a:endParaRPr>
          </a:p>
        </p:txBody>
      </p:sp>
    </p:spTree>
    <p:extLst>
      <p:ext uri="{BB962C8B-B14F-4D97-AF65-F5344CB8AC3E}">
        <p14:creationId xmlns:p14="http://schemas.microsoft.com/office/powerpoint/2010/main" val="62423934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1459310"/>
            <a:ext cx="8229600" cy="3939381"/>
          </a:xfrm>
          <a:prstGeom prst="rect">
            <a:avLst/>
          </a:prstGeom>
        </p:spPr>
        <p:txBody>
          <a:bodyPr anchor="ctr">
            <a:normAutofit/>
          </a:bodyPr>
          <a:lstStyle>
            <a:lvl1pPr marL="342900" indent="-342900" algn="l" defTabSz="914400" rtl="0" eaLnBrk="1" latinLnBrk="0" hangingPunct="1">
              <a:spcBef>
                <a:spcPct val="20000"/>
              </a:spcBef>
              <a:buClr>
                <a:srgbClr val="1993B9"/>
              </a:buClr>
              <a:buSzPct val="110000"/>
              <a:buFont typeface="Wingdings 3" pitchFamily="18" charset="2"/>
              <a:buChar char="´"/>
              <a:defRPr sz="3200" b="1" kern="1200">
                <a:solidFill>
                  <a:schemeClr val="accent1">
                    <a:lumMod val="50000"/>
                  </a:schemeClr>
                </a:solidFill>
                <a:latin typeface="+mn-lt"/>
                <a:ea typeface="+mn-ea"/>
                <a:cs typeface="+mn-cs"/>
              </a:defRPr>
            </a:lvl1pPr>
            <a:lvl2pPr marL="742950" indent="-285750" algn="l" defTabSz="914400" rtl="0" eaLnBrk="1" latinLnBrk="0" hangingPunct="1">
              <a:spcBef>
                <a:spcPct val="20000"/>
              </a:spcBef>
              <a:buClr>
                <a:srgbClr val="1993B9"/>
              </a:buClr>
              <a:buSzPct val="90000"/>
              <a:buFont typeface="Wingdings 3" pitchFamily="18" charset="2"/>
              <a:buChar char="´"/>
              <a:defRPr sz="2800" b="1" kern="1200">
                <a:solidFill>
                  <a:schemeClr val="accent1">
                    <a:lumMod val="50000"/>
                  </a:schemeClr>
                </a:solidFill>
                <a:latin typeface="+mn-lt"/>
                <a:ea typeface="+mn-ea"/>
                <a:cs typeface="+mn-cs"/>
              </a:defRPr>
            </a:lvl2pPr>
            <a:lvl3pPr marL="1143000" indent="-228600" algn="l" defTabSz="914400" rtl="0" eaLnBrk="1" latinLnBrk="0" hangingPunct="1">
              <a:spcBef>
                <a:spcPct val="20000"/>
              </a:spcBef>
              <a:buClr>
                <a:srgbClr val="1993B9"/>
              </a:buClr>
              <a:buSzPct val="90000"/>
              <a:buFont typeface="Wingdings 3" pitchFamily="18" charset="2"/>
              <a:buChar char="´"/>
              <a:defRPr sz="2400" b="1" kern="1200">
                <a:solidFill>
                  <a:schemeClr val="accent1">
                    <a:lumMod val="50000"/>
                  </a:schemeClr>
                </a:solidFill>
                <a:latin typeface="+mn-lt"/>
                <a:ea typeface="+mn-ea"/>
                <a:cs typeface="+mn-cs"/>
              </a:defRPr>
            </a:lvl3pPr>
            <a:lvl4pPr marL="16002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4pPr>
            <a:lvl5pPr marL="20574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3" pitchFamily="18" charset="2"/>
              <a:buNone/>
            </a:pPr>
            <a:r>
              <a:rPr lang="en-US" sz="5400" i="1" dirty="0" smtClean="0">
                <a:solidFill>
                  <a:srgbClr val="DA401F"/>
                </a:solidFill>
              </a:rPr>
              <a:t>What if my daughter will wait for marriage? </a:t>
            </a:r>
            <a:endParaRPr lang="en-US" sz="5400" i="1" dirty="0">
              <a:solidFill>
                <a:srgbClr val="DA401F"/>
              </a:solidFill>
            </a:endParaRPr>
          </a:p>
        </p:txBody>
      </p:sp>
    </p:spTree>
    <p:extLst>
      <p:ext uri="{BB962C8B-B14F-4D97-AF65-F5344CB8AC3E}">
        <p14:creationId xmlns:p14="http://schemas.microsoft.com/office/powerpoint/2010/main" val="260368918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59310"/>
            <a:ext cx="8229600" cy="3939381"/>
          </a:xfrm>
        </p:spPr>
        <p:txBody>
          <a:bodyPr anchor="ctr">
            <a:noAutofit/>
          </a:bodyPr>
          <a:lstStyle/>
          <a:p>
            <a:pPr marL="0" indent="0" algn="ctr">
              <a:spcBef>
                <a:spcPts val="1200"/>
              </a:spcBef>
              <a:buNone/>
            </a:pPr>
            <a:r>
              <a:rPr lang="en-US" sz="4400" b="0" dirty="0">
                <a:solidFill>
                  <a:srgbClr val="1993B9"/>
                </a:solidFill>
              </a:rPr>
              <a:t>HPV is so common that almost everyone will be infected at some </a:t>
            </a:r>
            <a:r>
              <a:rPr lang="en-US" sz="4400" b="0" dirty="0" smtClean="0">
                <a:solidFill>
                  <a:srgbClr val="1993B9"/>
                </a:solidFill>
              </a:rPr>
              <a:t>time. </a:t>
            </a:r>
            <a:r>
              <a:rPr lang="en-US" sz="4400" b="0" dirty="0" smtClean="0">
                <a:solidFill>
                  <a:srgbClr val="722B79"/>
                </a:solidFill>
              </a:rPr>
              <a:t>When </a:t>
            </a:r>
            <a:r>
              <a:rPr lang="en-US" sz="4400" b="0" dirty="0">
                <a:solidFill>
                  <a:srgbClr val="722B79"/>
                </a:solidFill>
              </a:rPr>
              <a:t>your daughter marries, she could catch HPV from her husband.  He might have been infected before he ever met her.</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240881"/>
            <a:ext cx="1120158" cy="737437"/>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7792367" y="5434763"/>
            <a:ext cx="1120158" cy="737437"/>
          </a:xfrm>
          <a:prstGeom prst="rect">
            <a:avLst/>
          </a:prstGeom>
        </p:spPr>
      </p:pic>
    </p:spTree>
    <p:extLst>
      <p:ext uri="{BB962C8B-B14F-4D97-AF65-F5344CB8AC3E}">
        <p14:creationId xmlns:p14="http://schemas.microsoft.com/office/powerpoint/2010/main" val="59253434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1459310"/>
            <a:ext cx="8229600" cy="3939381"/>
          </a:xfrm>
          <a:prstGeom prst="rect">
            <a:avLst/>
          </a:prstGeom>
        </p:spPr>
        <p:txBody>
          <a:bodyPr anchor="ctr">
            <a:normAutofit/>
          </a:bodyPr>
          <a:lstStyle>
            <a:lvl1pPr marL="342900" indent="-342900" algn="l" defTabSz="914400" rtl="0" eaLnBrk="1" latinLnBrk="0" hangingPunct="1">
              <a:spcBef>
                <a:spcPct val="20000"/>
              </a:spcBef>
              <a:buClr>
                <a:srgbClr val="1993B9"/>
              </a:buClr>
              <a:buSzPct val="110000"/>
              <a:buFont typeface="Wingdings 3" pitchFamily="18" charset="2"/>
              <a:buChar char="´"/>
              <a:defRPr sz="3200" b="1" kern="1200">
                <a:solidFill>
                  <a:schemeClr val="accent1">
                    <a:lumMod val="50000"/>
                  </a:schemeClr>
                </a:solidFill>
                <a:latin typeface="+mn-lt"/>
                <a:ea typeface="+mn-ea"/>
                <a:cs typeface="+mn-cs"/>
              </a:defRPr>
            </a:lvl1pPr>
            <a:lvl2pPr marL="742950" indent="-285750" algn="l" defTabSz="914400" rtl="0" eaLnBrk="1" latinLnBrk="0" hangingPunct="1">
              <a:spcBef>
                <a:spcPct val="20000"/>
              </a:spcBef>
              <a:buClr>
                <a:srgbClr val="1993B9"/>
              </a:buClr>
              <a:buSzPct val="90000"/>
              <a:buFont typeface="Wingdings 3" pitchFamily="18" charset="2"/>
              <a:buChar char="´"/>
              <a:defRPr sz="2800" b="1" kern="1200">
                <a:solidFill>
                  <a:schemeClr val="accent1">
                    <a:lumMod val="50000"/>
                  </a:schemeClr>
                </a:solidFill>
                <a:latin typeface="+mn-lt"/>
                <a:ea typeface="+mn-ea"/>
                <a:cs typeface="+mn-cs"/>
              </a:defRPr>
            </a:lvl2pPr>
            <a:lvl3pPr marL="1143000" indent="-228600" algn="l" defTabSz="914400" rtl="0" eaLnBrk="1" latinLnBrk="0" hangingPunct="1">
              <a:spcBef>
                <a:spcPct val="20000"/>
              </a:spcBef>
              <a:buClr>
                <a:srgbClr val="1993B9"/>
              </a:buClr>
              <a:buSzPct val="90000"/>
              <a:buFont typeface="Wingdings 3" pitchFamily="18" charset="2"/>
              <a:buChar char="´"/>
              <a:defRPr sz="2400" b="1" kern="1200">
                <a:solidFill>
                  <a:schemeClr val="accent1">
                    <a:lumMod val="50000"/>
                  </a:schemeClr>
                </a:solidFill>
                <a:latin typeface="+mn-lt"/>
                <a:ea typeface="+mn-ea"/>
                <a:cs typeface="+mn-cs"/>
              </a:defRPr>
            </a:lvl3pPr>
            <a:lvl4pPr marL="16002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4pPr>
            <a:lvl5pPr marL="20574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5400" i="1" dirty="0">
                <a:solidFill>
                  <a:srgbClr val="DA401F"/>
                </a:solidFill>
              </a:rPr>
              <a:t>Is my child really at risk for HPV?</a:t>
            </a:r>
          </a:p>
        </p:txBody>
      </p:sp>
    </p:spTree>
    <p:extLst>
      <p:ext uri="{BB962C8B-B14F-4D97-AF65-F5344CB8AC3E}">
        <p14:creationId xmlns:p14="http://schemas.microsoft.com/office/powerpoint/2010/main" val="191577571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62600"/>
          </a:xfrm>
        </p:spPr>
        <p:txBody>
          <a:bodyPr anchor="ctr">
            <a:normAutofit/>
          </a:bodyPr>
          <a:lstStyle/>
          <a:p>
            <a:pPr marL="0" indent="0" algn="ctr">
              <a:buNone/>
            </a:pPr>
            <a:r>
              <a:rPr lang="en-US" sz="4400" b="0" dirty="0">
                <a:solidFill>
                  <a:srgbClr val="009DC4"/>
                </a:solidFill>
              </a:rPr>
              <a:t>HPV is a very common and widespread virus that infects both females and males. </a:t>
            </a:r>
            <a:r>
              <a:rPr lang="en-US" sz="4400" b="0" dirty="0">
                <a:solidFill>
                  <a:srgbClr val="781D7E"/>
                </a:solidFill>
              </a:rPr>
              <a:t>We can help protect your child from the cancers and diseases caused by the virus by starting HPV vaccination today.</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240881"/>
            <a:ext cx="1120158" cy="737437"/>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7792367" y="5434763"/>
            <a:ext cx="1120158" cy="737437"/>
          </a:xfrm>
          <a:prstGeom prst="rect">
            <a:avLst/>
          </a:prstGeom>
        </p:spPr>
      </p:pic>
    </p:spTree>
    <p:extLst>
      <p:ext uri="{BB962C8B-B14F-4D97-AF65-F5344CB8AC3E}">
        <p14:creationId xmlns:p14="http://schemas.microsoft.com/office/powerpoint/2010/main" val="68838021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1459311"/>
            <a:ext cx="7924800" cy="2655490"/>
          </a:xfrm>
          <a:prstGeom prst="rect">
            <a:avLst/>
          </a:prstGeom>
        </p:spPr>
        <p:txBody>
          <a:bodyPr anchor="ctr">
            <a:normAutofit/>
          </a:bodyPr>
          <a:lstStyle>
            <a:lvl1pPr marL="342900" indent="-342900" algn="l" defTabSz="914400" rtl="0" eaLnBrk="1" latinLnBrk="0" hangingPunct="1">
              <a:spcBef>
                <a:spcPct val="20000"/>
              </a:spcBef>
              <a:buClr>
                <a:srgbClr val="1993B9"/>
              </a:buClr>
              <a:buSzPct val="110000"/>
              <a:buFont typeface="Wingdings 3" pitchFamily="18" charset="2"/>
              <a:buChar char="´"/>
              <a:defRPr sz="3200" b="1" kern="1200">
                <a:solidFill>
                  <a:schemeClr val="accent1">
                    <a:lumMod val="50000"/>
                  </a:schemeClr>
                </a:solidFill>
                <a:latin typeface="+mn-lt"/>
                <a:ea typeface="+mn-ea"/>
                <a:cs typeface="+mn-cs"/>
              </a:defRPr>
            </a:lvl1pPr>
            <a:lvl2pPr marL="742950" indent="-285750" algn="l" defTabSz="914400" rtl="0" eaLnBrk="1" latinLnBrk="0" hangingPunct="1">
              <a:spcBef>
                <a:spcPct val="20000"/>
              </a:spcBef>
              <a:buClr>
                <a:srgbClr val="1993B9"/>
              </a:buClr>
              <a:buSzPct val="90000"/>
              <a:buFont typeface="Wingdings 3" pitchFamily="18" charset="2"/>
              <a:buChar char="´"/>
              <a:defRPr sz="2800" b="1" kern="1200">
                <a:solidFill>
                  <a:schemeClr val="accent1">
                    <a:lumMod val="50000"/>
                  </a:schemeClr>
                </a:solidFill>
                <a:latin typeface="+mn-lt"/>
                <a:ea typeface="+mn-ea"/>
                <a:cs typeface="+mn-cs"/>
              </a:defRPr>
            </a:lvl2pPr>
            <a:lvl3pPr marL="1143000" indent="-228600" algn="l" defTabSz="914400" rtl="0" eaLnBrk="1" latinLnBrk="0" hangingPunct="1">
              <a:spcBef>
                <a:spcPct val="20000"/>
              </a:spcBef>
              <a:buClr>
                <a:srgbClr val="1993B9"/>
              </a:buClr>
              <a:buSzPct val="90000"/>
              <a:buFont typeface="Wingdings 3" pitchFamily="18" charset="2"/>
              <a:buChar char="´"/>
              <a:defRPr sz="2400" b="1" kern="1200">
                <a:solidFill>
                  <a:schemeClr val="accent1">
                    <a:lumMod val="50000"/>
                  </a:schemeClr>
                </a:solidFill>
                <a:latin typeface="+mn-lt"/>
                <a:ea typeface="+mn-ea"/>
                <a:cs typeface="+mn-cs"/>
              </a:defRPr>
            </a:lvl3pPr>
            <a:lvl4pPr marL="16002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4pPr>
            <a:lvl5pPr marL="20574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5400" i="1" dirty="0">
                <a:solidFill>
                  <a:srgbClr val="DA401F"/>
                </a:solidFill>
              </a:rPr>
              <a:t>Why at 11 or 12 years old?</a:t>
            </a:r>
          </a:p>
        </p:txBody>
      </p:sp>
      <p:sp>
        <p:nvSpPr>
          <p:cNvPr id="2" name="TextBox 1"/>
          <p:cNvSpPr txBox="1"/>
          <p:nvPr/>
        </p:nvSpPr>
        <p:spPr>
          <a:xfrm>
            <a:off x="838200" y="3886200"/>
            <a:ext cx="7051930" cy="1200329"/>
          </a:xfrm>
          <a:prstGeom prst="rect">
            <a:avLst/>
          </a:prstGeom>
          <a:noFill/>
        </p:spPr>
        <p:txBody>
          <a:bodyPr wrap="none" rtlCol="0">
            <a:spAutoFit/>
          </a:bodyPr>
          <a:lstStyle/>
          <a:p>
            <a:r>
              <a:rPr lang="en-US" sz="3600" dirty="0" smtClean="0">
                <a:solidFill>
                  <a:srgbClr val="C7380B"/>
                </a:solidFill>
              </a:rPr>
              <a:t>Just like other prevention measures, </a:t>
            </a:r>
          </a:p>
          <a:p>
            <a:r>
              <a:rPr lang="en-US" sz="3600" dirty="0" smtClean="0">
                <a:solidFill>
                  <a:srgbClr val="C7380B"/>
                </a:solidFill>
              </a:rPr>
              <a:t>need to take action for prevention….</a:t>
            </a:r>
            <a:endParaRPr lang="en-US" sz="3600" dirty="0">
              <a:solidFill>
                <a:srgbClr val="C7380B"/>
              </a:solidFill>
            </a:endParaRPr>
          </a:p>
        </p:txBody>
      </p:sp>
    </p:spTree>
    <p:extLst>
      <p:ext uri="{BB962C8B-B14F-4D97-AF65-F5344CB8AC3E}">
        <p14:creationId xmlns:p14="http://schemas.microsoft.com/office/powerpoint/2010/main" val="2916460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7206"/>
            <a:ext cx="8229600" cy="1143000"/>
          </a:xfrm>
        </p:spPr>
        <p:txBody>
          <a:bodyPr>
            <a:normAutofit fontScale="90000"/>
          </a:bodyPr>
          <a:lstStyle/>
          <a:p>
            <a:r>
              <a:rPr lang="en-US" b="1" dirty="0">
                <a:solidFill>
                  <a:srgbClr val="1993B9"/>
                </a:solidFill>
              </a:rPr>
              <a:t>When should the bike helmet go on?</a:t>
            </a:r>
          </a:p>
        </p:txBody>
      </p:sp>
      <p:sp>
        <p:nvSpPr>
          <p:cNvPr id="9" name="TextBox 8"/>
          <p:cNvSpPr txBox="1"/>
          <p:nvPr/>
        </p:nvSpPr>
        <p:spPr>
          <a:xfrm>
            <a:off x="0" y="6626423"/>
            <a:ext cx="5867400" cy="231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spcBef>
                <a:spcPct val="20000"/>
              </a:spcBef>
              <a:buClr>
                <a:srgbClr val="EA5F00"/>
              </a:buClr>
              <a:buFont typeface="Wingdings" pitchFamily="2" charset="2"/>
              <a:buNone/>
              <a:defRPr sz="1400">
                <a:solidFill>
                  <a:schemeClr val="accent1">
                    <a:lumMod val="50000"/>
                  </a:schemeClr>
                </a:solidFill>
                <a:cs typeface="Arial" pitchFamily="34" charset="0"/>
              </a:defRPr>
            </a:lvl1pPr>
            <a:lvl2pPr marL="742950" indent="-285750" eaLnBrk="0" hangingPunct="0">
              <a:defRPr>
                <a:latin typeface="Arial" pitchFamily="34" charset="0"/>
                <a:cs typeface="Arial" pitchFamily="34" charset="0"/>
              </a:defRPr>
            </a:lvl2pPr>
            <a:lvl3pPr marL="1143000" indent="-228600" eaLnBrk="0" hangingPunct="0">
              <a:defRPr>
                <a:latin typeface="Arial" pitchFamily="34" charset="0"/>
                <a:cs typeface="Arial" pitchFamily="34" charset="0"/>
              </a:defRPr>
            </a:lvl3pPr>
            <a:lvl4pPr marL="1600200" indent="-228600" eaLnBrk="0" hangingPunct="0">
              <a:defRPr>
                <a:latin typeface="Arial" pitchFamily="34" charset="0"/>
                <a:cs typeface="Arial" pitchFamily="34" charset="0"/>
              </a:defRPr>
            </a:lvl4pPr>
            <a:lvl5pPr marL="2057400" indent="-228600" eaLnBrk="0" hangingPunct="0">
              <a:defRPr>
                <a:latin typeface="Arial" pitchFamily="34" charset="0"/>
                <a:cs typeface="Arial" pitchFamily="34" charset="0"/>
              </a:defRPr>
            </a:lvl5pPr>
            <a:lvl6pPr marL="2514600" indent="-228600" eaLnBrk="0" fontAlgn="base" hangingPunct="0">
              <a:spcBef>
                <a:spcPct val="0"/>
              </a:spcBef>
              <a:spcAft>
                <a:spcPct val="0"/>
              </a:spcAft>
              <a:defRPr>
                <a:latin typeface="Arial" pitchFamily="34" charset="0"/>
                <a:cs typeface="Arial" pitchFamily="34" charset="0"/>
              </a:defRPr>
            </a:lvl6pPr>
            <a:lvl7pPr marL="2971800" indent="-228600" eaLnBrk="0" fontAlgn="base" hangingPunct="0">
              <a:spcBef>
                <a:spcPct val="0"/>
              </a:spcBef>
              <a:spcAft>
                <a:spcPct val="0"/>
              </a:spcAft>
              <a:defRPr>
                <a:latin typeface="Arial" pitchFamily="34" charset="0"/>
                <a:cs typeface="Arial" pitchFamily="34" charset="0"/>
              </a:defRPr>
            </a:lvl7pPr>
            <a:lvl8pPr marL="3429000" indent="-228600" eaLnBrk="0" fontAlgn="base" hangingPunct="0">
              <a:spcBef>
                <a:spcPct val="0"/>
              </a:spcBef>
              <a:spcAft>
                <a:spcPct val="0"/>
              </a:spcAft>
              <a:defRPr>
                <a:latin typeface="Arial" pitchFamily="34" charset="0"/>
                <a:cs typeface="Arial" pitchFamily="34" charset="0"/>
              </a:defRPr>
            </a:lvl8pPr>
            <a:lvl9pPr marL="3886200" indent="-228600" eaLnBrk="0" fontAlgn="base" hangingPunct="0">
              <a:spcBef>
                <a:spcPct val="0"/>
              </a:spcBef>
              <a:spcAft>
                <a:spcPct val="0"/>
              </a:spcAft>
              <a:defRPr>
                <a:latin typeface="Arial" pitchFamily="34" charset="0"/>
                <a:cs typeface="Arial" pitchFamily="34" charset="0"/>
              </a:defRPr>
            </a:lvl9pPr>
          </a:lstStyle>
          <a:p>
            <a:r>
              <a:rPr lang="en-US" sz="1200" dirty="0" err="1"/>
              <a:t>Temte</a:t>
            </a:r>
            <a:r>
              <a:rPr lang="en-US" sz="1200" dirty="0"/>
              <a:t> JL. Pediatrics 2014.</a:t>
            </a:r>
          </a:p>
        </p:txBody>
      </p:sp>
      <p:pic>
        <p:nvPicPr>
          <p:cNvPr id="10" name="Picture 9"/>
          <p:cNvPicPr>
            <a:picLocks noChangeAspect="1"/>
          </p:cNvPicPr>
          <p:nvPr/>
        </p:nvPicPr>
        <p:blipFill>
          <a:blip r:embed="rId3"/>
          <a:stretch>
            <a:fillRect/>
          </a:stretch>
        </p:blipFill>
        <p:spPr>
          <a:xfrm>
            <a:off x="457200" y="1906484"/>
            <a:ext cx="2705200" cy="3791089"/>
          </a:xfrm>
          <a:prstGeom prst="rect">
            <a:avLst/>
          </a:prstGeom>
        </p:spPr>
      </p:pic>
      <p:sp>
        <p:nvSpPr>
          <p:cNvPr id="14" name="Content Placeholder 8"/>
          <p:cNvSpPr>
            <a:spLocks noGrp="1"/>
          </p:cNvSpPr>
          <p:nvPr>
            <p:ph sz="quarter" idx="4294967295"/>
          </p:nvPr>
        </p:nvSpPr>
        <p:spPr>
          <a:xfrm>
            <a:off x="3505200" y="1906484"/>
            <a:ext cx="5486400" cy="4265716"/>
          </a:xfrm>
          <a:prstGeom prst="rect">
            <a:avLst/>
          </a:prstGeom>
        </p:spPr>
        <p:txBody>
          <a:bodyPr vert="horz" lIns="91440" tIns="45720" rIns="91440" bIns="45720" rtlCol="0">
            <a:normAutofit/>
          </a:bodyPr>
          <a:lstStyle/>
          <a:p>
            <a:pPr marL="514350" indent="-514350">
              <a:spcBef>
                <a:spcPts val="0"/>
              </a:spcBef>
              <a:spcAft>
                <a:spcPts val="1800"/>
              </a:spcAft>
              <a:buFont typeface="+mj-lt"/>
              <a:buAutoNum type="alphaUcPeriod"/>
            </a:pPr>
            <a:r>
              <a:rPr lang="en-US" b="0" dirty="0"/>
              <a:t>Before they get on their bike </a:t>
            </a:r>
          </a:p>
          <a:p>
            <a:pPr marL="514350" indent="-514350">
              <a:spcBef>
                <a:spcPts val="0"/>
              </a:spcBef>
              <a:spcAft>
                <a:spcPts val="1800"/>
              </a:spcAft>
              <a:buFont typeface="+mj-lt"/>
              <a:buAutoNum type="alphaUcPeriod"/>
            </a:pPr>
            <a:r>
              <a:rPr lang="en-US" b="0" dirty="0"/>
              <a:t>When they are riding their bike in the street </a:t>
            </a:r>
          </a:p>
          <a:p>
            <a:pPr marL="514350" indent="-514350">
              <a:spcBef>
                <a:spcPts val="0"/>
              </a:spcBef>
              <a:spcAft>
                <a:spcPts val="1800"/>
              </a:spcAft>
              <a:buFont typeface="+mj-lt"/>
              <a:buAutoNum type="alphaUcPeriod"/>
            </a:pPr>
            <a:r>
              <a:rPr lang="en-US" b="0" dirty="0"/>
              <a:t>When they see the car heading directly at them </a:t>
            </a:r>
          </a:p>
          <a:p>
            <a:pPr marL="514350" indent="-514350">
              <a:spcBef>
                <a:spcPts val="0"/>
              </a:spcBef>
              <a:spcAft>
                <a:spcPts val="1800"/>
              </a:spcAft>
              <a:buFont typeface="+mj-lt"/>
              <a:buAutoNum type="alphaUcPeriod"/>
            </a:pPr>
            <a:r>
              <a:rPr lang="en-US" b="0" dirty="0"/>
              <a:t>After the car hits them </a:t>
            </a:r>
          </a:p>
          <a:p>
            <a:endParaRPr lang="en-US" sz="4400" dirty="0">
              <a:solidFill>
                <a:schemeClr val="accent4">
                  <a:lumMod val="50000"/>
                </a:schemeClr>
              </a:solidFill>
            </a:endParaRPr>
          </a:p>
        </p:txBody>
      </p:sp>
    </p:spTree>
    <p:extLst>
      <p:ext uri="{BB962C8B-B14F-4D97-AF65-F5344CB8AC3E}">
        <p14:creationId xmlns:p14="http://schemas.microsoft.com/office/powerpoint/2010/main" val="321119602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7206"/>
            <a:ext cx="8229600" cy="1143000"/>
          </a:xfrm>
        </p:spPr>
        <p:txBody>
          <a:bodyPr>
            <a:normAutofit fontScale="90000"/>
          </a:bodyPr>
          <a:lstStyle/>
          <a:p>
            <a:r>
              <a:rPr lang="en-US" b="1" dirty="0">
                <a:solidFill>
                  <a:srgbClr val="1993B9"/>
                </a:solidFill>
              </a:rPr>
              <a:t>When do we put our seat belts on?</a:t>
            </a:r>
          </a:p>
        </p:txBody>
      </p:sp>
      <p:sp>
        <p:nvSpPr>
          <p:cNvPr id="9" name="TextBox 8"/>
          <p:cNvSpPr txBox="1"/>
          <p:nvPr/>
        </p:nvSpPr>
        <p:spPr>
          <a:xfrm>
            <a:off x="0" y="6626423"/>
            <a:ext cx="5867400" cy="231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spcBef>
                <a:spcPct val="20000"/>
              </a:spcBef>
              <a:buClr>
                <a:srgbClr val="EA5F00"/>
              </a:buClr>
              <a:buFont typeface="Wingdings" pitchFamily="2" charset="2"/>
              <a:buNone/>
              <a:defRPr sz="1400">
                <a:solidFill>
                  <a:schemeClr val="accent1">
                    <a:lumMod val="50000"/>
                  </a:schemeClr>
                </a:solidFill>
                <a:cs typeface="Arial" pitchFamily="34" charset="0"/>
              </a:defRPr>
            </a:lvl1pPr>
            <a:lvl2pPr marL="742950" indent="-285750" eaLnBrk="0" hangingPunct="0">
              <a:defRPr>
                <a:latin typeface="Arial" pitchFamily="34" charset="0"/>
                <a:cs typeface="Arial" pitchFamily="34" charset="0"/>
              </a:defRPr>
            </a:lvl2pPr>
            <a:lvl3pPr marL="1143000" indent="-228600" eaLnBrk="0" hangingPunct="0">
              <a:defRPr>
                <a:latin typeface="Arial" pitchFamily="34" charset="0"/>
                <a:cs typeface="Arial" pitchFamily="34" charset="0"/>
              </a:defRPr>
            </a:lvl3pPr>
            <a:lvl4pPr marL="1600200" indent="-228600" eaLnBrk="0" hangingPunct="0">
              <a:defRPr>
                <a:latin typeface="Arial" pitchFamily="34" charset="0"/>
                <a:cs typeface="Arial" pitchFamily="34" charset="0"/>
              </a:defRPr>
            </a:lvl4pPr>
            <a:lvl5pPr marL="2057400" indent="-228600" eaLnBrk="0" hangingPunct="0">
              <a:defRPr>
                <a:latin typeface="Arial" pitchFamily="34" charset="0"/>
                <a:cs typeface="Arial" pitchFamily="34" charset="0"/>
              </a:defRPr>
            </a:lvl5pPr>
            <a:lvl6pPr marL="2514600" indent="-228600" eaLnBrk="0" fontAlgn="base" hangingPunct="0">
              <a:spcBef>
                <a:spcPct val="0"/>
              </a:spcBef>
              <a:spcAft>
                <a:spcPct val="0"/>
              </a:spcAft>
              <a:defRPr>
                <a:latin typeface="Arial" pitchFamily="34" charset="0"/>
                <a:cs typeface="Arial" pitchFamily="34" charset="0"/>
              </a:defRPr>
            </a:lvl6pPr>
            <a:lvl7pPr marL="2971800" indent="-228600" eaLnBrk="0" fontAlgn="base" hangingPunct="0">
              <a:spcBef>
                <a:spcPct val="0"/>
              </a:spcBef>
              <a:spcAft>
                <a:spcPct val="0"/>
              </a:spcAft>
              <a:defRPr>
                <a:latin typeface="Arial" pitchFamily="34" charset="0"/>
                <a:cs typeface="Arial" pitchFamily="34" charset="0"/>
              </a:defRPr>
            </a:lvl7pPr>
            <a:lvl8pPr marL="3429000" indent="-228600" eaLnBrk="0" fontAlgn="base" hangingPunct="0">
              <a:spcBef>
                <a:spcPct val="0"/>
              </a:spcBef>
              <a:spcAft>
                <a:spcPct val="0"/>
              </a:spcAft>
              <a:defRPr>
                <a:latin typeface="Arial" pitchFamily="34" charset="0"/>
                <a:cs typeface="Arial" pitchFamily="34" charset="0"/>
              </a:defRPr>
            </a:lvl8pPr>
            <a:lvl9pPr marL="3886200" indent="-228600" eaLnBrk="0" fontAlgn="base" hangingPunct="0">
              <a:spcBef>
                <a:spcPct val="0"/>
              </a:spcBef>
              <a:spcAft>
                <a:spcPct val="0"/>
              </a:spcAft>
              <a:defRPr>
                <a:latin typeface="Arial" pitchFamily="34" charset="0"/>
                <a:cs typeface="Arial" pitchFamily="34" charset="0"/>
              </a:defRPr>
            </a:lvl9pPr>
          </a:lstStyle>
          <a:p>
            <a:r>
              <a:rPr lang="en-US" sz="1200" dirty="0" err="1"/>
              <a:t>Temte</a:t>
            </a:r>
            <a:r>
              <a:rPr lang="en-US" sz="1200" dirty="0"/>
              <a:t> JL. Pediatrics 2014.</a:t>
            </a:r>
          </a:p>
        </p:txBody>
      </p:sp>
      <p:sp>
        <p:nvSpPr>
          <p:cNvPr id="14" name="Content Placeholder 8"/>
          <p:cNvSpPr>
            <a:spLocks noGrp="1"/>
          </p:cNvSpPr>
          <p:nvPr>
            <p:ph sz="quarter" idx="4294967295"/>
          </p:nvPr>
        </p:nvSpPr>
        <p:spPr>
          <a:xfrm>
            <a:off x="609600" y="1752600"/>
            <a:ext cx="5029200" cy="3951288"/>
          </a:xfrm>
          <a:prstGeom prst="rect">
            <a:avLst/>
          </a:prstGeom>
        </p:spPr>
        <p:txBody>
          <a:bodyPr vert="horz" lIns="91440" tIns="45720" rIns="91440" bIns="45720" rtlCol="0">
            <a:normAutofit/>
          </a:bodyPr>
          <a:lstStyle/>
          <a:p>
            <a:pPr marL="457200" lvl="1" indent="-457200">
              <a:lnSpc>
                <a:spcPct val="200000"/>
              </a:lnSpc>
              <a:buSzPct val="110000"/>
              <a:buFont typeface="+mj-lt"/>
              <a:buAutoNum type="alphaUcPeriod"/>
            </a:pPr>
            <a:r>
              <a:rPr lang="en-US" sz="3600" b="0" dirty="0"/>
              <a:t>Before turning on car</a:t>
            </a:r>
          </a:p>
          <a:p>
            <a:pPr marL="457200" lvl="1" indent="-457200">
              <a:lnSpc>
                <a:spcPct val="200000"/>
              </a:lnSpc>
              <a:buSzPct val="110000"/>
              <a:buFont typeface="+mj-lt"/>
              <a:buAutoNum type="alphaUcPeriod"/>
            </a:pPr>
            <a:r>
              <a:rPr lang="en-US" sz="3600" b="0" dirty="0"/>
              <a:t>When leaving driveway</a:t>
            </a:r>
          </a:p>
          <a:p>
            <a:pPr marL="457200" lvl="1" indent="-457200">
              <a:lnSpc>
                <a:spcPct val="200000"/>
              </a:lnSpc>
              <a:buSzPct val="110000"/>
              <a:buFont typeface="+mj-lt"/>
              <a:buAutoNum type="alphaUcPeriod"/>
            </a:pPr>
            <a:r>
              <a:rPr lang="en-US" sz="3600" b="0" dirty="0"/>
              <a:t>After a near accident</a:t>
            </a:r>
          </a:p>
          <a:p>
            <a:endParaRPr lang="en-US" sz="4400" dirty="0">
              <a:solidFill>
                <a:schemeClr val="accent4">
                  <a:lumMod val="50000"/>
                </a:schemeClr>
              </a:solidFill>
            </a:endParaRPr>
          </a:p>
        </p:txBody>
      </p:sp>
      <p:pic>
        <p:nvPicPr>
          <p:cNvPr id="7" name="Picture 6"/>
          <p:cNvPicPr>
            <a:picLocks noChangeAspect="1"/>
          </p:cNvPicPr>
          <p:nvPr/>
        </p:nvPicPr>
        <p:blipFill>
          <a:blip r:embed="rId3"/>
          <a:stretch>
            <a:fillRect/>
          </a:stretch>
        </p:blipFill>
        <p:spPr>
          <a:xfrm>
            <a:off x="5867400" y="1808530"/>
            <a:ext cx="2514600" cy="3839428"/>
          </a:xfrm>
          <a:prstGeom prst="rect">
            <a:avLst/>
          </a:prstGeom>
        </p:spPr>
      </p:pic>
    </p:spTree>
    <p:extLst>
      <p:ext uri="{BB962C8B-B14F-4D97-AF65-F5344CB8AC3E}">
        <p14:creationId xmlns:p14="http://schemas.microsoft.com/office/powerpoint/2010/main" val="260011773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62600"/>
          </a:xfrm>
        </p:spPr>
        <p:txBody>
          <a:bodyPr anchor="ctr">
            <a:noAutofit/>
          </a:bodyPr>
          <a:lstStyle/>
          <a:p>
            <a:pPr marL="0" indent="0" algn="ctr">
              <a:buNone/>
            </a:pPr>
            <a:r>
              <a:rPr lang="en-US" b="0" dirty="0">
                <a:solidFill>
                  <a:srgbClr val="92D050"/>
                </a:solidFill>
              </a:rPr>
              <a:t>As with all vaccine-preventable diseases, we want to protect your child early. If we start now, it’s one less thing for you to worry about. </a:t>
            </a:r>
          </a:p>
          <a:p>
            <a:pPr marL="0" indent="0" algn="ctr">
              <a:buNone/>
            </a:pPr>
            <a:r>
              <a:rPr lang="en-US" b="0" dirty="0">
                <a:solidFill>
                  <a:srgbClr val="009DC4"/>
                </a:solidFill>
              </a:rPr>
              <a:t>Also, your child will only need two shots of HPV vaccine at this age. If you wait until 15, your child will need three shots. </a:t>
            </a:r>
          </a:p>
          <a:p>
            <a:pPr marL="0" indent="0" algn="ctr">
              <a:buNone/>
            </a:pPr>
            <a:r>
              <a:rPr lang="en-US" b="0" dirty="0">
                <a:solidFill>
                  <a:srgbClr val="7030A0"/>
                </a:solidFill>
              </a:rPr>
              <a:t>We’ll give the first shot today and then you’ll need to bring your child back in 6 to 12 months from now for the second shot.</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240881"/>
            <a:ext cx="1120158" cy="737437"/>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7792367" y="5434763"/>
            <a:ext cx="1120158" cy="737437"/>
          </a:xfrm>
          <a:prstGeom prst="rect">
            <a:avLst/>
          </a:prstGeom>
        </p:spPr>
      </p:pic>
    </p:spTree>
    <p:extLst>
      <p:ext uri="{BB962C8B-B14F-4D97-AF65-F5344CB8AC3E}">
        <p14:creationId xmlns:p14="http://schemas.microsoft.com/office/powerpoint/2010/main" val="273995096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1524000"/>
            <a:ext cx="8229600" cy="3939381"/>
          </a:xfrm>
          <a:prstGeom prst="rect">
            <a:avLst/>
          </a:prstGeom>
        </p:spPr>
        <p:txBody>
          <a:bodyPr anchor="ctr">
            <a:normAutofit/>
          </a:bodyPr>
          <a:lstStyle>
            <a:lvl1pPr marL="342900" indent="-342900" algn="l" defTabSz="914400" rtl="0" eaLnBrk="1" latinLnBrk="0" hangingPunct="1">
              <a:spcBef>
                <a:spcPct val="20000"/>
              </a:spcBef>
              <a:buClr>
                <a:srgbClr val="1993B9"/>
              </a:buClr>
              <a:buSzPct val="110000"/>
              <a:buFont typeface="Wingdings 3" pitchFamily="18" charset="2"/>
              <a:buChar char="´"/>
              <a:defRPr sz="3200" b="1" kern="1200">
                <a:solidFill>
                  <a:schemeClr val="accent1">
                    <a:lumMod val="50000"/>
                  </a:schemeClr>
                </a:solidFill>
                <a:latin typeface="+mn-lt"/>
                <a:ea typeface="+mn-ea"/>
                <a:cs typeface="+mn-cs"/>
              </a:defRPr>
            </a:lvl1pPr>
            <a:lvl2pPr marL="742950" indent="-285750" algn="l" defTabSz="914400" rtl="0" eaLnBrk="1" latinLnBrk="0" hangingPunct="1">
              <a:spcBef>
                <a:spcPct val="20000"/>
              </a:spcBef>
              <a:buClr>
                <a:srgbClr val="1993B9"/>
              </a:buClr>
              <a:buSzPct val="90000"/>
              <a:buFont typeface="Wingdings 3" pitchFamily="18" charset="2"/>
              <a:buChar char="´"/>
              <a:defRPr sz="2800" b="1" kern="1200">
                <a:solidFill>
                  <a:schemeClr val="accent1">
                    <a:lumMod val="50000"/>
                  </a:schemeClr>
                </a:solidFill>
                <a:latin typeface="+mn-lt"/>
                <a:ea typeface="+mn-ea"/>
                <a:cs typeface="+mn-cs"/>
              </a:defRPr>
            </a:lvl2pPr>
            <a:lvl3pPr marL="1143000" indent="-228600" algn="l" defTabSz="914400" rtl="0" eaLnBrk="1" latinLnBrk="0" hangingPunct="1">
              <a:spcBef>
                <a:spcPct val="20000"/>
              </a:spcBef>
              <a:buClr>
                <a:srgbClr val="1993B9"/>
              </a:buClr>
              <a:buSzPct val="90000"/>
              <a:buFont typeface="Wingdings 3" pitchFamily="18" charset="2"/>
              <a:buChar char="´"/>
              <a:defRPr sz="2400" b="1" kern="1200">
                <a:solidFill>
                  <a:schemeClr val="accent1">
                    <a:lumMod val="50000"/>
                  </a:schemeClr>
                </a:solidFill>
                <a:latin typeface="+mn-lt"/>
                <a:ea typeface="+mn-ea"/>
                <a:cs typeface="+mn-cs"/>
              </a:defRPr>
            </a:lvl3pPr>
            <a:lvl4pPr marL="16002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4pPr>
            <a:lvl5pPr marL="20574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5200" i="1" dirty="0">
                <a:solidFill>
                  <a:srgbClr val="DA401F"/>
                </a:solidFill>
              </a:rPr>
              <a:t>I’m just worried that my child will perceive this as a green light to have S-E-X.</a:t>
            </a:r>
            <a:endParaRPr lang="en-US" sz="5400" i="1" dirty="0">
              <a:solidFill>
                <a:srgbClr val="DA401F"/>
              </a:solidFill>
            </a:endParaRPr>
          </a:p>
        </p:txBody>
      </p:sp>
    </p:spTree>
    <p:extLst>
      <p:ext uri="{BB962C8B-B14F-4D97-AF65-F5344CB8AC3E}">
        <p14:creationId xmlns:p14="http://schemas.microsoft.com/office/powerpoint/2010/main" val="427688138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562600"/>
          </a:xfrm>
        </p:spPr>
        <p:txBody>
          <a:bodyPr anchor="ctr">
            <a:noAutofit/>
          </a:bodyPr>
          <a:lstStyle/>
          <a:p>
            <a:pPr marL="0" indent="0" algn="ctr">
              <a:spcBef>
                <a:spcPts val="0"/>
              </a:spcBef>
              <a:buNone/>
            </a:pPr>
            <a:r>
              <a:rPr lang="en-US" sz="4000" b="0" dirty="0">
                <a:solidFill>
                  <a:srgbClr val="009DC4"/>
                </a:solidFill>
              </a:rPr>
              <a:t>Numerous research studies have shown that getting the HPV vaccine does not make kids more likely to be sexually active or start having sex at a younger age. </a:t>
            </a:r>
            <a:r>
              <a:rPr lang="en-US" sz="4000" b="0" dirty="0">
                <a:solidFill>
                  <a:srgbClr val="7030A0"/>
                </a:solidFill>
              </a:rPr>
              <a:t>Starting the HPV vaccine series today will give your child the best protection possible for the future.</a:t>
            </a:r>
            <a:endParaRPr lang="en-US" sz="4000" b="0" dirty="0">
              <a:solidFill>
                <a:srgbClr val="781D7E"/>
              </a:solidFill>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240881"/>
            <a:ext cx="1120158" cy="737437"/>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7792367" y="5434763"/>
            <a:ext cx="1120158" cy="737437"/>
          </a:xfrm>
          <a:prstGeom prst="rect">
            <a:avLst/>
          </a:prstGeom>
        </p:spPr>
      </p:pic>
    </p:spTree>
    <p:extLst>
      <p:ext uri="{BB962C8B-B14F-4D97-AF65-F5344CB8AC3E}">
        <p14:creationId xmlns:p14="http://schemas.microsoft.com/office/powerpoint/2010/main" val="7610685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762000"/>
          </a:xfrm>
        </p:spPr>
        <p:txBody>
          <a:bodyPr anchor="t">
            <a:noAutofit/>
          </a:bodyPr>
          <a:lstStyle/>
          <a:p>
            <a:r>
              <a:rPr lang="en-US" sz="2800" dirty="0"/>
              <a:t>HPV-Associated Cancers per Year, United States, 2009–2013</a:t>
            </a:r>
          </a:p>
        </p:txBody>
      </p:sp>
      <p:sp>
        <p:nvSpPr>
          <p:cNvPr id="6" name="TextBox 5"/>
          <p:cNvSpPr txBox="1"/>
          <p:nvPr/>
        </p:nvSpPr>
        <p:spPr>
          <a:xfrm>
            <a:off x="0" y="6581001"/>
            <a:ext cx="7239000" cy="276999"/>
          </a:xfrm>
          <a:prstGeom prst="rect">
            <a:avLst/>
          </a:prstGeom>
          <a:noFill/>
        </p:spPr>
        <p:txBody>
          <a:bodyPr wrap="square" rtlCol="0">
            <a:spAutoFit/>
          </a:bodyPr>
          <a:lstStyle/>
          <a:p>
            <a:r>
              <a:rPr lang="en-US" sz="1200" dirty="0">
                <a:solidFill>
                  <a:schemeClr val="tx1">
                    <a:lumMod val="65000"/>
                    <a:lumOff val="35000"/>
                  </a:schemeClr>
                </a:solidFill>
              </a:rPr>
              <a:t>Based on </a:t>
            </a:r>
            <a:r>
              <a:rPr lang="en-US" sz="1200" dirty="0" err="1">
                <a:solidFill>
                  <a:schemeClr val="tx1">
                    <a:lumMod val="65000"/>
                    <a:lumOff val="35000"/>
                  </a:schemeClr>
                </a:solidFill>
              </a:rPr>
              <a:t>Viens</a:t>
            </a:r>
            <a:r>
              <a:rPr lang="en-US" sz="1200" dirty="0">
                <a:solidFill>
                  <a:schemeClr val="tx1">
                    <a:lumMod val="65000"/>
                    <a:lumOff val="35000"/>
                  </a:schemeClr>
                </a:solidFill>
              </a:rPr>
              <a:t> et al. MMWR 2016. https://www.cdc.gov/cancer/hpv/statistics</a:t>
            </a:r>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64041" y="685800"/>
            <a:ext cx="6815919" cy="5638800"/>
          </a:xfrm>
          <a:prstGeom prst="rect">
            <a:avLst/>
          </a:prstGeom>
        </p:spPr>
      </p:pic>
    </p:spTree>
    <p:extLst>
      <p:ext uri="{BB962C8B-B14F-4D97-AF65-F5344CB8AC3E}">
        <p14:creationId xmlns:p14="http://schemas.microsoft.com/office/powerpoint/2010/main" val="1931311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1459310"/>
            <a:ext cx="8229600" cy="3939381"/>
          </a:xfrm>
          <a:prstGeom prst="rect">
            <a:avLst/>
          </a:prstGeom>
        </p:spPr>
        <p:txBody>
          <a:bodyPr anchor="ctr">
            <a:normAutofit/>
          </a:bodyPr>
          <a:lstStyle>
            <a:lvl1pPr marL="342900" indent="-342900" algn="l" defTabSz="914400" rtl="0" eaLnBrk="1" latinLnBrk="0" hangingPunct="1">
              <a:spcBef>
                <a:spcPct val="20000"/>
              </a:spcBef>
              <a:buClr>
                <a:srgbClr val="1993B9"/>
              </a:buClr>
              <a:buSzPct val="110000"/>
              <a:buFont typeface="Wingdings 3" pitchFamily="18" charset="2"/>
              <a:buChar char="´"/>
              <a:defRPr sz="3200" b="1" kern="1200">
                <a:solidFill>
                  <a:schemeClr val="accent1">
                    <a:lumMod val="50000"/>
                  </a:schemeClr>
                </a:solidFill>
                <a:latin typeface="+mn-lt"/>
                <a:ea typeface="+mn-ea"/>
                <a:cs typeface="+mn-cs"/>
              </a:defRPr>
            </a:lvl1pPr>
            <a:lvl2pPr marL="742950" indent="-285750" algn="l" defTabSz="914400" rtl="0" eaLnBrk="1" latinLnBrk="0" hangingPunct="1">
              <a:spcBef>
                <a:spcPct val="20000"/>
              </a:spcBef>
              <a:buClr>
                <a:srgbClr val="1993B9"/>
              </a:buClr>
              <a:buSzPct val="90000"/>
              <a:buFont typeface="Wingdings 3" pitchFamily="18" charset="2"/>
              <a:buChar char="´"/>
              <a:defRPr sz="2800" b="1" kern="1200">
                <a:solidFill>
                  <a:schemeClr val="accent1">
                    <a:lumMod val="50000"/>
                  </a:schemeClr>
                </a:solidFill>
                <a:latin typeface="+mn-lt"/>
                <a:ea typeface="+mn-ea"/>
                <a:cs typeface="+mn-cs"/>
              </a:defRPr>
            </a:lvl2pPr>
            <a:lvl3pPr marL="1143000" indent="-228600" algn="l" defTabSz="914400" rtl="0" eaLnBrk="1" latinLnBrk="0" hangingPunct="1">
              <a:spcBef>
                <a:spcPct val="20000"/>
              </a:spcBef>
              <a:buClr>
                <a:srgbClr val="1993B9"/>
              </a:buClr>
              <a:buSzPct val="90000"/>
              <a:buFont typeface="Wingdings 3" pitchFamily="18" charset="2"/>
              <a:buChar char="´"/>
              <a:defRPr sz="2400" b="1" kern="1200">
                <a:solidFill>
                  <a:schemeClr val="accent1">
                    <a:lumMod val="50000"/>
                  </a:schemeClr>
                </a:solidFill>
                <a:latin typeface="+mn-lt"/>
                <a:ea typeface="+mn-ea"/>
                <a:cs typeface="+mn-cs"/>
              </a:defRPr>
            </a:lvl3pPr>
            <a:lvl4pPr marL="16002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4pPr>
            <a:lvl5pPr marL="20574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5200" i="1" dirty="0">
                <a:solidFill>
                  <a:srgbClr val="DA401F"/>
                </a:solidFill>
              </a:rPr>
              <a:t>“How long can we wait and still give just two doses?”</a:t>
            </a:r>
            <a:endParaRPr lang="en-US" sz="5400" i="1" dirty="0">
              <a:solidFill>
                <a:srgbClr val="DA401F"/>
              </a:solidFill>
            </a:endParaRPr>
          </a:p>
        </p:txBody>
      </p:sp>
    </p:spTree>
    <p:extLst>
      <p:ext uri="{BB962C8B-B14F-4D97-AF65-F5344CB8AC3E}">
        <p14:creationId xmlns:p14="http://schemas.microsoft.com/office/powerpoint/2010/main" val="199063315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53440"/>
            <a:ext cx="8229600" cy="4836160"/>
          </a:xfrm>
        </p:spPr>
        <p:txBody>
          <a:bodyPr anchor="ctr">
            <a:noAutofit/>
          </a:bodyPr>
          <a:lstStyle/>
          <a:p>
            <a:pPr marL="0" indent="0" algn="ctr">
              <a:buNone/>
            </a:pPr>
            <a:r>
              <a:rPr lang="en-US" sz="3400" dirty="0">
                <a:solidFill>
                  <a:srgbClr val="92D050"/>
                </a:solidFill>
              </a:rPr>
              <a:t>The two-dose schedule is recommended if the series is started before the 15th birthday.</a:t>
            </a:r>
          </a:p>
          <a:p>
            <a:pPr marL="0" indent="0" algn="ctr">
              <a:lnSpc>
                <a:spcPct val="90000"/>
              </a:lnSpc>
              <a:buNone/>
            </a:pPr>
            <a:r>
              <a:rPr lang="en-US" sz="3400" dirty="0">
                <a:solidFill>
                  <a:srgbClr val="009DC4"/>
                </a:solidFill>
              </a:rPr>
              <a:t>However, I don’t recommend waiting to give this cancer-preventing vaccine. As children get older and have busier schedules, it becomes more difficult to get them back in. </a:t>
            </a:r>
          </a:p>
          <a:p>
            <a:pPr marL="0" indent="0" algn="ctr">
              <a:buNone/>
            </a:pPr>
            <a:r>
              <a:rPr lang="en-US" sz="3400" dirty="0">
                <a:solidFill>
                  <a:srgbClr val="7030A0"/>
                </a:solidFill>
              </a:rPr>
              <a:t>I’d feel best if we started the series today to get your child protected as soon as possible.</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240881"/>
            <a:ext cx="1120158" cy="737437"/>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7792367" y="5434763"/>
            <a:ext cx="1120158" cy="737437"/>
          </a:xfrm>
          <a:prstGeom prst="rect">
            <a:avLst/>
          </a:prstGeom>
        </p:spPr>
      </p:pic>
    </p:spTree>
    <p:extLst>
      <p:ext uri="{BB962C8B-B14F-4D97-AF65-F5344CB8AC3E}">
        <p14:creationId xmlns:p14="http://schemas.microsoft.com/office/powerpoint/2010/main" val="133140858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1459310"/>
            <a:ext cx="8229600" cy="3939381"/>
          </a:xfrm>
          <a:prstGeom prst="rect">
            <a:avLst/>
          </a:prstGeom>
        </p:spPr>
        <p:txBody>
          <a:bodyPr anchor="ctr">
            <a:normAutofit fontScale="92500"/>
          </a:bodyPr>
          <a:lstStyle>
            <a:lvl1pPr marL="342900" indent="-342900" algn="l" defTabSz="914400" rtl="0" eaLnBrk="1" latinLnBrk="0" hangingPunct="1">
              <a:spcBef>
                <a:spcPct val="20000"/>
              </a:spcBef>
              <a:buClr>
                <a:srgbClr val="1993B9"/>
              </a:buClr>
              <a:buSzPct val="110000"/>
              <a:buFont typeface="Wingdings 3" pitchFamily="18" charset="2"/>
              <a:buChar char="´"/>
              <a:defRPr sz="3200" b="1" kern="1200">
                <a:solidFill>
                  <a:schemeClr val="accent1">
                    <a:lumMod val="50000"/>
                  </a:schemeClr>
                </a:solidFill>
                <a:latin typeface="+mn-lt"/>
                <a:ea typeface="+mn-ea"/>
                <a:cs typeface="+mn-cs"/>
              </a:defRPr>
            </a:lvl1pPr>
            <a:lvl2pPr marL="742950" indent="-285750" algn="l" defTabSz="914400" rtl="0" eaLnBrk="1" latinLnBrk="0" hangingPunct="1">
              <a:spcBef>
                <a:spcPct val="20000"/>
              </a:spcBef>
              <a:buClr>
                <a:srgbClr val="1993B9"/>
              </a:buClr>
              <a:buSzPct val="90000"/>
              <a:buFont typeface="Wingdings 3" pitchFamily="18" charset="2"/>
              <a:buChar char="´"/>
              <a:defRPr sz="2800" b="1" kern="1200">
                <a:solidFill>
                  <a:schemeClr val="accent1">
                    <a:lumMod val="50000"/>
                  </a:schemeClr>
                </a:solidFill>
                <a:latin typeface="+mn-lt"/>
                <a:ea typeface="+mn-ea"/>
                <a:cs typeface="+mn-cs"/>
              </a:defRPr>
            </a:lvl2pPr>
            <a:lvl3pPr marL="1143000" indent="-228600" algn="l" defTabSz="914400" rtl="0" eaLnBrk="1" latinLnBrk="0" hangingPunct="1">
              <a:spcBef>
                <a:spcPct val="20000"/>
              </a:spcBef>
              <a:buClr>
                <a:srgbClr val="1993B9"/>
              </a:buClr>
              <a:buSzPct val="90000"/>
              <a:buFont typeface="Wingdings 3" pitchFamily="18" charset="2"/>
              <a:buChar char="´"/>
              <a:defRPr sz="2400" b="1" kern="1200">
                <a:solidFill>
                  <a:schemeClr val="accent1">
                    <a:lumMod val="50000"/>
                  </a:schemeClr>
                </a:solidFill>
                <a:latin typeface="+mn-lt"/>
                <a:ea typeface="+mn-ea"/>
                <a:cs typeface="+mn-cs"/>
              </a:defRPr>
            </a:lvl3pPr>
            <a:lvl4pPr marL="16002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4pPr>
            <a:lvl5pPr marL="20574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5200" i="1" dirty="0">
                <a:solidFill>
                  <a:srgbClr val="DA401F"/>
                </a:solidFill>
              </a:rPr>
              <a:t>I have some concerns about the safety of the vaccine—I keep reading things online that says HPV vaccination isn’t safe.</a:t>
            </a:r>
          </a:p>
          <a:p>
            <a:pPr marL="0" indent="0" algn="ctr">
              <a:buNone/>
            </a:pPr>
            <a:r>
              <a:rPr lang="en-US" sz="5400" i="1" dirty="0">
                <a:solidFill>
                  <a:srgbClr val="DA401F"/>
                </a:solidFill>
              </a:rPr>
              <a:t>Do you really know if it’s safe?</a:t>
            </a:r>
          </a:p>
        </p:txBody>
      </p:sp>
    </p:spTree>
    <p:extLst>
      <p:ext uri="{BB962C8B-B14F-4D97-AF65-F5344CB8AC3E}">
        <p14:creationId xmlns:p14="http://schemas.microsoft.com/office/powerpoint/2010/main" val="67751421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53440"/>
            <a:ext cx="8229600" cy="4836160"/>
          </a:xfrm>
        </p:spPr>
        <p:txBody>
          <a:bodyPr anchor="ctr">
            <a:normAutofit fontScale="85000" lnSpcReduction="10000"/>
          </a:bodyPr>
          <a:lstStyle/>
          <a:p>
            <a:pPr marL="0" indent="0" algn="ctr">
              <a:buNone/>
            </a:pPr>
            <a:r>
              <a:rPr lang="en-US" sz="4400" dirty="0">
                <a:solidFill>
                  <a:srgbClr val="92D050"/>
                </a:solidFill>
              </a:rPr>
              <a:t>It sounds like you are generally in support of vaccines, but you have concerns about the safety of HPV.  Is that right?</a:t>
            </a:r>
          </a:p>
          <a:p>
            <a:pPr marL="0" indent="0" algn="ctr">
              <a:buNone/>
            </a:pPr>
            <a:r>
              <a:rPr lang="en-US" sz="4400" dirty="0">
                <a:solidFill>
                  <a:srgbClr val="009DC4"/>
                </a:solidFill>
              </a:rPr>
              <a:t>So if you had information that convinced you the HPV vaccine was safe you might consider letting your daughter get it?</a:t>
            </a:r>
          </a:p>
          <a:p>
            <a:pPr marL="0" indent="0" algn="ctr">
              <a:buNone/>
            </a:pPr>
            <a:r>
              <a:rPr lang="en-US" sz="4400" dirty="0">
                <a:solidFill>
                  <a:srgbClr val="7030A0"/>
                </a:solidFill>
              </a:rPr>
              <a:t>I’d like to share with you what I know about the safety of HPV vaccine…</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240881"/>
            <a:ext cx="1120158" cy="737437"/>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7792367" y="5434763"/>
            <a:ext cx="1120158" cy="737437"/>
          </a:xfrm>
          <a:prstGeom prst="rect">
            <a:avLst/>
          </a:prstGeom>
        </p:spPr>
      </p:pic>
    </p:spTree>
    <p:extLst>
      <p:ext uri="{BB962C8B-B14F-4D97-AF65-F5344CB8AC3E}">
        <p14:creationId xmlns:p14="http://schemas.microsoft.com/office/powerpoint/2010/main" val="71941739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 y="609600"/>
            <a:ext cx="8915400" cy="5562600"/>
          </a:xfrm>
        </p:spPr>
        <p:txBody>
          <a:bodyPr anchor="ctr">
            <a:noAutofit/>
          </a:bodyPr>
          <a:lstStyle/>
          <a:p>
            <a:pPr marL="0" indent="0" algn="ctr">
              <a:spcBef>
                <a:spcPts val="0"/>
              </a:spcBef>
              <a:buNone/>
            </a:pPr>
            <a:r>
              <a:rPr lang="en-US" sz="3800" b="0" dirty="0">
                <a:solidFill>
                  <a:srgbClr val="92D050"/>
                </a:solidFill>
              </a:rPr>
              <a:t>I know there are stories in the media and online about vaccines, and I can see how that could concern you. </a:t>
            </a:r>
          </a:p>
          <a:p>
            <a:pPr marL="0" indent="0" algn="ctr">
              <a:spcBef>
                <a:spcPts val="0"/>
              </a:spcBef>
              <a:buNone/>
            </a:pPr>
            <a:r>
              <a:rPr lang="en-US" sz="3800" b="0" dirty="0">
                <a:solidFill>
                  <a:srgbClr val="00B0F0"/>
                </a:solidFill>
              </a:rPr>
              <a:t>However, I want you to know that HPV vaccine has been carefully studied for many years by medical and scientific experts. </a:t>
            </a:r>
          </a:p>
          <a:p>
            <a:pPr marL="0" indent="0" algn="ctr">
              <a:spcBef>
                <a:spcPts val="0"/>
              </a:spcBef>
              <a:buNone/>
            </a:pPr>
            <a:r>
              <a:rPr lang="en-US" sz="3800" b="0" dirty="0">
                <a:solidFill>
                  <a:srgbClr val="781D7E"/>
                </a:solidFill>
              </a:rPr>
              <a:t>Based on all of the data, I believe HPV vaccine is very safe. </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240881"/>
            <a:ext cx="1120158" cy="737437"/>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7792367" y="5434763"/>
            <a:ext cx="1120158" cy="737437"/>
          </a:xfrm>
          <a:prstGeom prst="rect">
            <a:avLst/>
          </a:prstGeom>
        </p:spPr>
      </p:pic>
    </p:spTree>
    <p:extLst>
      <p:ext uri="{BB962C8B-B14F-4D97-AF65-F5344CB8AC3E}">
        <p14:creationId xmlns:p14="http://schemas.microsoft.com/office/powerpoint/2010/main" val="204707619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 y="609600"/>
            <a:ext cx="8915400" cy="5562600"/>
          </a:xfrm>
        </p:spPr>
        <p:txBody>
          <a:bodyPr anchor="ctr">
            <a:noAutofit/>
          </a:bodyPr>
          <a:lstStyle/>
          <a:p>
            <a:pPr marL="0" indent="0" algn="ctr">
              <a:spcBef>
                <a:spcPts val="0"/>
              </a:spcBef>
              <a:buNone/>
            </a:pPr>
            <a:r>
              <a:rPr lang="en-US" sz="3600" b="0" dirty="0">
                <a:solidFill>
                  <a:srgbClr val="92D050"/>
                </a:solidFill>
              </a:rPr>
              <a:t>Vaccines, like any medication, can cause side effects. With HPV vaccination this could include pain, swelling, and/or redness where the shot is given, or possibly headache. </a:t>
            </a:r>
            <a:r>
              <a:rPr lang="en-US" sz="3600" b="0" dirty="0">
                <a:solidFill>
                  <a:srgbClr val="009DC4"/>
                </a:solidFill>
              </a:rPr>
              <a:t>Sometimes kids faint when they get shots and they could be injured if they fall from fainting. </a:t>
            </a:r>
            <a:r>
              <a:rPr lang="en-US" sz="3600" b="0" dirty="0">
                <a:solidFill>
                  <a:srgbClr val="781D7E"/>
                </a:solidFill>
              </a:rPr>
              <a:t>We’ll protect your child by having them stay seated after the shot.</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240881"/>
            <a:ext cx="1120158" cy="737437"/>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7792367" y="5434763"/>
            <a:ext cx="1120158" cy="737437"/>
          </a:xfrm>
          <a:prstGeom prst="rect">
            <a:avLst/>
          </a:prstGeom>
        </p:spPr>
      </p:pic>
    </p:spTree>
    <p:extLst>
      <p:ext uri="{BB962C8B-B14F-4D97-AF65-F5344CB8AC3E}">
        <p14:creationId xmlns:p14="http://schemas.microsoft.com/office/powerpoint/2010/main" val="179905792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1459310"/>
            <a:ext cx="8229600" cy="3939381"/>
          </a:xfrm>
          <a:prstGeom prst="rect">
            <a:avLst/>
          </a:prstGeom>
        </p:spPr>
        <p:txBody>
          <a:bodyPr anchor="ctr">
            <a:normAutofit/>
          </a:bodyPr>
          <a:lstStyle>
            <a:lvl1pPr marL="342900" indent="-342900" algn="l" defTabSz="914400" rtl="0" eaLnBrk="1" latinLnBrk="0" hangingPunct="1">
              <a:spcBef>
                <a:spcPct val="20000"/>
              </a:spcBef>
              <a:buClr>
                <a:srgbClr val="1993B9"/>
              </a:buClr>
              <a:buSzPct val="110000"/>
              <a:buFont typeface="Wingdings 3" pitchFamily="18" charset="2"/>
              <a:buChar char="´"/>
              <a:defRPr sz="3200" b="1" kern="1200">
                <a:solidFill>
                  <a:schemeClr val="accent1">
                    <a:lumMod val="50000"/>
                  </a:schemeClr>
                </a:solidFill>
                <a:latin typeface="+mn-lt"/>
                <a:ea typeface="+mn-ea"/>
                <a:cs typeface="+mn-cs"/>
              </a:defRPr>
            </a:lvl1pPr>
            <a:lvl2pPr marL="742950" indent="-285750" algn="l" defTabSz="914400" rtl="0" eaLnBrk="1" latinLnBrk="0" hangingPunct="1">
              <a:spcBef>
                <a:spcPct val="20000"/>
              </a:spcBef>
              <a:buClr>
                <a:srgbClr val="1993B9"/>
              </a:buClr>
              <a:buSzPct val="90000"/>
              <a:buFont typeface="Wingdings 3" pitchFamily="18" charset="2"/>
              <a:buChar char="´"/>
              <a:defRPr sz="2800" b="1" kern="1200">
                <a:solidFill>
                  <a:schemeClr val="accent1">
                    <a:lumMod val="50000"/>
                  </a:schemeClr>
                </a:solidFill>
                <a:latin typeface="+mn-lt"/>
                <a:ea typeface="+mn-ea"/>
                <a:cs typeface="+mn-cs"/>
              </a:defRPr>
            </a:lvl2pPr>
            <a:lvl3pPr marL="1143000" indent="-228600" algn="l" defTabSz="914400" rtl="0" eaLnBrk="1" latinLnBrk="0" hangingPunct="1">
              <a:spcBef>
                <a:spcPct val="20000"/>
              </a:spcBef>
              <a:buClr>
                <a:srgbClr val="1993B9"/>
              </a:buClr>
              <a:buSzPct val="90000"/>
              <a:buFont typeface="Wingdings 3" pitchFamily="18" charset="2"/>
              <a:buChar char="´"/>
              <a:defRPr sz="2400" b="1" kern="1200">
                <a:solidFill>
                  <a:schemeClr val="accent1">
                    <a:lumMod val="50000"/>
                  </a:schemeClr>
                </a:solidFill>
                <a:latin typeface="+mn-lt"/>
                <a:ea typeface="+mn-ea"/>
                <a:cs typeface="+mn-cs"/>
              </a:defRPr>
            </a:lvl3pPr>
            <a:lvl4pPr marL="16002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4pPr>
            <a:lvl5pPr marL="20574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5200" i="1" dirty="0">
                <a:solidFill>
                  <a:srgbClr val="DA401F"/>
                </a:solidFill>
              </a:rPr>
              <a:t>Could HPV vaccine cause my child to have problems with… ?</a:t>
            </a:r>
            <a:endParaRPr lang="en-US" sz="5400" i="1" dirty="0">
              <a:solidFill>
                <a:srgbClr val="DA401F"/>
              </a:solidFill>
            </a:endParaRPr>
          </a:p>
        </p:txBody>
      </p:sp>
    </p:spTree>
    <p:extLst>
      <p:ext uri="{BB962C8B-B14F-4D97-AF65-F5344CB8AC3E}">
        <p14:creationId xmlns:p14="http://schemas.microsoft.com/office/powerpoint/2010/main" val="111209698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562600"/>
          </a:xfrm>
        </p:spPr>
        <p:txBody>
          <a:bodyPr anchor="ctr">
            <a:noAutofit/>
          </a:bodyPr>
          <a:lstStyle/>
          <a:p>
            <a:pPr marL="0" indent="0" algn="ctr">
              <a:spcBef>
                <a:spcPts val="0"/>
              </a:spcBef>
              <a:buNone/>
            </a:pPr>
            <a:r>
              <a:rPr lang="en-US" sz="3600" b="0" dirty="0">
                <a:solidFill>
                  <a:srgbClr val="92D050"/>
                </a:solidFill>
              </a:rPr>
              <a:t>There is no data available to suggest that HPV vaccine will affect future fertility. </a:t>
            </a:r>
          </a:p>
          <a:p>
            <a:pPr marL="0" indent="0" algn="ctr">
              <a:spcBef>
                <a:spcPts val="0"/>
              </a:spcBef>
              <a:buNone/>
            </a:pPr>
            <a:r>
              <a:rPr lang="en-US" sz="3600" b="0" dirty="0">
                <a:solidFill>
                  <a:srgbClr val="009DC4"/>
                </a:solidFill>
              </a:rPr>
              <a:t>However, women who develop cervical cancer could require treatment that would limit their ability to have children. </a:t>
            </a:r>
          </a:p>
          <a:p>
            <a:pPr marL="0" indent="0" algn="ctr">
              <a:spcBef>
                <a:spcPts val="0"/>
              </a:spcBef>
              <a:buNone/>
            </a:pPr>
            <a:r>
              <a:rPr lang="en-US" sz="3600" b="0" dirty="0">
                <a:solidFill>
                  <a:srgbClr val="781D7E"/>
                </a:solidFill>
              </a:rPr>
              <a:t>Starting the HPV vaccine series today could prevent that from happening and protect your daughter’s ability to bear children.</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240881"/>
            <a:ext cx="1120158" cy="737437"/>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7792367" y="5434763"/>
            <a:ext cx="1120158" cy="737437"/>
          </a:xfrm>
          <a:prstGeom prst="rect">
            <a:avLst/>
          </a:prstGeom>
        </p:spPr>
      </p:pic>
    </p:spTree>
    <p:extLst>
      <p:ext uri="{BB962C8B-B14F-4D97-AF65-F5344CB8AC3E}">
        <p14:creationId xmlns:p14="http://schemas.microsoft.com/office/powerpoint/2010/main" val="219427846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562600"/>
          </a:xfrm>
        </p:spPr>
        <p:txBody>
          <a:bodyPr anchor="ctr">
            <a:noAutofit/>
          </a:bodyPr>
          <a:lstStyle/>
          <a:p>
            <a:pPr marL="0" indent="0" algn="ctr">
              <a:spcBef>
                <a:spcPts val="0"/>
              </a:spcBef>
              <a:buNone/>
            </a:pPr>
            <a:r>
              <a:rPr lang="en-US" sz="3600" b="0" dirty="0">
                <a:solidFill>
                  <a:srgbClr val="92D050"/>
                </a:solidFill>
              </a:rPr>
              <a:t>More than a decade of HPV vaccine safety studies have been very reassuring. </a:t>
            </a:r>
          </a:p>
          <a:p>
            <a:pPr marL="0" indent="0" algn="ctr">
              <a:spcBef>
                <a:spcPts val="0"/>
              </a:spcBef>
              <a:buNone/>
            </a:pPr>
            <a:r>
              <a:rPr lang="en-US" sz="3600" b="0" dirty="0">
                <a:solidFill>
                  <a:srgbClr val="009DC4"/>
                </a:solidFill>
              </a:rPr>
              <a:t>To date, we have not observed any signal that shows that HPV vaccination causes </a:t>
            </a:r>
          </a:p>
          <a:p>
            <a:pPr marL="0" indent="0" algn="ctr">
              <a:spcBef>
                <a:spcPts val="0"/>
              </a:spcBef>
              <a:buNone/>
            </a:pPr>
            <a:r>
              <a:rPr lang="en-US" sz="3600" b="0" dirty="0">
                <a:solidFill>
                  <a:srgbClr val="7030A0"/>
                </a:solidFill>
              </a:rPr>
              <a:t>death/ neurologic conditions/ autoimmune conditions/ venous thromboembolism/ postural orthostatic tachycardia syndrome/ complex regional pain syndrome. </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240881"/>
            <a:ext cx="1120158" cy="737437"/>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7792367" y="5434763"/>
            <a:ext cx="1120158" cy="737437"/>
          </a:xfrm>
          <a:prstGeom prst="rect">
            <a:avLst/>
          </a:prstGeom>
        </p:spPr>
      </p:pic>
    </p:spTree>
    <p:extLst>
      <p:ext uri="{BB962C8B-B14F-4D97-AF65-F5344CB8AC3E}">
        <p14:creationId xmlns:p14="http://schemas.microsoft.com/office/powerpoint/2010/main" val="270682769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1459310"/>
            <a:ext cx="8229600" cy="3939381"/>
          </a:xfrm>
          <a:prstGeom prst="rect">
            <a:avLst/>
          </a:prstGeom>
        </p:spPr>
        <p:txBody>
          <a:bodyPr anchor="ctr">
            <a:normAutofit/>
          </a:bodyPr>
          <a:lstStyle>
            <a:lvl1pPr marL="342900" indent="-342900" algn="l" defTabSz="914400" rtl="0" eaLnBrk="1" latinLnBrk="0" hangingPunct="1">
              <a:spcBef>
                <a:spcPct val="20000"/>
              </a:spcBef>
              <a:buClr>
                <a:srgbClr val="1993B9"/>
              </a:buClr>
              <a:buSzPct val="110000"/>
              <a:buFont typeface="Wingdings 3" pitchFamily="18" charset="2"/>
              <a:buChar char="´"/>
              <a:defRPr sz="3200" b="1" kern="1200">
                <a:solidFill>
                  <a:schemeClr val="accent1">
                    <a:lumMod val="50000"/>
                  </a:schemeClr>
                </a:solidFill>
                <a:latin typeface="+mn-lt"/>
                <a:ea typeface="+mn-ea"/>
                <a:cs typeface="+mn-cs"/>
              </a:defRPr>
            </a:lvl1pPr>
            <a:lvl2pPr marL="742950" indent="-285750" algn="l" defTabSz="914400" rtl="0" eaLnBrk="1" latinLnBrk="0" hangingPunct="1">
              <a:spcBef>
                <a:spcPct val="20000"/>
              </a:spcBef>
              <a:buClr>
                <a:srgbClr val="1993B9"/>
              </a:buClr>
              <a:buSzPct val="90000"/>
              <a:buFont typeface="Wingdings 3" pitchFamily="18" charset="2"/>
              <a:buChar char="´"/>
              <a:defRPr sz="2800" b="1" kern="1200">
                <a:solidFill>
                  <a:schemeClr val="accent1">
                    <a:lumMod val="50000"/>
                  </a:schemeClr>
                </a:solidFill>
                <a:latin typeface="+mn-lt"/>
                <a:ea typeface="+mn-ea"/>
                <a:cs typeface="+mn-cs"/>
              </a:defRPr>
            </a:lvl2pPr>
            <a:lvl3pPr marL="1143000" indent="-228600" algn="l" defTabSz="914400" rtl="0" eaLnBrk="1" latinLnBrk="0" hangingPunct="1">
              <a:spcBef>
                <a:spcPct val="20000"/>
              </a:spcBef>
              <a:buClr>
                <a:srgbClr val="1993B9"/>
              </a:buClr>
              <a:buSzPct val="90000"/>
              <a:buFont typeface="Wingdings 3" pitchFamily="18" charset="2"/>
              <a:buChar char="´"/>
              <a:defRPr sz="2400" b="1" kern="1200">
                <a:solidFill>
                  <a:schemeClr val="accent1">
                    <a:lumMod val="50000"/>
                  </a:schemeClr>
                </a:solidFill>
                <a:latin typeface="+mn-lt"/>
                <a:ea typeface="+mn-ea"/>
                <a:cs typeface="+mn-cs"/>
              </a:defRPr>
            </a:lvl3pPr>
            <a:lvl4pPr marL="16002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4pPr>
            <a:lvl5pPr marL="20574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5200" i="1" dirty="0">
                <a:solidFill>
                  <a:srgbClr val="DA401F"/>
                </a:solidFill>
              </a:rPr>
              <a:t>How do you know if the vaccine works?</a:t>
            </a:r>
            <a:endParaRPr lang="en-US" sz="5400" i="1" dirty="0">
              <a:solidFill>
                <a:srgbClr val="DA401F"/>
              </a:solidFill>
            </a:endParaRPr>
          </a:p>
        </p:txBody>
      </p:sp>
    </p:spTree>
    <p:extLst>
      <p:ext uri="{BB962C8B-B14F-4D97-AF65-F5344CB8AC3E}">
        <p14:creationId xmlns:p14="http://schemas.microsoft.com/office/powerpoint/2010/main" val="38235177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Autofit/>
          </a:bodyPr>
          <a:lstStyle/>
          <a:p>
            <a:r>
              <a:rPr lang="en-US" sz="4000" dirty="0" smtClean="0"/>
              <a:t>New Cancers Caused by HPV per Year</a:t>
            </a:r>
            <a:br>
              <a:rPr lang="en-US" sz="4000" dirty="0" smtClean="0"/>
            </a:br>
            <a:r>
              <a:rPr lang="en-US" sz="4000" dirty="0" smtClean="0"/>
              <a:t>United States 2006-2010</a:t>
            </a:r>
            <a:endParaRPr lang="en-US" sz="4000" dirty="0"/>
          </a:p>
        </p:txBody>
      </p:sp>
      <p:sp>
        <p:nvSpPr>
          <p:cNvPr id="12" name="TextBox 11"/>
          <p:cNvSpPr txBox="1"/>
          <p:nvPr/>
        </p:nvSpPr>
        <p:spPr>
          <a:xfrm>
            <a:off x="0" y="6553200"/>
            <a:ext cx="5410200" cy="307777"/>
          </a:xfrm>
          <a:prstGeom prst="rect">
            <a:avLst/>
          </a:prstGeom>
          <a:noFill/>
        </p:spPr>
        <p:txBody>
          <a:bodyPr wrap="square" rtlCol="0">
            <a:spAutoFit/>
          </a:bodyPr>
          <a:lstStyle/>
          <a:p>
            <a:pPr>
              <a:spcAft>
                <a:spcPts val="600"/>
              </a:spcAft>
            </a:pPr>
            <a:r>
              <a:rPr lang="en-US" sz="1400" dirty="0" smtClean="0">
                <a:solidFill>
                  <a:schemeClr val="accent1">
                    <a:lumMod val="50000"/>
                  </a:schemeClr>
                </a:solidFill>
              </a:rPr>
              <a:t>CDC, </a:t>
            </a:r>
            <a:r>
              <a:rPr lang="en-US" sz="1400" dirty="0">
                <a:solidFill>
                  <a:schemeClr val="accent1">
                    <a:lumMod val="50000"/>
                  </a:schemeClr>
                </a:solidFill>
              </a:rPr>
              <a:t>United States Cancer Statistics (USCS</a:t>
            </a:r>
            <a:r>
              <a:rPr lang="en-US" sz="1400" dirty="0" smtClean="0">
                <a:solidFill>
                  <a:schemeClr val="accent1">
                    <a:lumMod val="50000"/>
                  </a:schemeClr>
                </a:solidFill>
              </a:rPr>
              <a:t>), 2006-2010</a:t>
            </a:r>
            <a:endParaRPr lang="en-US" sz="1400" dirty="0">
              <a:solidFill>
                <a:schemeClr val="accent1">
                  <a:lumMod val="50000"/>
                </a:schemeClr>
              </a:solidFill>
            </a:endParaRPr>
          </a:p>
        </p:txBody>
      </p:sp>
      <p:grpSp>
        <p:nvGrpSpPr>
          <p:cNvPr id="31" name="Group 30"/>
          <p:cNvGrpSpPr/>
          <p:nvPr/>
        </p:nvGrpSpPr>
        <p:grpSpPr>
          <a:xfrm>
            <a:off x="76200" y="1391375"/>
            <a:ext cx="4547259" cy="4930248"/>
            <a:chOff x="571500" y="1605331"/>
            <a:chExt cx="4547259" cy="4930248"/>
          </a:xfrm>
        </p:grpSpPr>
        <p:sp>
          <p:nvSpPr>
            <p:cNvPr id="5" name="TextBox 4"/>
            <p:cNvSpPr txBox="1"/>
            <p:nvPr/>
          </p:nvSpPr>
          <p:spPr>
            <a:xfrm>
              <a:off x="1981200" y="5791200"/>
              <a:ext cx="2819400" cy="461665"/>
            </a:xfrm>
            <a:prstGeom prst="rect">
              <a:avLst/>
            </a:prstGeom>
            <a:noFill/>
          </p:spPr>
          <p:txBody>
            <a:bodyPr wrap="square" rtlCol="0">
              <a:spAutoFit/>
            </a:bodyPr>
            <a:lstStyle/>
            <a:p>
              <a:pPr algn="ctr"/>
              <a:r>
                <a:rPr lang="en-US" sz="2400" b="1" dirty="0" smtClean="0">
                  <a:solidFill>
                    <a:schemeClr val="accent1">
                      <a:lumMod val="50000"/>
                    </a:schemeClr>
                  </a:solidFill>
                </a:rPr>
                <a:t>Women (n = 17,600)</a:t>
              </a:r>
              <a:endParaRPr lang="en-US" sz="2400" b="1" dirty="0">
                <a:solidFill>
                  <a:schemeClr val="accent1">
                    <a:lumMod val="50000"/>
                  </a:schemeClr>
                </a:solidFill>
              </a:endParaRPr>
            </a:p>
          </p:txBody>
        </p:sp>
        <p:grpSp>
          <p:nvGrpSpPr>
            <p:cNvPr id="30" name="Group 29"/>
            <p:cNvGrpSpPr/>
            <p:nvPr/>
          </p:nvGrpSpPr>
          <p:grpSpPr>
            <a:xfrm>
              <a:off x="571500" y="1605331"/>
              <a:ext cx="4547259" cy="4930248"/>
              <a:chOff x="571500" y="1605331"/>
              <a:chExt cx="4547259" cy="4930248"/>
            </a:xfrm>
          </p:grpSpPr>
          <p:graphicFrame>
            <p:nvGraphicFramePr>
              <p:cNvPr id="3" name="Chart 2"/>
              <p:cNvGraphicFramePr/>
              <p:nvPr>
                <p:extLst>
                  <p:ext uri="{D42A27DB-BD31-4B8C-83A1-F6EECF244321}">
                    <p14:modId xmlns:p14="http://schemas.microsoft.com/office/powerpoint/2010/main" val="2182724961"/>
                  </p:ext>
                </p:extLst>
              </p:nvPr>
            </p:nvGraphicFramePr>
            <p:xfrm>
              <a:off x="1510640" y="1676400"/>
              <a:ext cx="3608119" cy="4859179"/>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3314700" y="2590802"/>
                <a:ext cx="1447800" cy="1015663"/>
              </a:xfrm>
              <a:prstGeom prst="rect">
                <a:avLst/>
              </a:prstGeom>
              <a:noFill/>
            </p:spPr>
            <p:txBody>
              <a:bodyPr wrap="square" rtlCol="0">
                <a:spAutoFit/>
              </a:bodyPr>
              <a:lstStyle/>
              <a:p>
                <a:r>
                  <a:rPr lang="en-US" sz="2000" dirty="0" smtClean="0"/>
                  <a:t>Anus</a:t>
                </a:r>
                <a:br>
                  <a:rPr lang="en-US" sz="2000" dirty="0" smtClean="0"/>
                </a:br>
                <a:r>
                  <a:rPr lang="en-US" sz="2000" dirty="0" smtClean="0"/>
                  <a:t>n=2,600</a:t>
                </a:r>
                <a:br>
                  <a:rPr lang="en-US" sz="2000" dirty="0" smtClean="0"/>
                </a:br>
                <a:r>
                  <a:rPr lang="en-US" sz="2000" dirty="0" smtClean="0"/>
                  <a:t>15%</a:t>
                </a:r>
                <a:endParaRPr lang="en-US" sz="2000" dirty="0"/>
              </a:p>
            </p:txBody>
          </p:sp>
          <p:sp>
            <p:nvSpPr>
              <p:cNvPr id="9" name="TextBox 8"/>
              <p:cNvSpPr txBox="1"/>
              <p:nvPr/>
            </p:nvSpPr>
            <p:spPr>
              <a:xfrm>
                <a:off x="2857500" y="4350605"/>
                <a:ext cx="1447800" cy="1015663"/>
              </a:xfrm>
              <a:prstGeom prst="rect">
                <a:avLst/>
              </a:prstGeom>
              <a:noFill/>
            </p:spPr>
            <p:txBody>
              <a:bodyPr wrap="square" rtlCol="0">
                <a:spAutoFit/>
              </a:bodyPr>
              <a:lstStyle/>
              <a:p>
                <a:r>
                  <a:rPr lang="en-US" sz="2000" dirty="0" smtClean="0"/>
                  <a:t>Cervix</a:t>
                </a:r>
                <a:br>
                  <a:rPr lang="en-US" sz="2000" dirty="0" smtClean="0"/>
                </a:br>
                <a:r>
                  <a:rPr lang="en-US" sz="2000" dirty="0" smtClean="0"/>
                  <a:t>n=10,400</a:t>
                </a:r>
                <a:br>
                  <a:rPr lang="en-US" sz="2000" dirty="0" smtClean="0"/>
                </a:br>
                <a:r>
                  <a:rPr lang="en-US" sz="2000" dirty="0" smtClean="0"/>
                  <a:t>59%</a:t>
                </a:r>
                <a:endParaRPr lang="en-US" sz="2000" dirty="0"/>
              </a:p>
            </p:txBody>
          </p:sp>
          <p:sp>
            <p:nvSpPr>
              <p:cNvPr id="14" name="TextBox 13"/>
              <p:cNvSpPr txBox="1"/>
              <p:nvPr/>
            </p:nvSpPr>
            <p:spPr>
              <a:xfrm>
                <a:off x="1094105" y="2097507"/>
                <a:ext cx="1447800" cy="1015663"/>
              </a:xfrm>
              <a:prstGeom prst="rect">
                <a:avLst/>
              </a:prstGeom>
              <a:noFill/>
            </p:spPr>
            <p:txBody>
              <a:bodyPr wrap="square" rtlCol="0">
                <a:spAutoFit/>
              </a:bodyPr>
              <a:lstStyle/>
              <a:p>
                <a:r>
                  <a:rPr lang="en-US" sz="2000" dirty="0" smtClean="0"/>
                  <a:t>Vagina</a:t>
                </a:r>
                <a:br>
                  <a:rPr lang="en-US" sz="2000" dirty="0" smtClean="0"/>
                </a:br>
                <a:r>
                  <a:rPr lang="en-US" sz="2000" dirty="0" smtClean="0"/>
                  <a:t>n=600</a:t>
                </a:r>
                <a:br>
                  <a:rPr lang="en-US" sz="2000" dirty="0" smtClean="0"/>
                </a:br>
                <a:r>
                  <a:rPr lang="en-US" sz="2000" dirty="0" smtClean="0"/>
                  <a:t>3%</a:t>
                </a:r>
                <a:endParaRPr lang="en-US" sz="2000" dirty="0"/>
              </a:p>
            </p:txBody>
          </p:sp>
          <p:sp>
            <p:nvSpPr>
              <p:cNvPr id="23" name="TextBox 22"/>
              <p:cNvSpPr txBox="1"/>
              <p:nvPr/>
            </p:nvSpPr>
            <p:spPr>
              <a:xfrm>
                <a:off x="2177899" y="1605331"/>
                <a:ext cx="1447800" cy="1015663"/>
              </a:xfrm>
              <a:prstGeom prst="rect">
                <a:avLst/>
              </a:prstGeom>
              <a:noFill/>
            </p:spPr>
            <p:txBody>
              <a:bodyPr wrap="square" rtlCol="0">
                <a:spAutoFit/>
              </a:bodyPr>
              <a:lstStyle/>
              <a:p>
                <a:r>
                  <a:rPr lang="en-US" sz="2000" dirty="0" smtClean="0"/>
                  <a:t> Vulva</a:t>
                </a:r>
                <a:br>
                  <a:rPr lang="en-US" sz="2000" dirty="0" smtClean="0"/>
                </a:br>
                <a:r>
                  <a:rPr lang="en-US" sz="2000" dirty="0" smtClean="0"/>
                  <a:t> n=2,200</a:t>
                </a:r>
                <a:br>
                  <a:rPr lang="en-US" sz="2000" dirty="0" smtClean="0"/>
                </a:br>
                <a:r>
                  <a:rPr lang="en-US" sz="2000" dirty="0" smtClean="0"/>
                  <a:t> 13%</a:t>
                </a:r>
                <a:endParaRPr lang="en-US" sz="2000" dirty="0"/>
              </a:p>
            </p:txBody>
          </p:sp>
          <p:sp>
            <p:nvSpPr>
              <p:cNvPr id="13" name="TextBox 12"/>
              <p:cNvSpPr txBox="1"/>
              <p:nvPr/>
            </p:nvSpPr>
            <p:spPr>
              <a:xfrm>
                <a:off x="571500" y="3384470"/>
                <a:ext cx="1447800" cy="1015663"/>
              </a:xfrm>
              <a:prstGeom prst="rect">
                <a:avLst/>
              </a:prstGeom>
              <a:noFill/>
            </p:spPr>
            <p:txBody>
              <a:bodyPr wrap="square" rtlCol="0">
                <a:spAutoFit/>
              </a:bodyPr>
              <a:lstStyle/>
              <a:p>
                <a:r>
                  <a:rPr lang="en-US" sz="2000" dirty="0" smtClean="0"/>
                  <a:t>Oropharynx</a:t>
                </a:r>
                <a:br>
                  <a:rPr lang="en-US" sz="2000" dirty="0" smtClean="0"/>
                </a:br>
                <a:r>
                  <a:rPr lang="en-US" sz="2000" dirty="0" smtClean="0"/>
                  <a:t>n=1,800</a:t>
                </a:r>
                <a:br>
                  <a:rPr lang="en-US" sz="2000" dirty="0" smtClean="0"/>
                </a:br>
                <a:r>
                  <a:rPr lang="en-US" sz="2000" dirty="0" smtClean="0"/>
                  <a:t>10%</a:t>
                </a:r>
                <a:endParaRPr lang="en-US" sz="2000" dirty="0"/>
              </a:p>
            </p:txBody>
          </p:sp>
        </p:grpSp>
      </p:grpSp>
      <p:grpSp>
        <p:nvGrpSpPr>
          <p:cNvPr id="32" name="Group 31"/>
          <p:cNvGrpSpPr/>
          <p:nvPr/>
        </p:nvGrpSpPr>
        <p:grpSpPr>
          <a:xfrm>
            <a:off x="5029200" y="1360321"/>
            <a:ext cx="3581400" cy="4693977"/>
            <a:chOff x="5029200" y="1591898"/>
            <a:chExt cx="3581400" cy="4693977"/>
          </a:xfrm>
        </p:grpSpPr>
        <p:grpSp>
          <p:nvGrpSpPr>
            <p:cNvPr id="28" name="Group 27"/>
            <p:cNvGrpSpPr/>
            <p:nvPr/>
          </p:nvGrpSpPr>
          <p:grpSpPr>
            <a:xfrm>
              <a:off x="5029200" y="2014061"/>
              <a:ext cx="3581400" cy="4271814"/>
              <a:chOff x="5181600" y="1905000"/>
              <a:chExt cx="3429000" cy="4134013"/>
            </a:xfrm>
          </p:grpSpPr>
          <p:graphicFrame>
            <p:nvGraphicFramePr>
              <p:cNvPr id="4" name="Chart 3"/>
              <p:cNvGraphicFramePr/>
              <p:nvPr>
                <p:extLst>
                  <p:ext uri="{D42A27DB-BD31-4B8C-83A1-F6EECF244321}">
                    <p14:modId xmlns:p14="http://schemas.microsoft.com/office/powerpoint/2010/main" val="540513203"/>
                  </p:ext>
                </p:extLst>
              </p:nvPr>
            </p:nvGraphicFramePr>
            <p:xfrm>
              <a:off x="5181600" y="1905000"/>
              <a:ext cx="34290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5546387" y="5577348"/>
                <a:ext cx="2819400" cy="461665"/>
              </a:xfrm>
              <a:prstGeom prst="rect">
                <a:avLst/>
              </a:prstGeom>
              <a:noFill/>
            </p:spPr>
            <p:txBody>
              <a:bodyPr wrap="square" rtlCol="0">
                <a:spAutoFit/>
              </a:bodyPr>
              <a:lstStyle/>
              <a:p>
                <a:pPr algn="ctr"/>
                <a:r>
                  <a:rPr lang="en-US" sz="2400" b="1" dirty="0">
                    <a:solidFill>
                      <a:schemeClr val="accent1">
                        <a:lumMod val="50000"/>
                      </a:schemeClr>
                    </a:solidFill>
                  </a:rPr>
                  <a:t>M</a:t>
                </a:r>
                <a:r>
                  <a:rPr lang="en-US" sz="2400" b="1" dirty="0" smtClean="0">
                    <a:solidFill>
                      <a:schemeClr val="accent1">
                        <a:lumMod val="50000"/>
                      </a:schemeClr>
                    </a:solidFill>
                  </a:rPr>
                  <a:t>en (n = 9,300)</a:t>
                </a:r>
                <a:endParaRPr lang="en-US" sz="2400" b="1" dirty="0">
                  <a:solidFill>
                    <a:schemeClr val="accent1">
                      <a:lumMod val="50000"/>
                    </a:schemeClr>
                  </a:solidFill>
                </a:endParaRPr>
              </a:p>
            </p:txBody>
          </p:sp>
          <p:sp>
            <p:nvSpPr>
              <p:cNvPr id="10" name="TextBox 9"/>
              <p:cNvSpPr txBox="1"/>
              <p:nvPr/>
            </p:nvSpPr>
            <p:spPr>
              <a:xfrm>
                <a:off x="6934200" y="2598003"/>
                <a:ext cx="1447800" cy="982900"/>
              </a:xfrm>
              <a:prstGeom prst="rect">
                <a:avLst/>
              </a:prstGeom>
              <a:noFill/>
            </p:spPr>
            <p:txBody>
              <a:bodyPr wrap="square" rtlCol="0">
                <a:spAutoFit/>
              </a:bodyPr>
              <a:lstStyle/>
              <a:p>
                <a:r>
                  <a:rPr lang="en-US" sz="2000" dirty="0" smtClean="0"/>
                  <a:t>Anus</a:t>
                </a:r>
                <a:br>
                  <a:rPr lang="en-US" sz="2000" dirty="0" smtClean="0"/>
                </a:br>
                <a:r>
                  <a:rPr lang="en-US" sz="2000" dirty="0" smtClean="0"/>
                  <a:t>n=1,400</a:t>
                </a:r>
                <a:br>
                  <a:rPr lang="en-US" sz="2000" dirty="0" smtClean="0"/>
                </a:br>
                <a:r>
                  <a:rPr lang="en-US" sz="2000" dirty="0" smtClean="0"/>
                  <a:t>15%</a:t>
                </a:r>
                <a:endParaRPr lang="en-US" sz="2000" dirty="0"/>
              </a:p>
            </p:txBody>
          </p:sp>
          <p:sp>
            <p:nvSpPr>
              <p:cNvPr id="11" name="TextBox 10"/>
              <p:cNvSpPr txBox="1"/>
              <p:nvPr/>
            </p:nvSpPr>
            <p:spPr>
              <a:xfrm>
                <a:off x="6400800" y="4191000"/>
                <a:ext cx="1447800" cy="982900"/>
              </a:xfrm>
              <a:prstGeom prst="rect">
                <a:avLst/>
              </a:prstGeom>
              <a:noFill/>
            </p:spPr>
            <p:txBody>
              <a:bodyPr wrap="square" rtlCol="0">
                <a:spAutoFit/>
              </a:bodyPr>
              <a:lstStyle/>
              <a:p>
                <a:r>
                  <a:rPr lang="en-US" sz="2000" dirty="0" smtClean="0"/>
                  <a:t>Oropharynx</a:t>
                </a:r>
                <a:br>
                  <a:rPr lang="en-US" sz="2000" dirty="0" smtClean="0"/>
                </a:br>
                <a:r>
                  <a:rPr lang="en-US" sz="2000" dirty="0" smtClean="0"/>
                  <a:t>n=7,200</a:t>
                </a:r>
                <a:br>
                  <a:rPr lang="en-US" sz="2000" dirty="0" smtClean="0"/>
                </a:br>
                <a:r>
                  <a:rPr lang="en-US" sz="2000" dirty="0" smtClean="0"/>
                  <a:t>77%</a:t>
                </a:r>
                <a:endParaRPr lang="en-US" sz="2000" dirty="0"/>
              </a:p>
            </p:txBody>
          </p:sp>
        </p:grpSp>
        <p:sp>
          <p:nvSpPr>
            <p:cNvPr id="29" name="TextBox 28"/>
            <p:cNvSpPr txBox="1"/>
            <p:nvPr/>
          </p:nvSpPr>
          <p:spPr>
            <a:xfrm>
              <a:off x="6135793" y="1591898"/>
              <a:ext cx="1447800" cy="1015663"/>
            </a:xfrm>
            <a:prstGeom prst="rect">
              <a:avLst/>
            </a:prstGeom>
            <a:noFill/>
          </p:spPr>
          <p:txBody>
            <a:bodyPr wrap="square" rtlCol="0">
              <a:spAutoFit/>
            </a:bodyPr>
            <a:lstStyle/>
            <a:p>
              <a:r>
                <a:rPr lang="en-US" sz="2000" dirty="0" smtClean="0"/>
                <a:t>Penis</a:t>
              </a:r>
              <a:br>
                <a:rPr lang="en-US" sz="2000" dirty="0" smtClean="0"/>
              </a:br>
              <a:r>
                <a:rPr lang="en-US" sz="2000" dirty="0" smtClean="0"/>
                <a:t>n=700</a:t>
              </a:r>
              <a:br>
                <a:rPr lang="en-US" sz="2000" dirty="0" smtClean="0"/>
              </a:br>
              <a:r>
                <a:rPr lang="en-US" sz="2000" dirty="0" smtClean="0"/>
                <a:t>8%</a:t>
              </a:r>
              <a:endParaRPr lang="en-US" sz="2000" dirty="0"/>
            </a:p>
          </p:txBody>
        </p:sp>
      </p:grpSp>
      <p:cxnSp>
        <p:nvCxnSpPr>
          <p:cNvPr id="15" name="Straight Connector 14"/>
          <p:cNvCxnSpPr/>
          <p:nvPr/>
        </p:nvCxnSpPr>
        <p:spPr>
          <a:xfrm>
            <a:off x="1171151" y="2601816"/>
            <a:ext cx="361951" cy="282861"/>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166274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562600"/>
          </a:xfrm>
        </p:spPr>
        <p:txBody>
          <a:bodyPr anchor="ctr">
            <a:noAutofit/>
          </a:bodyPr>
          <a:lstStyle/>
          <a:p>
            <a:pPr marL="0" indent="0" algn="ctr">
              <a:buNone/>
            </a:pPr>
            <a:r>
              <a:rPr lang="en-US" sz="3800" b="0" dirty="0">
                <a:solidFill>
                  <a:srgbClr val="92D050"/>
                </a:solidFill>
              </a:rPr>
              <a:t>Ongoing studies continue to show</a:t>
            </a:r>
            <a:br>
              <a:rPr lang="en-US" sz="3800" b="0" dirty="0">
                <a:solidFill>
                  <a:srgbClr val="92D050"/>
                </a:solidFill>
              </a:rPr>
            </a:br>
            <a:r>
              <a:rPr lang="en-US" sz="3800" b="0" dirty="0">
                <a:solidFill>
                  <a:srgbClr val="92D050"/>
                </a:solidFill>
              </a:rPr>
              <a:t>that HPV vaccination works very well. </a:t>
            </a:r>
            <a:r>
              <a:rPr lang="en-US" sz="3800" b="0" dirty="0">
                <a:solidFill>
                  <a:srgbClr val="009DC4"/>
                </a:solidFill>
              </a:rPr>
              <a:t>HPV infections, genital warts, and cervical precancers in young people have all decreased in the years since the vaccine has been available. </a:t>
            </a:r>
            <a:br>
              <a:rPr lang="en-US" sz="3800" b="0" dirty="0">
                <a:solidFill>
                  <a:srgbClr val="009DC4"/>
                </a:solidFill>
              </a:rPr>
            </a:br>
            <a:r>
              <a:rPr lang="en-US" sz="3800" b="0" dirty="0">
                <a:solidFill>
                  <a:srgbClr val="7030A0"/>
                </a:solidFill>
              </a:rPr>
              <a:t>Starting the vaccine series today will help ensure your child gets the best  protection possible. </a:t>
            </a:r>
            <a:endParaRPr lang="en-US" sz="3800" b="0" dirty="0">
              <a:solidFill>
                <a:srgbClr val="009DC4"/>
              </a:solidFill>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240881"/>
            <a:ext cx="1120158" cy="737437"/>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7792367" y="5434763"/>
            <a:ext cx="1120158" cy="737437"/>
          </a:xfrm>
          <a:prstGeom prst="rect">
            <a:avLst/>
          </a:prstGeom>
        </p:spPr>
      </p:pic>
    </p:spTree>
    <p:extLst>
      <p:ext uri="{BB962C8B-B14F-4D97-AF65-F5344CB8AC3E}">
        <p14:creationId xmlns:p14="http://schemas.microsoft.com/office/powerpoint/2010/main" val="338577221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1459310"/>
            <a:ext cx="8186468" cy="3939381"/>
          </a:xfrm>
          <a:prstGeom prst="rect">
            <a:avLst/>
          </a:prstGeom>
        </p:spPr>
        <p:txBody>
          <a:bodyPr anchor="ctr">
            <a:normAutofit/>
          </a:bodyPr>
          <a:lstStyle>
            <a:lvl1pPr marL="342900" indent="-342900" algn="l" defTabSz="914400" rtl="0" eaLnBrk="1" latinLnBrk="0" hangingPunct="1">
              <a:spcBef>
                <a:spcPct val="20000"/>
              </a:spcBef>
              <a:buClr>
                <a:srgbClr val="1993B9"/>
              </a:buClr>
              <a:buSzPct val="110000"/>
              <a:buFont typeface="Wingdings 3" pitchFamily="18" charset="2"/>
              <a:buChar char="´"/>
              <a:defRPr sz="3200" b="1" kern="1200">
                <a:solidFill>
                  <a:schemeClr val="accent1">
                    <a:lumMod val="50000"/>
                  </a:schemeClr>
                </a:solidFill>
                <a:latin typeface="+mn-lt"/>
                <a:ea typeface="+mn-ea"/>
                <a:cs typeface="+mn-cs"/>
              </a:defRPr>
            </a:lvl1pPr>
            <a:lvl2pPr marL="742950" indent="-285750" algn="l" defTabSz="914400" rtl="0" eaLnBrk="1" latinLnBrk="0" hangingPunct="1">
              <a:spcBef>
                <a:spcPct val="20000"/>
              </a:spcBef>
              <a:buClr>
                <a:srgbClr val="1993B9"/>
              </a:buClr>
              <a:buSzPct val="90000"/>
              <a:buFont typeface="Wingdings 3" pitchFamily="18" charset="2"/>
              <a:buChar char="´"/>
              <a:defRPr sz="2800" b="1" kern="1200">
                <a:solidFill>
                  <a:schemeClr val="accent1">
                    <a:lumMod val="50000"/>
                  </a:schemeClr>
                </a:solidFill>
                <a:latin typeface="+mn-lt"/>
                <a:ea typeface="+mn-ea"/>
                <a:cs typeface="+mn-cs"/>
              </a:defRPr>
            </a:lvl2pPr>
            <a:lvl3pPr marL="1143000" indent="-228600" algn="l" defTabSz="914400" rtl="0" eaLnBrk="1" latinLnBrk="0" hangingPunct="1">
              <a:spcBef>
                <a:spcPct val="20000"/>
              </a:spcBef>
              <a:buClr>
                <a:srgbClr val="1993B9"/>
              </a:buClr>
              <a:buSzPct val="90000"/>
              <a:buFont typeface="Wingdings 3" pitchFamily="18" charset="2"/>
              <a:buChar char="´"/>
              <a:defRPr sz="2400" b="1" kern="1200">
                <a:solidFill>
                  <a:schemeClr val="accent1">
                    <a:lumMod val="50000"/>
                  </a:schemeClr>
                </a:solidFill>
                <a:latin typeface="+mn-lt"/>
                <a:ea typeface="+mn-ea"/>
                <a:cs typeface="+mn-cs"/>
              </a:defRPr>
            </a:lvl3pPr>
            <a:lvl4pPr marL="16002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4pPr>
            <a:lvl5pPr marL="20574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5200" i="1" dirty="0">
                <a:solidFill>
                  <a:srgbClr val="DA401F"/>
                </a:solidFill>
              </a:rPr>
              <a:t>Why do boys need </a:t>
            </a:r>
            <a:br>
              <a:rPr lang="en-US" sz="5200" i="1" dirty="0">
                <a:solidFill>
                  <a:srgbClr val="DA401F"/>
                </a:solidFill>
              </a:rPr>
            </a:br>
            <a:r>
              <a:rPr lang="en-US" sz="5200" i="1" dirty="0">
                <a:solidFill>
                  <a:srgbClr val="DA401F"/>
                </a:solidFill>
              </a:rPr>
              <a:t>HPV vaccine?</a:t>
            </a:r>
            <a:endParaRPr lang="en-US" sz="5400" i="1" dirty="0">
              <a:solidFill>
                <a:srgbClr val="DA401F"/>
              </a:solidFill>
            </a:endParaRPr>
          </a:p>
        </p:txBody>
      </p:sp>
    </p:spTree>
    <p:extLst>
      <p:ext uri="{BB962C8B-B14F-4D97-AF65-F5344CB8AC3E}">
        <p14:creationId xmlns:p14="http://schemas.microsoft.com/office/powerpoint/2010/main" val="417398420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62600"/>
          </a:xfrm>
        </p:spPr>
        <p:txBody>
          <a:bodyPr anchor="ctr">
            <a:noAutofit/>
          </a:bodyPr>
          <a:lstStyle/>
          <a:p>
            <a:pPr marL="0" indent="0" algn="ctr">
              <a:buNone/>
            </a:pPr>
            <a:r>
              <a:rPr lang="en-US" sz="4000" b="0" dirty="0">
                <a:solidFill>
                  <a:srgbClr val="92D050"/>
                </a:solidFill>
              </a:rPr>
              <a:t>HPV infection can cause cancers of the penis, anus, and throat in men. </a:t>
            </a:r>
          </a:p>
          <a:p>
            <a:pPr marL="0" indent="0" algn="ctr">
              <a:buNone/>
            </a:pPr>
            <a:r>
              <a:rPr lang="en-US" sz="4000" b="0" dirty="0">
                <a:solidFill>
                  <a:srgbClr val="009DC4"/>
                </a:solidFill>
              </a:rPr>
              <a:t>HPV infection can also cause </a:t>
            </a:r>
            <a:br>
              <a:rPr lang="en-US" sz="4000" b="0" dirty="0">
                <a:solidFill>
                  <a:srgbClr val="009DC4"/>
                </a:solidFill>
              </a:rPr>
            </a:br>
            <a:r>
              <a:rPr lang="en-US" sz="4000" b="0" dirty="0">
                <a:solidFill>
                  <a:srgbClr val="009DC4"/>
                </a:solidFill>
              </a:rPr>
              <a:t>genital warts.</a:t>
            </a:r>
          </a:p>
          <a:p>
            <a:pPr marL="0" indent="0" algn="ctr">
              <a:buNone/>
            </a:pPr>
            <a:r>
              <a:rPr lang="en-US" sz="4000" b="0" dirty="0">
                <a:solidFill>
                  <a:srgbClr val="781D7E"/>
                </a:solidFill>
              </a:rPr>
              <a:t>Getting HPV vaccine today for your son can help prevent the infection that can lead to these diseases.</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240881"/>
            <a:ext cx="1120158" cy="737437"/>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7792367" y="5434763"/>
            <a:ext cx="1120158" cy="737437"/>
          </a:xfrm>
          <a:prstGeom prst="rect">
            <a:avLst/>
          </a:prstGeom>
        </p:spPr>
      </p:pic>
    </p:spTree>
    <p:extLst>
      <p:ext uri="{BB962C8B-B14F-4D97-AF65-F5344CB8AC3E}">
        <p14:creationId xmlns:p14="http://schemas.microsoft.com/office/powerpoint/2010/main" val="282536114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1459310"/>
            <a:ext cx="8186468" cy="3939381"/>
          </a:xfrm>
          <a:prstGeom prst="rect">
            <a:avLst/>
          </a:prstGeom>
        </p:spPr>
        <p:txBody>
          <a:bodyPr anchor="ctr">
            <a:normAutofit/>
          </a:bodyPr>
          <a:lstStyle>
            <a:lvl1pPr marL="342900" indent="-342900" algn="l" defTabSz="914400" rtl="0" eaLnBrk="1" latinLnBrk="0" hangingPunct="1">
              <a:spcBef>
                <a:spcPct val="20000"/>
              </a:spcBef>
              <a:buClr>
                <a:srgbClr val="1993B9"/>
              </a:buClr>
              <a:buSzPct val="110000"/>
              <a:buFont typeface="Wingdings 3" pitchFamily="18" charset="2"/>
              <a:buChar char="´"/>
              <a:defRPr sz="3200" b="1" kern="1200">
                <a:solidFill>
                  <a:schemeClr val="accent1">
                    <a:lumMod val="50000"/>
                  </a:schemeClr>
                </a:solidFill>
                <a:latin typeface="+mn-lt"/>
                <a:ea typeface="+mn-ea"/>
                <a:cs typeface="+mn-cs"/>
              </a:defRPr>
            </a:lvl1pPr>
            <a:lvl2pPr marL="742950" indent="-285750" algn="l" defTabSz="914400" rtl="0" eaLnBrk="1" latinLnBrk="0" hangingPunct="1">
              <a:spcBef>
                <a:spcPct val="20000"/>
              </a:spcBef>
              <a:buClr>
                <a:srgbClr val="1993B9"/>
              </a:buClr>
              <a:buSzPct val="90000"/>
              <a:buFont typeface="Wingdings 3" pitchFamily="18" charset="2"/>
              <a:buChar char="´"/>
              <a:defRPr sz="2800" b="1" kern="1200">
                <a:solidFill>
                  <a:schemeClr val="accent1">
                    <a:lumMod val="50000"/>
                  </a:schemeClr>
                </a:solidFill>
                <a:latin typeface="+mn-lt"/>
                <a:ea typeface="+mn-ea"/>
                <a:cs typeface="+mn-cs"/>
              </a:defRPr>
            </a:lvl2pPr>
            <a:lvl3pPr marL="1143000" indent="-228600" algn="l" defTabSz="914400" rtl="0" eaLnBrk="1" latinLnBrk="0" hangingPunct="1">
              <a:spcBef>
                <a:spcPct val="20000"/>
              </a:spcBef>
              <a:buClr>
                <a:srgbClr val="1993B9"/>
              </a:buClr>
              <a:buSzPct val="90000"/>
              <a:buFont typeface="Wingdings 3" pitchFamily="18" charset="2"/>
              <a:buChar char="´"/>
              <a:defRPr sz="2400" b="1" kern="1200">
                <a:solidFill>
                  <a:schemeClr val="accent1">
                    <a:lumMod val="50000"/>
                  </a:schemeClr>
                </a:solidFill>
                <a:latin typeface="+mn-lt"/>
                <a:ea typeface="+mn-ea"/>
                <a:cs typeface="+mn-cs"/>
              </a:defRPr>
            </a:lvl3pPr>
            <a:lvl4pPr marL="16002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4pPr>
            <a:lvl5pPr marL="20574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5200" i="1" dirty="0">
                <a:solidFill>
                  <a:srgbClr val="DA401F"/>
                </a:solidFill>
              </a:rPr>
              <a:t>We only want the vaccines needed for school.</a:t>
            </a:r>
            <a:endParaRPr lang="en-US" sz="5400" i="1" dirty="0">
              <a:solidFill>
                <a:srgbClr val="DA401F"/>
              </a:solidFill>
            </a:endParaRPr>
          </a:p>
        </p:txBody>
      </p:sp>
    </p:spTree>
    <p:extLst>
      <p:ext uri="{BB962C8B-B14F-4D97-AF65-F5344CB8AC3E}">
        <p14:creationId xmlns:p14="http://schemas.microsoft.com/office/powerpoint/2010/main" val="292232332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004560"/>
          </a:xfrm>
        </p:spPr>
        <p:txBody>
          <a:bodyPr anchor="ctr">
            <a:normAutofit/>
          </a:bodyPr>
          <a:lstStyle/>
          <a:p>
            <a:pPr marL="0" indent="0" algn="ctr">
              <a:buNone/>
            </a:pPr>
            <a:r>
              <a:rPr lang="en-US" sz="4200" b="0" dirty="0">
                <a:solidFill>
                  <a:srgbClr val="92D050"/>
                </a:solidFill>
              </a:rPr>
              <a:t>All three vaccines are strongly  and equally recommended by the CDC. </a:t>
            </a:r>
          </a:p>
          <a:p>
            <a:pPr marL="0" indent="0" algn="ctr">
              <a:buNone/>
            </a:pPr>
            <a:r>
              <a:rPr lang="en-US" sz="4200" b="0" dirty="0">
                <a:solidFill>
                  <a:srgbClr val="009DC4"/>
                </a:solidFill>
              </a:rPr>
              <a:t>All three are also recommended by Pediatric, Adolescent, and Family Medicine doctors and groups. </a:t>
            </a:r>
          </a:p>
          <a:p>
            <a:pPr marL="0" indent="0" algn="ctr">
              <a:buNone/>
            </a:pPr>
            <a:r>
              <a:rPr lang="en-US" sz="4200" b="0" dirty="0">
                <a:solidFill>
                  <a:srgbClr val="7030A0"/>
                </a:solidFill>
              </a:rPr>
              <a:t>School-entry requirements don’t always reflect the current recommendations </a:t>
            </a:r>
            <a:br>
              <a:rPr lang="en-US" sz="4200" b="0" dirty="0">
                <a:solidFill>
                  <a:srgbClr val="7030A0"/>
                </a:solidFill>
              </a:rPr>
            </a:br>
            <a:r>
              <a:rPr lang="en-US" sz="4200" b="0" dirty="0">
                <a:solidFill>
                  <a:srgbClr val="7030A0"/>
                </a:solidFill>
              </a:rPr>
              <a:t>for your child’s health.</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1120158" cy="737437"/>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7696200" y="5486400"/>
            <a:ext cx="1120158" cy="737437"/>
          </a:xfrm>
          <a:prstGeom prst="rect">
            <a:avLst/>
          </a:prstGeom>
        </p:spPr>
      </p:pic>
    </p:spTree>
    <p:extLst>
      <p:ext uri="{BB962C8B-B14F-4D97-AF65-F5344CB8AC3E}">
        <p14:creationId xmlns:p14="http://schemas.microsoft.com/office/powerpoint/2010/main" val="330380066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1459310"/>
            <a:ext cx="8186468" cy="3939381"/>
          </a:xfrm>
          <a:prstGeom prst="rect">
            <a:avLst/>
          </a:prstGeom>
        </p:spPr>
        <p:txBody>
          <a:bodyPr anchor="ctr">
            <a:normAutofit/>
          </a:bodyPr>
          <a:lstStyle>
            <a:lvl1pPr marL="342900" indent="-342900" algn="l" defTabSz="914400" rtl="0" eaLnBrk="1" latinLnBrk="0" hangingPunct="1">
              <a:spcBef>
                <a:spcPct val="20000"/>
              </a:spcBef>
              <a:buClr>
                <a:srgbClr val="1993B9"/>
              </a:buClr>
              <a:buSzPct val="110000"/>
              <a:buFont typeface="Wingdings 3" pitchFamily="18" charset="2"/>
              <a:buChar char="´"/>
              <a:defRPr sz="3200" b="1" kern="1200">
                <a:solidFill>
                  <a:schemeClr val="accent1">
                    <a:lumMod val="50000"/>
                  </a:schemeClr>
                </a:solidFill>
                <a:latin typeface="+mn-lt"/>
                <a:ea typeface="+mn-ea"/>
                <a:cs typeface="+mn-cs"/>
              </a:defRPr>
            </a:lvl1pPr>
            <a:lvl2pPr marL="742950" indent="-285750" algn="l" defTabSz="914400" rtl="0" eaLnBrk="1" latinLnBrk="0" hangingPunct="1">
              <a:spcBef>
                <a:spcPct val="20000"/>
              </a:spcBef>
              <a:buClr>
                <a:srgbClr val="1993B9"/>
              </a:buClr>
              <a:buSzPct val="90000"/>
              <a:buFont typeface="Wingdings 3" pitchFamily="18" charset="2"/>
              <a:buChar char="´"/>
              <a:defRPr sz="2800" b="1" kern="1200">
                <a:solidFill>
                  <a:schemeClr val="accent1">
                    <a:lumMod val="50000"/>
                  </a:schemeClr>
                </a:solidFill>
                <a:latin typeface="+mn-lt"/>
                <a:ea typeface="+mn-ea"/>
                <a:cs typeface="+mn-cs"/>
              </a:defRPr>
            </a:lvl2pPr>
            <a:lvl3pPr marL="1143000" indent="-228600" algn="l" defTabSz="914400" rtl="0" eaLnBrk="1" latinLnBrk="0" hangingPunct="1">
              <a:spcBef>
                <a:spcPct val="20000"/>
              </a:spcBef>
              <a:buClr>
                <a:srgbClr val="1993B9"/>
              </a:buClr>
              <a:buSzPct val="90000"/>
              <a:buFont typeface="Wingdings 3" pitchFamily="18" charset="2"/>
              <a:buChar char="´"/>
              <a:defRPr sz="2400" b="1" kern="1200">
                <a:solidFill>
                  <a:schemeClr val="accent1">
                    <a:lumMod val="50000"/>
                  </a:schemeClr>
                </a:solidFill>
                <a:latin typeface="+mn-lt"/>
                <a:ea typeface="+mn-ea"/>
                <a:cs typeface="+mn-cs"/>
              </a:defRPr>
            </a:lvl3pPr>
            <a:lvl4pPr marL="16002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4pPr>
            <a:lvl5pPr marL="20574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5200" i="1" dirty="0">
                <a:solidFill>
                  <a:srgbClr val="DA401F"/>
                </a:solidFill>
              </a:rPr>
              <a:t>Would you get HPV vaccine for your kids?</a:t>
            </a:r>
            <a:endParaRPr lang="en-US" sz="5400" i="1" dirty="0">
              <a:solidFill>
                <a:srgbClr val="DA401F"/>
              </a:solidFill>
            </a:endParaRPr>
          </a:p>
        </p:txBody>
      </p:sp>
    </p:spTree>
    <p:extLst>
      <p:ext uri="{BB962C8B-B14F-4D97-AF65-F5344CB8AC3E}">
        <p14:creationId xmlns:p14="http://schemas.microsoft.com/office/powerpoint/2010/main" val="32464826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599" y="609600"/>
            <a:ext cx="8683925" cy="5562600"/>
          </a:xfrm>
        </p:spPr>
        <p:txBody>
          <a:bodyPr anchor="ctr">
            <a:noAutofit/>
          </a:bodyPr>
          <a:lstStyle/>
          <a:p>
            <a:pPr marL="0" indent="0" algn="ctr">
              <a:buNone/>
            </a:pPr>
            <a:r>
              <a:rPr lang="en-US" sz="4000" b="0" dirty="0">
                <a:solidFill>
                  <a:srgbClr val="92D050"/>
                </a:solidFill>
              </a:rPr>
              <a:t>Yes, I have given HPV vaccine to my child. </a:t>
            </a:r>
            <a:r>
              <a:rPr lang="en-US" sz="4000" b="0" dirty="0">
                <a:solidFill>
                  <a:srgbClr val="009DC4"/>
                </a:solidFill>
              </a:rPr>
              <a:t>I believe strongly in the importance of this cancer-preventing vaccine. </a:t>
            </a:r>
            <a:br>
              <a:rPr lang="en-US" sz="4000" b="0" dirty="0">
                <a:solidFill>
                  <a:srgbClr val="009DC4"/>
                </a:solidFill>
              </a:rPr>
            </a:br>
            <a:r>
              <a:rPr lang="en-US" sz="4000" b="0" dirty="0">
                <a:solidFill>
                  <a:srgbClr val="781D7E"/>
                </a:solidFill>
              </a:rPr>
              <a:t>The American Academy of Pediatrics, the American Academy of Family Physicians, NIH cancer centers, and the CDC, also agree that getting the HPV vaccine is very important for your child.</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240881"/>
            <a:ext cx="1120158" cy="737437"/>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7792367" y="5434763"/>
            <a:ext cx="1120158" cy="737437"/>
          </a:xfrm>
          <a:prstGeom prst="rect">
            <a:avLst/>
          </a:prstGeom>
        </p:spPr>
      </p:pic>
    </p:spTree>
    <p:extLst>
      <p:ext uri="{BB962C8B-B14F-4D97-AF65-F5344CB8AC3E}">
        <p14:creationId xmlns:p14="http://schemas.microsoft.com/office/powerpoint/2010/main" val="60614457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1459310"/>
            <a:ext cx="8186468" cy="3939381"/>
          </a:xfrm>
          <a:prstGeom prst="rect">
            <a:avLst/>
          </a:prstGeom>
        </p:spPr>
        <p:txBody>
          <a:bodyPr anchor="ctr">
            <a:normAutofit lnSpcReduction="10000"/>
          </a:bodyPr>
          <a:lstStyle>
            <a:lvl1pPr marL="342900" indent="-342900" algn="l" defTabSz="914400" rtl="0" eaLnBrk="1" latinLnBrk="0" hangingPunct="1">
              <a:spcBef>
                <a:spcPct val="20000"/>
              </a:spcBef>
              <a:buClr>
                <a:srgbClr val="1993B9"/>
              </a:buClr>
              <a:buSzPct val="110000"/>
              <a:buFont typeface="Wingdings 3" pitchFamily="18" charset="2"/>
              <a:buChar char="´"/>
              <a:defRPr sz="3200" b="1" kern="1200">
                <a:solidFill>
                  <a:schemeClr val="accent1">
                    <a:lumMod val="50000"/>
                  </a:schemeClr>
                </a:solidFill>
                <a:latin typeface="+mn-lt"/>
                <a:ea typeface="+mn-ea"/>
                <a:cs typeface="+mn-cs"/>
              </a:defRPr>
            </a:lvl1pPr>
            <a:lvl2pPr marL="742950" indent="-285750" algn="l" defTabSz="914400" rtl="0" eaLnBrk="1" latinLnBrk="0" hangingPunct="1">
              <a:spcBef>
                <a:spcPct val="20000"/>
              </a:spcBef>
              <a:buClr>
                <a:srgbClr val="1993B9"/>
              </a:buClr>
              <a:buSzPct val="90000"/>
              <a:buFont typeface="Wingdings 3" pitchFamily="18" charset="2"/>
              <a:buChar char="´"/>
              <a:defRPr sz="2800" b="1" kern="1200">
                <a:solidFill>
                  <a:schemeClr val="accent1">
                    <a:lumMod val="50000"/>
                  </a:schemeClr>
                </a:solidFill>
                <a:latin typeface="+mn-lt"/>
                <a:ea typeface="+mn-ea"/>
                <a:cs typeface="+mn-cs"/>
              </a:defRPr>
            </a:lvl2pPr>
            <a:lvl3pPr marL="1143000" indent="-228600" algn="l" defTabSz="914400" rtl="0" eaLnBrk="1" latinLnBrk="0" hangingPunct="1">
              <a:spcBef>
                <a:spcPct val="20000"/>
              </a:spcBef>
              <a:buClr>
                <a:srgbClr val="1993B9"/>
              </a:buClr>
              <a:buSzPct val="90000"/>
              <a:buFont typeface="Wingdings 3" pitchFamily="18" charset="2"/>
              <a:buChar char="´"/>
              <a:defRPr sz="2400" b="1" kern="1200">
                <a:solidFill>
                  <a:schemeClr val="accent1">
                    <a:lumMod val="50000"/>
                  </a:schemeClr>
                </a:solidFill>
                <a:latin typeface="+mn-lt"/>
                <a:ea typeface="+mn-ea"/>
                <a:cs typeface="+mn-cs"/>
              </a:defRPr>
            </a:lvl3pPr>
            <a:lvl4pPr marL="16002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4pPr>
            <a:lvl5pPr marL="20574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5200" i="1" dirty="0">
                <a:solidFill>
                  <a:srgbClr val="DA401F"/>
                </a:solidFill>
              </a:rPr>
              <a:t>I heard there is a new HPV vaccine that works better. Should I be getting that for my child who already was vaccinated?</a:t>
            </a:r>
            <a:endParaRPr lang="en-US" sz="5400" i="1" dirty="0">
              <a:solidFill>
                <a:srgbClr val="DA401F"/>
              </a:solidFill>
            </a:endParaRPr>
          </a:p>
        </p:txBody>
      </p:sp>
    </p:spTree>
    <p:extLst>
      <p:ext uri="{BB962C8B-B14F-4D97-AF65-F5344CB8AC3E}">
        <p14:creationId xmlns:p14="http://schemas.microsoft.com/office/powerpoint/2010/main" val="6310238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599" y="609600"/>
            <a:ext cx="8683925" cy="5562600"/>
          </a:xfrm>
        </p:spPr>
        <p:txBody>
          <a:bodyPr anchor="ctr">
            <a:noAutofit/>
          </a:bodyPr>
          <a:lstStyle/>
          <a:p>
            <a:pPr marL="0" indent="0" algn="ctr">
              <a:buNone/>
            </a:pPr>
            <a:r>
              <a:rPr lang="en-US" sz="4000" b="0" dirty="0">
                <a:solidFill>
                  <a:srgbClr val="92D050"/>
                </a:solidFill>
              </a:rPr>
              <a:t>Currently there is no recommendation for additional vaccination for someone who has already completed an</a:t>
            </a:r>
            <a:br>
              <a:rPr lang="en-US" sz="4000" b="0" dirty="0">
                <a:solidFill>
                  <a:srgbClr val="92D050"/>
                </a:solidFill>
              </a:rPr>
            </a:br>
            <a:r>
              <a:rPr lang="en-US" sz="4000" b="0" dirty="0">
                <a:solidFill>
                  <a:srgbClr val="92D050"/>
                </a:solidFill>
              </a:rPr>
              <a:t> HPV vaccine series. </a:t>
            </a:r>
          </a:p>
          <a:p>
            <a:pPr marL="0" indent="0" algn="ctr">
              <a:buNone/>
            </a:pPr>
            <a:r>
              <a:rPr lang="en-US" sz="4000" b="0" dirty="0">
                <a:solidFill>
                  <a:srgbClr val="009DC4"/>
                </a:solidFill>
              </a:rPr>
              <a:t>All HPV vaccines protect against </a:t>
            </a:r>
            <a:br>
              <a:rPr lang="en-US" sz="4000" b="0" dirty="0">
                <a:solidFill>
                  <a:srgbClr val="009DC4"/>
                </a:solidFill>
              </a:rPr>
            </a:br>
            <a:r>
              <a:rPr lang="en-US" sz="4000" b="0" dirty="0">
                <a:solidFill>
                  <a:srgbClr val="009DC4"/>
                </a:solidFill>
              </a:rPr>
              <a:t>the infections that cause </a:t>
            </a:r>
            <a:br>
              <a:rPr lang="en-US" sz="4000" b="0" dirty="0">
                <a:solidFill>
                  <a:srgbClr val="009DC4"/>
                </a:solidFill>
              </a:rPr>
            </a:br>
            <a:r>
              <a:rPr lang="en-US" sz="4000" b="0" dirty="0">
                <a:solidFill>
                  <a:srgbClr val="009DC4"/>
                </a:solidFill>
              </a:rPr>
              <a:t>most of the cancers. </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240881"/>
            <a:ext cx="1120158" cy="737437"/>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7792367" y="5434763"/>
            <a:ext cx="1120158" cy="737437"/>
          </a:xfrm>
          <a:prstGeom prst="rect">
            <a:avLst/>
          </a:prstGeom>
        </p:spPr>
      </p:pic>
    </p:spTree>
    <p:extLst>
      <p:ext uri="{BB962C8B-B14F-4D97-AF65-F5344CB8AC3E}">
        <p14:creationId xmlns:p14="http://schemas.microsoft.com/office/powerpoint/2010/main" val="320925702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1459310"/>
            <a:ext cx="8186468" cy="3939381"/>
          </a:xfrm>
          <a:prstGeom prst="rect">
            <a:avLst/>
          </a:prstGeom>
        </p:spPr>
        <p:txBody>
          <a:bodyPr anchor="ctr">
            <a:normAutofit/>
          </a:bodyPr>
          <a:lstStyle>
            <a:lvl1pPr marL="342900" indent="-342900" algn="l" defTabSz="914400" rtl="0" eaLnBrk="1" latinLnBrk="0" hangingPunct="1">
              <a:spcBef>
                <a:spcPct val="20000"/>
              </a:spcBef>
              <a:buClr>
                <a:srgbClr val="1993B9"/>
              </a:buClr>
              <a:buSzPct val="110000"/>
              <a:buFont typeface="Wingdings 3" pitchFamily="18" charset="2"/>
              <a:buChar char="´"/>
              <a:defRPr sz="3200" b="1" kern="1200">
                <a:solidFill>
                  <a:schemeClr val="accent1">
                    <a:lumMod val="50000"/>
                  </a:schemeClr>
                </a:solidFill>
                <a:latin typeface="+mn-lt"/>
                <a:ea typeface="+mn-ea"/>
                <a:cs typeface="+mn-cs"/>
              </a:defRPr>
            </a:lvl1pPr>
            <a:lvl2pPr marL="742950" indent="-285750" algn="l" defTabSz="914400" rtl="0" eaLnBrk="1" latinLnBrk="0" hangingPunct="1">
              <a:spcBef>
                <a:spcPct val="20000"/>
              </a:spcBef>
              <a:buClr>
                <a:srgbClr val="1993B9"/>
              </a:buClr>
              <a:buSzPct val="90000"/>
              <a:buFont typeface="Wingdings 3" pitchFamily="18" charset="2"/>
              <a:buChar char="´"/>
              <a:defRPr sz="2800" b="1" kern="1200">
                <a:solidFill>
                  <a:schemeClr val="accent1">
                    <a:lumMod val="50000"/>
                  </a:schemeClr>
                </a:solidFill>
                <a:latin typeface="+mn-lt"/>
                <a:ea typeface="+mn-ea"/>
                <a:cs typeface="+mn-cs"/>
              </a:defRPr>
            </a:lvl2pPr>
            <a:lvl3pPr marL="1143000" indent="-228600" algn="l" defTabSz="914400" rtl="0" eaLnBrk="1" latinLnBrk="0" hangingPunct="1">
              <a:spcBef>
                <a:spcPct val="20000"/>
              </a:spcBef>
              <a:buClr>
                <a:srgbClr val="1993B9"/>
              </a:buClr>
              <a:buSzPct val="90000"/>
              <a:buFont typeface="Wingdings 3" pitchFamily="18" charset="2"/>
              <a:buChar char="´"/>
              <a:defRPr sz="2400" b="1" kern="1200">
                <a:solidFill>
                  <a:schemeClr val="accent1">
                    <a:lumMod val="50000"/>
                  </a:schemeClr>
                </a:solidFill>
                <a:latin typeface="+mn-lt"/>
                <a:ea typeface="+mn-ea"/>
                <a:cs typeface="+mn-cs"/>
              </a:defRPr>
            </a:lvl3pPr>
            <a:lvl4pPr marL="16002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4pPr>
            <a:lvl5pPr marL="20574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5200" i="1" dirty="0">
                <a:solidFill>
                  <a:srgbClr val="DA401F"/>
                </a:solidFill>
              </a:rPr>
              <a:t>When do we need to come back?</a:t>
            </a:r>
            <a:endParaRPr lang="en-US" sz="5400" i="1" dirty="0">
              <a:solidFill>
                <a:srgbClr val="DA401F"/>
              </a:solidFill>
            </a:endParaRPr>
          </a:p>
        </p:txBody>
      </p:sp>
    </p:spTree>
    <p:extLst>
      <p:ext uri="{BB962C8B-B14F-4D97-AF65-F5344CB8AC3E}">
        <p14:creationId xmlns:p14="http://schemas.microsoft.com/office/powerpoint/2010/main" val="13797371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HPV-Associated Cancer Rates by Sex, </a:t>
            </a:r>
            <a:br>
              <a:rPr lang="en-US" sz="3200" dirty="0"/>
            </a:br>
            <a:r>
              <a:rPr lang="en-US" sz="3200" dirty="0"/>
              <a:t>Race and Ethnicity, United States, 2009–2013</a:t>
            </a:r>
          </a:p>
        </p:txBody>
      </p:sp>
      <p:sp>
        <p:nvSpPr>
          <p:cNvPr id="6" name="TextBox 5"/>
          <p:cNvSpPr txBox="1"/>
          <p:nvPr/>
        </p:nvSpPr>
        <p:spPr>
          <a:xfrm>
            <a:off x="0" y="6581001"/>
            <a:ext cx="7239000" cy="276999"/>
          </a:xfrm>
          <a:prstGeom prst="rect">
            <a:avLst/>
          </a:prstGeom>
          <a:noFill/>
        </p:spPr>
        <p:txBody>
          <a:bodyPr wrap="square" rtlCol="0">
            <a:spAutoFit/>
          </a:bodyPr>
          <a:lstStyle/>
          <a:p>
            <a:r>
              <a:rPr lang="en-US" sz="1200" dirty="0">
                <a:solidFill>
                  <a:schemeClr val="tx1">
                    <a:lumMod val="65000"/>
                    <a:lumOff val="35000"/>
                  </a:schemeClr>
                </a:solidFill>
              </a:rPr>
              <a:t>Based on </a:t>
            </a:r>
            <a:r>
              <a:rPr lang="en-US" sz="1200" dirty="0" err="1">
                <a:solidFill>
                  <a:schemeClr val="tx1">
                    <a:lumMod val="65000"/>
                    <a:lumOff val="35000"/>
                  </a:schemeClr>
                </a:solidFill>
              </a:rPr>
              <a:t>Viens</a:t>
            </a:r>
            <a:r>
              <a:rPr lang="en-US" sz="1200" dirty="0">
                <a:solidFill>
                  <a:schemeClr val="tx1">
                    <a:lumMod val="65000"/>
                    <a:lumOff val="35000"/>
                  </a:schemeClr>
                </a:solidFill>
              </a:rPr>
              <a:t> et al. MMWR 2016. https://www.cdc.gov/cancer/hpv/statistics</a:t>
            </a:r>
          </a:p>
        </p:txBody>
      </p:sp>
      <p:pic>
        <p:nvPicPr>
          <p:cNvPr id="3" name="Picture 2"/>
          <p:cNvPicPr>
            <a:picLocks noChangeAspect="1"/>
          </p:cNvPicPr>
          <p:nvPr/>
        </p:nvPicPr>
        <p:blipFill>
          <a:blip r:embed="rId3"/>
          <a:stretch>
            <a:fillRect/>
          </a:stretch>
        </p:blipFill>
        <p:spPr>
          <a:xfrm>
            <a:off x="480873" y="1295400"/>
            <a:ext cx="8205927" cy="4944285"/>
          </a:xfrm>
          <a:prstGeom prst="rect">
            <a:avLst/>
          </a:prstGeom>
        </p:spPr>
      </p:pic>
    </p:spTree>
    <p:extLst>
      <p:ext uri="{BB962C8B-B14F-4D97-AF65-F5344CB8AC3E}">
        <p14:creationId xmlns:p14="http://schemas.microsoft.com/office/powerpoint/2010/main" val="28031200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599" y="685800"/>
            <a:ext cx="8683925" cy="5562600"/>
          </a:xfrm>
        </p:spPr>
        <p:txBody>
          <a:bodyPr anchor="ctr">
            <a:noAutofit/>
          </a:bodyPr>
          <a:lstStyle/>
          <a:p>
            <a:pPr marL="0" indent="0" algn="ctr">
              <a:buNone/>
            </a:pPr>
            <a:r>
              <a:rPr lang="en-US" sz="3600" dirty="0">
                <a:solidFill>
                  <a:srgbClr val="92D050"/>
                </a:solidFill>
              </a:rPr>
              <a:t>Since your child is younger than 15</a:t>
            </a:r>
            <a:r>
              <a:rPr lang="en-US" sz="3600" b="0" dirty="0">
                <a:solidFill>
                  <a:srgbClr val="009DC4"/>
                </a:solidFill>
              </a:rPr>
              <a:t>, she will need a second shot in 6 months to a year.</a:t>
            </a:r>
            <a:r>
              <a:rPr lang="en-US" sz="3600" b="0" i="1" dirty="0">
                <a:solidFill>
                  <a:srgbClr val="722B79"/>
                </a:solidFill>
              </a:rPr>
              <a:t> </a:t>
            </a:r>
          </a:p>
          <a:p>
            <a:pPr marL="0" indent="0" algn="ctr">
              <a:buNone/>
            </a:pPr>
            <a:r>
              <a:rPr lang="en-US" sz="3600" b="0" dirty="0">
                <a:solidFill>
                  <a:srgbClr val="722B79"/>
                </a:solidFill>
              </a:rPr>
              <a:t>When you check out, please make sure to make an appointment for the second shot and put that appointment on your calendar before you leave today!</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240881"/>
            <a:ext cx="1120158" cy="737437"/>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7792367" y="5434763"/>
            <a:ext cx="1120158" cy="737437"/>
          </a:xfrm>
          <a:prstGeom prst="rect">
            <a:avLst/>
          </a:prstGeom>
        </p:spPr>
      </p:pic>
    </p:spTree>
    <p:extLst>
      <p:ext uri="{BB962C8B-B14F-4D97-AF65-F5344CB8AC3E}">
        <p14:creationId xmlns:p14="http://schemas.microsoft.com/office/powerpoint/2010/main" val="45447816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599" y="685800"/>
            <a:ext cx="8683925" cy="5562600"/>
          </a:xfrm>
        </p:spPr>
        <p:txBody>
          <a:bodyPr anchor="ctr">
            <a:noAutofit/>
          </a:bodyPr>
          <a:lstStyle/>
          <a:p>
            <a:pPr marL="0" indent="0" algn="ctr">
              <a:buNone/>
            </a:pPr>
            <a:r>
              <a:rPr lang="en-US" sz="3600" dirty="0">
                <a:solidFill>
                  <a:srgbClr val="92D050"/>
                </a:solidFill>
              </a:rPr>
              <a:t>Since your child is already 15</a:t>
            </a:r>
            <a:r>
              <a:rPr lang="en-US" sz="3600" b="0" dirty="0">
                <a:solidFill>
                  <a:srgbClr val="009DC4"/>
                </a:solidFill>
              </a:rPr>
              <a:t>, she will need a second shot in 1-2 months. The third shot is due 6 months from today.</a:t>
            </a:r>
            <a:r>
              <a:rPr lang="en-US" sz="3600" b="0" i="1" dirty="0">
                <a:solidFill>
                  <a:srgbClr val="722B79"/>
                </a:solidFill>
              </a:rPr>
              <a:t> </a:t>
            </a:r>
          </a:p>
          <a:p>
            <a:pPr marL="0" indent="0" algn="ctr">
              <a:buNone/>
            </a:pPr>
            <a:r>
              <a:rPr lang="en-US" sz="3600" b="0" dirty="0">
                <a:solidFill>
                  <a:srgbClr val="722B79"/>
                </a:solidFill>
              </a:rPr>
              <a:t>When you check out, please make sure to make an appointment for about </a:t>
            </a:r>
            <a:r>
              <a:rPr lang="en-US" sz="3600" b="0">
                <a:solidFill>
                  <a:srgbClr val="722B79"/>
                </a:solidFill>
              </a:rPr>
              <a:t>1-2 months from </a:t>
            </a:r>
            <a:r>
              <a:rPr lang="en-US" sz="3600" b="0" dirty="0">
                <a:solidFill>
                  <a:srgbClr val="722B79"/>
                </a:solidFill>
              </a:rPr>
              <a:t>now and 6 months from now, and put those appointments on your calendar before you leave today!</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240881"/>
            <a:ext cx="1120158" cy="737437"/>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7792367" y="5434763"/>
            <a:ext cx="1120158" cy="737437"/>
          </a:xfrm>
          <a:prstGeom prst="rect">
            <a:avLst/>
          </a:prstGeom>
        </p:spPr>
      </p:pic>
    </p:spTree>
    <p:extLst>
      <p:ext uri="{BB962C8B-B14F-4D97-AF65-F5344CB8AC3E}">
        <p14:creationId xmlns:p14="http://schemas.microsoft.com/office/powerpoint/2010/main" val="217464762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Content Placeholder 2"/>
          <p:cNvSpPr txBox="1">
            <a:spLocks/>
          </p:cNvSpPr>
          <p:nvPr/>
        </p:nvSpPr>
        <p:spPr>
          <a:xfrm>
            <a:off x="457200" y="1459310"/>
            <a:ext cx="8186468" cy="3939381"/>
          </a:xfrm>
          <a:prstGeom prst="rect">
            <a:avLst/>
          </a:prstGeom>
        </p:spPr>
        <p:txBody>
          <a:bodyPr anchor="ctr">
            <a:normAutofit/>
          </a:bodyPr>
          <a:lstStyle>
            <a:lvl1pPr marL="342900" indent="-342900" algn="l" defTabSz="914400" rtl="0" eaLnBrk="1" latinLnBrk="0" hangingPunct="1">
              <a:spcBef>
                <a:spcPct val="20000"/>
              </a:spcBef>
              <a:buClr>
                <a:srgbClr val="1993B9"/>
              </a:buClr>
              <a:buSzPct val="110000"/>
              <a:buFont typeface="Wingdings 3" pitchFamily="18" charset="2"/>
              <a:buChar char="´"/>
              <a:defRPr sz="3200" b="1" kern="1200">
                <a:solidFill>
                  <a:schemeClr val="accent1">
                    <a:lumMod val="50000"/>
                  </a:schemeClr>
                </a:solidFill>
                <a:latin typeface="+mn-lt"/>
                <a:ea typeface="+mn-ea"/>
                <a:cs typeface="+mn-cs"/>
              </a:defRPr>
            </a:lvl1pPr>
            <a:lvl2pPr marL="742950" indent="-285750" algn="l" defTabSz="914400" rtl="0" eaLnBrk="1" latinLnBrk="0" hangingPunct="1">
              <a:spcBef>
                <a:spcPct val="20000"/>
              </a:spcBef>
              <a:buClr>
                <a:srgbClr val="1993B9"/>
              </a:buClr>
              <a:buSzPct val="90000"/>
              <a:buFont typeface="Wingdings 3" pitchFamily="18" charset="2"/>
              <a:buChar char="´"/>
              <a:defRPr sz="2800" b="1" kern="1200">
                <a:solidFill>
                  <a:schemeClr val="accent1">
                    <a:lumMod val="50000"/>
                  </a:schemeClr>
                </a:solidFill>
                <a:latin typeface="+mn-lt"/>
                <a:ea typeface="+mn-ea"/>
                <a:cs typeface="+mn-cs"/>
              </a:defRPr>
            </a:lvl2pPr>
            <a:lvl3pPr marL="1143000" indent="-228600" algn="l" defTabSz="914400" rtl="0" eaLnBrk="1" latinLnBrk="0" hangingPunct="1">
              <a:spcBef>
                <a:spcPct val="20000"/>
              </a:spcBef>
              <a:buClr>
                <a:srgbClr val="1993B9"/>
              </a:buClr>
              <a:buSzPct val="90000"/>
              <a:buFont typeface="Wingdings 3" pitchFamily="18" charset="2"/>
              <a:buChar char="´"/>
              <a:defRPr sz="2400" b="1" kern="1200">
                <a:solidFill>
                  <a:schemeClr val="accent1">
                    <a:lumMod val="50000"/>
                  </a:schemeClr>
                </a:solidFill>
                <a:latin typeface="+mn-lt"/>
                <a:ea typeface="+mn-ea"/>
                <a:cs typeface="+mn-cs"/>
              </a:defRPr>
            </a:lvl3pPr>
            <a:lvl4pPr marL="16002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4pPr>
            <a:lvl5pPr marL="20574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5200" i="1" dirty="0">
                <a:solidFill>
                  <a:srgbClr val="DA401F"/>
                </a:solidFill>
              </a:rPr>
              <a:t>My child is less than 15 years old, so why does she need a third shot?</a:t>
            </a:r>
            <a:endParaRPr lang="en-US" sz="5400" i="1" dirty="0">
              <a:solidFill>
                <a:srgbClr val="DA401F"/>
              </a:solidFill>
            </a:endParaRPr>
          </a:p>
        </p:txBody>
      </p:sp>
    </p:spTree>
    <p:extLst>
      <p:ext uri="{BB962C8B-B14F-4D97-AF65-F5344CB8AC3E}">
        <p14:creationId xmlns:p14="http://schemas.microsoft.com/office/powerpoint/2010/main" val="607803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599" y="685800"/>
            <a:ext cx="8683925" cy="5562600"/>
          </a:xfrm>
        </p:spPr>
        <p:txBody>
          <a:bodyPr anchor="ctr">
            <a:noAutofit/>
          </a:bodyPr>
          <a:lstStyle/>
          <a:p>
            <a:pPr marL="0" indent="0" algn="ctr">
              <a:buNone/>
            </a:pPr>
            <a:r>
              <a:rPr lang="en-US" sz="3600" b="0" dirty="0">
                <a:solidFill>
                  <a:srgbClr val="92D050"/>
                </a:solidFill>
              </a:rPr>
              <a:t>The recommended schedule is 2 shots given 6 to 12 months apart. </a:t>
            </a:r>
          </a:p>
          <a:p>
            <a:pPr marL="0" indent="0" algn="ctr">
              <a:buNone/>
            </a:pPr>
            <a:r>
              <a:rPr lang="en-US" sz="3600" b="0" dirty="0">
                <a:solidFill>
                  <a:srgbClr val="0070C0"/>
                </a:solidFill>
              </a:rPr>
              <a:t>The minimum amount of time between those shots is five months. </a:t>
            </a:r>
          </a:p>
          <a:p>
            <a:pPr marL="0" indent="0" algn="ctr">
              <a:buNone/>
            </a:pPr>
            <a:r>
              <a:rPr lang="en-US" sz="3600" b="0" dirty="0">
                <a:solidFill>
                  <a:srgbClr val="7030A0"/>
                </a:solidFill>
              </a:rPr>
              <a:t>Because your child received two shots </a:t>
            </a:r>
            <a:r>
              <a:rPr lang="en-US" sz="3600" i="1" dirty="0">
                <a:solidFill>
                  <a:srgbClr val="7030A0"/>
                </a:solidFill>
              </a:rPr>
              <a:t>less </a:t>
            </a:r>
            <a:r>
              <a:rPr lang="en-US" sz="3600" b="0" dirty="0">
                <a:solidFill>
                  <a:srgbClr val="7030A0"/>
                </a:solidFill>
              </a:rPr>
              <a:t>than five months apart, we’ll need to give your child a third shot.</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240881"/>
            <a:ext cx="1120158" cy="737437"/>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7792367" y="5434763"/>
            <a:ext cx="1120158" cy="737437"/>
          </a:xfrm>
          <a:prstGeom prst="rect">
            <a:avLst/>
          </a:prstGeom>
        </p:spPr>
      </p:pic>
    </p:spTree>
    <p:extLst>
      <p:ext uri="{BB962C8B-B14F-4D97-AF65-F5344CB8AC3E}">
        <p14:creationId xmlns:p14="http://schemas.microsoft.com/office/powerpoint/2010/main" val="8581793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1459310"/>
            <a:ext cx="8186468" cy="3939381"/>
          </a:xfrm>
          <a:prstGeom prst="rect">
            <a:avLst/>
          </a:prstGeom>
        </p:spPr>
        <p:txBody>
          <a:bodyPr anchor="ctr">
            <a:normAutofit/>
          </a:bodyPr>
          <a:lstStyle>
            <a:lvl1pPr marL="342900" indent="-342900" algn="l" defTabSz="914400" rtl="0" eaLnBrk="1" latinLnBrk="0" hangingPunct="1">
              <a:spcBef>
                <a:spcPct val="20000"/>
              </a:spcBef>
              <a:buClr>
                <a:srgbClr val="1993B9"/>
              </a:buClr>
              <a:buSzPct val="110000"/>
              <a:buFont typeface="Wingdings 3" pitchFamily="18" charset="2"/>
              <a:buChar char="´"/>
              <a:defRPr sz="3200" b="1" kern="1200">
                <a:solidFill>
                  <a:schemeClr val="accent1">
                    <a:lumMod val="50000"/>
                  </a:schemeClr>
                </a:solidFill>
                <a:latin typeface="+mn-lt"/>
                <a:ea typeface="+mn-ea"/>
                <a:cs typeface="+mn-cs"/>
              </a:defRPr>
            </a:lvl1pPr>
            <a:lvl2pPr marL="742950" indent="-285750" algn="l" defTabSz="914400" rtl="0" eaLnBrk="1" latinLnBrk="0" hangingPunct="1">
              <a:spcBef>
                <a:spcPct val="20000"/>
              </a:spcBef>
              <a:buClr>
                <a:srgbClr val="1993B9"/>
              </a:buClr>
              <a:buSzPct val="90000"/>
              <a:buFont typeface="Wingdings 3" pitchFamily="18" charset="2"/>
              <a:buChar char="´"/>
              <a:defRPr sz="2800" b="1" kern="1200">
                <a:solidFill>
                  <a:schemeClr val="accent1">
                    <a:lumMod val="50000"/>
                  </a:schemeClr>
                </a:solidFill>
                <a:latin typeface="+mn-lt"/>
                <a:ea typeface="+mn-ea"/>
                <a:cs typeface="+mn-cs"/>
              </a:defRPr>
            </a:lvl2pPr>
            <a:lvl3pPr marL="1143000" indent="-228600" algn="l" defTabSz="914400" rtl="0" eaLnBrk="1" latinLnBrk="0" hangingPunct="1">
              <a:spcBef>
                <a:spcPct val="20000"/>
              </a:spcBef>
              <a:buClr>
                <a:srgbClr val="1993B9"/>
              </a:buClr>
              <a:buSzPct val="90000"/>
              <a:buFont typeface="Wingdings 3" pitchFamily="18" charset="2"/>
              <a:buChar char="´"/>
              <a:defRPr sz="2400" b="1" kern="1200">
                <a:solidFill>
                  <a:schemeClr val="accent1">
                    <a:lumMod val="50000"/>
                  </a:schemeClr>
                </a:solidFill>
                <a:latin typeface="+mn-lt"/>
                <a:ea typeface="+mn-ea"/>
                <a:cs typeface="+mn-cs"/>
              </a:defRPr>
            </a:lvl3pPr>
            <a:lvl4pPr marL="16002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4pPr>
            <a:lvl5pPr marL="20574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5200" i="1" dirty="0">
                <a:solidFill>
                  <a:srgbClr val="DA401F"/>
                </a:solidFill>
              </a:rPr>
              <a:t>Will my child be protected with just two shots?</a:t>
            </a:r>
            <a:endParaRPr lang="en-US" sz="5400" i="1" dirty="0">
              <a:solidFill>
                <a:srgbClr val="DA401F"/>
              </a:solidFill>
            </a:endParaRPr>
          </a:p>
        </p:txBody>
      </p:sp>
    </p:spTree>
    <p:extLst>
      <p:ext uri="{BB962C8B-B14F-4D97-AF65-F5344CB8AC3E}">
        <p14:creationId xmlns:p14="http://schemas.microsoft.com/office/powerpoint/2010/main" val="206445403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599" y="685800"/>
            <a:ext cx="8683925" cy="5562600"/>
          </a:xfrm>
        </p:spPr>
        <p:txBody>
          <a:bodyPr anchor="ctr">
            <a:noAutofit/>
          </a:bodyPr>
          <a:lstStyle/>
          <a:p>
            <a:pPr marL="0" indent="0" algn="ctr">
              <a:buNone/>
            </a:pPr>
            <a:r>
              <a:rPr lang="en-US" sz="4000" b="0" dirty="0">
                <a:solidFill>
                  <a:srgbClr val="92D050"/>
                </a:solidFill>
              </a:rPr>
              <a:t>Yes!  </a:t>
            </a:r>
            <a:r>
              <a:rPr lang="en-US" sz="4000" b="0" dirty="0">
                <a:solidFill>
                  <a:srgbClr val="0070C0"/>
                </a:solidFill>
              </a:rPr>
              <a:t>Studies have shown that just two shots given at least six months apart when kids are between 9 and 14 years worked as well or better than</a:t>
            </a:r>
            <a:r>
              <a:rPr lang="en-US" sz="4000" b="0" dirty="0">
                <a:solidFill>
                  <a:srgbClr val="7030A0"/>
                </a:solidFill>
              </a:rPr>
              <a:t> three shots given to older adolescents and young adults.</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240881"/>
            <a:ext cx="1120158" cy="737437"/>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7792367" y="5434763"/>
            <a:ext cx="1120158" cy="737437"/>
          </a:xfrm>
          <a:prstGeom prst="rect">
            <a:avLst/>
          </a:prstGeom>
        </p:spPr>
      </p:pic>
    </p:spTree>
    <p:extLst>
      <p:ext uri="{BB962C8B-B14F-4D97-AF65-F5344CB8AC3E}">
        <p14:creationId xmlns:p14="http://schemas.microsoft.com/office/powerpoint/2010/main" val="354887222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0"/>
            <a:ext cx="8229600" cy="914400"/>
          </a:xfrm>
        </p:spPr>
        <p:txBody>
          <a:bodyPr/>
          <a:lstStyle/>
          <a:p>
            <a:r>
              <a:rPr lang="en-US" altLang="en-US" dirty="0">
                <a:ea typeface="ＭＳ Ｐゴシック" panose="020B0600070205080204" pitchFamily="34" charset="-128"/>
              </a:rPr>
              <a:t>If a parent doesn’t say yes today…</a:t>
            </a:r>
          </a:p>
        </p:txBody>
      </p:sp>
      <p:sp>
        <p:nvSpPr>
          <p:cNvPr id="2" name="TextBox 1"/>
          <p:cNvSpPr txBox="1"/>
          <p:nvPr/>
        </p:nvSpPr>
        <p:spPr>
          <a:xfrm>
            <a:off x="0" y="6629400"/>
            <a:ext cx="5715000" cy="276999"/>
          </a:xfrm>
          <a:prstGeom prst="rect">
            <a:avLst/>
          </a:prstGeom>
          <a:noFill/>
        </p:spPr>
        <p:txBody>
          <a:bodyPr wrap="square" rtlCol="0">
            <a:spAutoFit/>
          </a:bodyPr>
          <a:lstStyle/>
          <a:p>
            <a:r>
              <a:rPr lang="en-US" sz="1200" dirty="0">
                <a:solidFill>
                  <a:schemeClr val="tx1">
                    <a:lumMod val="50000"/>
                    <a:lumOff val="50000"/>
                  </a:schemeClr>
                </a:solidFill>
              </a:rPr>
              <a:t>Adapted from </a:t>
            </a:r>
            <a:r>
              <a:rPr lang="en-US" sz="1200" dirty="0" err="1">
                <a:solidFill>
                  <a:schemeClr val="tx1">
                    <a:lumMod val="50000"/>
                    <a:lumOff val="50000"/>
                  </a:schemeClr>
                </a:solidFill>
              </a:rPr>
              <a:t>Henrickson</a:t>
            </a:r>
            <a:r>
              <a:rPr lang="en-US" sz="1200" dirty="0">
                <a:solidFill>
                  <a:schemeClr val="tx1">
                    <a:lumMod val="50000"/>
                    <a:lumOff val="50000"/>
                  </a:schemeClr>
                </a:solidFill>
              </a:rPr>
              <a:t> Vax Northwest 2014. </a:t>
            </a:r>
          </a:p>
        </p:txBody>
      </p:sp>
      <p:graphicFrame>
        <p:nvGraphicFramePr>
          <p:cNvPr id="5" name="Table 4"/>
          <p:cNvGraphicFramePr>
            <a:graphicFrameLocks noGrp="1"/>
          </p:cNvGraphicFramePr>
          <p:nvPr>
            <p:extLst>
              <p:ext uri="{D42A27DB-BD31-4B8C-83A1-F6EECF244321}">
                <p14:modId xmlns:p14="http://schemas.microsoft.com/office/powerpoint/2010/main" val="92816203"/>
              </p:ext>
            </p:extLst>
          </p:nvPr>
        </p:nvGraphicFramePr>
        <p:xfrm>
          <a:off x="266700" y="1426129"/>
          <a:ext cx="8648700" cy="4669871"/>
        </p:xfrm>
        <a:graphic>
          <a:graphicData uri="http://schemas.openxmlformats.org/drawingml/2006/table">
            <a:tbl>
              <a:tblPr/>
              <a:tblGrid>
                <a:gridCol w="650566">
                  <a:extLst>
                    <a:ext uri="{9D8B030D-6E8A-4147-A177-3AD203B41FA5}">
                      <a16:colId xmlns:a16="http://schemas.microsoft.com/office/drawing/2014/main" val="20000"/>
                    </a:ext>
                  </a:extLst>
                </a:gridCol>
                <a:gridCol w="7998134">
                  <a:extLst>
                    <a:ext uri="{9D8B030D-6E8A-4147-A177-3AD203B41FA5}">
                      <a16:colId xmlns:a16="http://schemas.microsoft.com/office/drawing/2014/main" val="20001"/>
                    </a:ext>
                  </a:extLst>
                </a:gridCol>
              </a:tblGrid>
              <a:tr h="870940">
                <a:tc>
                  <a:txBody>
                    <a:bodyPr/>
                    <a:lstStyle>
                      <a:lvl1pPr eaLnBrk="0" hangingPunct="0">
                        <a:spcBef>
                          <a:spcPct val="20000"/>
                        </a:spcBef>
                        <a:buClr>
                          <a:srgbClr val="1993B9"/>
                        </a:buClr>
                        <a:buSzPct val="110000"/>
                        <a:buFont typeface="Wingdings 3" panose="05040102010807070707" pitchFamily="18" charset="2"/>
                        <a:defRPr sz="2800" b="1">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Clr>
                          <a:srgbClr val="1993B9"/>
                        </a:buClr>
                        <a:buSzPct val="90000"/>
                        <a:buFont typeface="Wingdings 3" panose="05040102010807070707" pitchFamily="18" charset="2"/>
                        <a:defRPr sz="2400" b="1">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b="1">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b="1">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b="1">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b="1">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b="1">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b="1">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b="1">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79C228"/>
                          </a:solidFill>
                          <a:effectLst/>
                          <a:latin typeface="Calibri" panose="020F0502020204030204" pitchFamily="34" charset="0"/>
                          <a:ea typeface="ＭＳ Ｐゴシック" panose="020B0600070205080204" pitchFamily="34" charset="-128"/>
                        </a:rPr>
                        <a:t>Ask</a:t>
                      </a:r>
                    </a:p>
                  </a:txBody>
                  <a:tcPr vert="vert2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1993B9"/>
                        </a:buClr>
                        <a:buSzPct val="110000"/>
                        <a:buFont typeface="Wingdings 3" panose="05040102010807070707" pitchFamily="18" charset="2"/>
                        <a:defRPr sz="2800" b="1">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Clr>
                          <a:srgbClr val="1993B9"/>
                        </a:buClr>
                        <a:buSzPct val="90000"/>
                        <a:buFont typeface="Wingdings 3" panose="05040102010807070707" pitchFamily="18" charset="2"/>
                        <a:defRPr sz="2400" b="1">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b="1">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b="1">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b="1">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b="1">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b="1">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b="1">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b="1">
                          <a:solidFill>
                            <a:schemeClr val="tx1"/>
                          </a:solidFill>
                          <a:latin typeface="Calibri" panose="020F0502020204030204" pitchFamily="34" charset="0"/>
                          <a:ea typeface="ＭＳ Ｐゴシック" panose="020B0600070205080204" pitchFamily="34" charset="-128"/>
                        </a:defRPr>
                      </a:lvl9p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rPr>
                        <a:t>Clarify &amp; restate their concerns to make sure you understand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112096">
                <a:tc>
                  <a:txBody>
                    <a:bodyPr/>
                    <a:lstStyle>
                      <a:lvl1pPr eaLnBrk="0" hangingPunct="0">
                        <a:spcBef>
                          <a:spcPct val="20000"/>
                        </a:spcBef>
                        <a:buClr>
                          <a:srgbClr val="1993B9"/>
                        </a:buClr>
                        <a:buSzPct val="110000"/>
                        <a:buFont typeface="Wingdings 3" panose="05040102010807070707" pitchFamily="18" charset="2"/>
                        <a:defRPr sz="2800" b="1">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Clr>
                          <a:srgbClr val="1993B9"/>
                        </a:buClr>
                        <a:buSzPct val="90000"/>
                        <a:buFont typeface="Wingdings 3" panose="05040102010807070707" pitchFamily="18" charset="2"/>
                        <a:defRPr sz="2400" b="1">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b="1">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b="1">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b="1">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b="1">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b="1">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b="1">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b="1">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1993B9"/>
                          </a:solidFill>
                          <a:effectLst/>
                          <a:latin typeface="Calibri" panose="020F0502020204030204" pitchFamily="34" charset="0"/>
                          <a:ea typeface="ＭＳ Ｐゴシック" panose="020B0600070205080204" pitchFamily="34" charset="-128"/>
                        </a:rPr>
                        <a:t>Acknowledge</a:t>
                      </a:r>
                    </a:p>
                  </a:txBody>
                  <a:tcPr vert="vert2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F5F5F">
                        <a:alpha val="20000"/>
                      </a:srgbClr>
                    </a:solidFill>
                  </a:tcPr>
                </a:tc>
                <a:tc>
                  <a:txBody>
                    <a:bodyPr/>
                    <a:lstStyle>
                      <a:lvl1pPr eaLnBrk="0" hangingPunct="0">
                        <a:spcBef>
                          <a:spcPct val="20000"/>
                        </a:spcBef>
                        <a:buClr>
                          <a:srgbClr val="1993B9"/>
                        </a:buClr>
                        <a:buSzPct val="110000"/>
                        <a:buFont typeface="Wingdings 3" panose="05040102010807070707" pitchFamily="18" charset="2"/>
                        <a:defRPr sz="2800" b="1">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Clr>
                          <a:srgbClr val="1993B9"/>
                        </a:buClr>
                        <a:buSzPct val="90000"/>
                        <a:buFont typeface="Wingdings 3" panose="05040102010807070707" pitchFamily="18" charset="2"/>
                        <a:defRPr sz="2400" b="1">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b="1">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b="1">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b="1">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b="1">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b="1">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b="1">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b="1">
                          <a:solidFill>
                            <a:schemeClr val="tx1"/>
                          </a:solidFill>
                          <a:latin typeface="Calibri" panose="020F0502020204030204" pitchFamily="34" charset="0"/>
                          <a:ea typeface="ＭＳ Ｐゴシック" panose="020B0600070205080204" pitchFamily="34" charset="-128"/>
                        </a:defRPr>
                      </a:lvl9p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rPr>
                        <a:t>Emphasize it is the parents’ decision</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rPr>
                        <a:t>Acknowledge risks &amp; conflicting info sources</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rPr>
                        <a:t>Applaud them for wanting what is best for their child</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rPr>
                        <a:t>Be clear that you are concerned for the health of their child, not just public health safety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F5F5F">
                        <a:alpha val="20000"/>
                      </a:srgbClr>
                    </a:solidFill>
                  </a:tcPr>
                </a:tc>
                <a:extLst>
                  <a:ext uri="{0D108BD9-81ED-4DB2-BD59-A6C34878D82A}">
                    <a16:rowId xmlns:a16="http://schemas.microsoft.com/office/drawing/2014/main" val="10001"/>
                  </a:ext>
                </a:extLst>
              </a:tr>
              <a:tr h="1686835">
                <a:tc>
                  <a:txBody>
                    <a:bodyPr/>
                    <a:lstStyle>
                      <a:lvl1pPr eaLnBrk="0" hangingPunct="0">
                        <a:spcBef>
                          <a:spcPct val="20000"/>
                        </a:spcBef>
                        <a:buClr>
                          <a:srgbClr val="1993B9"/>
                        </a:buClr>
                        <a:buSzPct val="110000"/>
                        <a:buFont typeface="Wingdings 3" panose="05040102010807070707" pitchFamily="18" charset="2"/>
                        <a:defRPr sz="2800" b="1">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Clr>
                          <a:srgbClr val="1993B9"/>
                        </a:buClr>
                        <a:buSzPct val="90000"/>
                        <a:buFont typeface="Wingdings 3" panose="05040102010807070707" pitchFamily="18" charset="2"/>
                        <a:defRPr sz="2400" b="1">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b="1">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b="1">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b="1">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b="1">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b="1">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b="1">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b="1">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7030A0"/>
                          </a:solidFill>
                          <a:effectLst/>
                          <a:latin typeface="Calibri" panose="020F0502020204030204" pitchFamily="34" charset="0"/>
                          <a:ea typeface="ＭＳ Ｐゴシック" panose="020B0600070205080204" pitchFamily="34" charset="-128"/>
                        </a:rPr>
                        <a:t>Advise</a:t>
                      </a:r>
                    </a:p>
                  </a:txBody>
                  <a:tcPr vert="vert2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1993B9"/>
                        </a:buClr>
                        <a:buSzPct val="110000"/>
                        <a:buFont typeface="Wingdings 3" panose="05040102010807070707" pitchFamily="18" charset="2"/>
                        <a:defRPr sz="2800" b="1">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Clr>
                          <a:srgbClr val="1993B9"/>
                        </a:buClr>
                        <a:buSzPct val="90000"/>
                        <a:buFont typeface="Wingdings 3" panose="05040102010807070707" pitchFamily="18" charset="2"/>
                        <a:defRPr sz="2400" b="1">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b="1">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b="1">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b="1">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b="1">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b="1">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b="1">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b="1">
                          <a:solidFill>
                            <a:schemeClr val="tx1"/>
                          </a:solidFill>
                          <a:latin typeface="Calibri" panose="020F0502020204030204" pitchFamily="34" charset="0"/>
                          <a:ea typeface="ＭＳ Ｐゴシック" panose="020B0600070205080204" pitchFamily="34" charset="-128"/>
                        </a:defRPr>
                      </a:lvl9p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rPr>
                        <a:t>Allow time to discuss the pros &amp; cons of the vaccine </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rPr>
                        <a:t>Be willing to discuss parents’ ideas</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rPr>
                        <a:t>Offer written resources for parents</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rPr>
                        <a:t>Tailor your advice using this presentation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01704798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dirty="0">
                <a:ea typeface="ＭＳ Ｐゴシック" panose="020B0600070205080204" pitchFamily="34" charset="-128"/>
              </a:rPr>
              <a:t>If a parent </a:t>
            </a:r>
            <a:r>
              <a:rPr lang="en-US" altLang="en-US" u="sng" dirty="0">
                <a:ea typeface="ＭＳ Ｐゴシック" panose="020B0600070205080204" pitchFamily="34" charset="-128"/>
              </a:rPr>
              <a:t>declines today</a:t>
            </a:r>
            <a:r>
              <a:rPr lang="en-US" altLang="en-US" dirty="0">
                <a:ea typeface="ＭＳ Ｐゴシック" panose="020B0600070205080204" pitchFamily="34" charset="-128"/>
              </a:rPr>
              <a:t>…</a:t>
            </a:r>
          </a:p>
        </p:txBody>
      </p:sp>
      <p:sp>
        <p:nvSpPr>
          <p:cNvPr id="38915" name="Content Placeholder 2"/>
          <p:cNvSpPr>
            <a:spLocks noGrp="1"/>
          </p:cNvSpPr>
          <p:nvPr>
            <p:ph idx="1"/>
          </p:nvPr>
        </p:nvSpPr>
        <p:spPr/>
        <p:txBody>
          <a:bodyPr/>
          <a:lstStyle/>
          <a:p>
            <a:pPr>
              <a:spcAft>
                <a:spcPts val="1800"/>
              </a:spcAft>
            </a:pPr>
            <a:r>
              <a:rPr lang="en-US" altLang="en-US" b="0" dirty="0">
                <a:ea typeface="ＭＳ Ｐゴシック" panose="020B0600070205080204" pitchFamily="34" charset="-128"/>
              </a:rPr>
              <a:t>Declination is not final. The conversation can be revisited.</a:t>
            </a:r>
          </a:p>
          <a:p>
            <a:pPr>
              <a:spcAft>
                <a:spcPts val="1800"/>
              </a:spcAft>
            </a:pPr>
            <a:r>
              <a:rPr lang="en-US" altLang="en-US" b="0" dirty="0">
                <a:ea typeface="ＭＳ Ｐゴシック" panose="020B0600070205080204" pitchFamily="34" charset="-128"/>
              </a:rPr>
              <a:t>End the conversation with at least 1 action you both agree on.</a:t>
            </a:r>
          </a:p>
          <a:p>
            <a:pPr>
              <a:spcAft>
                <a:spcPts val="1800"/>
              </a:spcAft>
            </a:pPr>
            <a:r>
              <a:rPr lang="en-US" altLang="en-US" b="0" dirty="0">
                <a:ea typeface="ＭＳ Ｐゴシック" panose="020B0600070205080204" pitchFamily="34" charset="-128"/>
              </a:rPr>
              <a:t>Because waiting to vaccinate is the risky choice, many pediatricians ask the parent to sign a Declination Form. </a:t>
            </a:r>
          </a:p>
          <a:p>
            <a:pPr>
              <a:spcBef>
                <a:spcPct val="0"/>
              </a:spcBef>
              <a:spcAft>
                <a:spcPts val="1800"/>
              </a:spcAft>
            </a:pP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38942997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0"/>
            <a:ext cx="8229600" cy="1143000"/>
          </a:xfrm>
        </p:spPr>
        <p:txBody>
          <a:bodyPr>
            <a:normAutofit/>
          </a:bodyPr>
          <a:lstStyle/>
          <a:p>
            <a:r>
              <a:rPr lang="en-US" altLang="en-US" dirty="0">
                <a:solidFill>
                  <a:srgbClr val="92D050"/>
                </a:solidFill>
                <a:ea typeface="ＭＳ Ｐゴシック" panose="020B0600070205080204" pitchFamily="34" charset="-128"/>
              </a:rPr>
              <a:t>1. Know your coverage rates</a:t>
            </a:r>
            <a:endParaRPr lang="en-US" dirty="0">
              <a:solidFill>
                <a:srgbClr val="92D050"/>
              </a:solidFill>
            </a:endParaRPr>
          </a:p>
        </p:txBody>
      </p:sp>
      <p:sp>
        <p:nvSpPr>
          <p:cNvPr id="3" name="Content Placeholder 2"/>
          <p:cNvSpPr>
            <a:spLocks noGrp="1"/>
          </p:cNvSpPr>
          <p:nvPr>
            <p:ph idx="1"/>
          </p:nvPr>
        </p:nvSpPr>
        <p:spPr>
          <a:xfrm>
            <a:off x="457200" y="2667000"/>
            <a:ext cx="8229600" cy="3459163"/>
          </a:xfrm>
        </p:spPr>
        <p:txBody>
          <a:bodyPr>
            <a:normAutofit/>
          </a:bodyPr>
          <a:lstStyle/>
          <a:p>
            <a:r>
              <a:rPr lang="en-US" b="0" dirty="0"/>
              <a:t>Clinic-level rates are great, but rates for individual clinicians are even better!</a:t>
            </a:r>
            <a:endParaRPr lang="en-US" dirty="0"/>
          </a:p>
          <a:p>
            <a:r>
              <a:rPr lang="en-US" b="0" dirty="0"/>
              <a:t>Other than AFIX visits, rates can come from</a:t>
            </a:r>
          </a:p>
          <a:p>
            <a:pPr lvl="1"/>
            <a:r>
              <a:rPr lang="en-US" sz="3200" b="0" dirty="0"/>
              <a:t>Data from EHR</a:t>
            </a:r>
          </a:p>
          <a:p>
            <a:pPr lvl="1"/>
            <a:r>
              <a:rPr lang="en-US" sz="3200" b="0" dirty="0"/>
              <a:t>IIS inputs</a:t>
            </a:r>
          </a:p>
        </p:txBody>
      </p:sp>
      <p:sp>
        <p:nvSpPr>
          <p:cNvPr id="4" name="Title 1"/>
          <p:cNvSpPr txBox="1">
            <a:spLocks/>
          </p:cNvSpPr>
          <p:nvPr/>
        </p:nvSpPr>
        <p:spPr>
          <a:xfrm>
            <a:off x="0" y="228600"/>
            <a:ext cx="91440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b="1" kern="1200">
                <a:solidFill>
                  <a:srgbClr val="C7380B"/>
                </a:solidFill>
                <a:latin typeface="+mj-lt"/>
                <a:ea typeface="+mj-ea"/>
                <a:cs typeface="+mj-cs"/>
              </a:defRPr>
            </a:lvl1pPr>
          </a:lstStyle>
          <a:p>
            <a:r>
              <a:rPr lang="en-US" altLang="en-US" dirty="0">
                <a:ea typeface="ＭＳ Ｐゴシック" panose="020B0600070205080204" pitchFamily="34" charset="-128"/>
              </a:rPr>
              <a:t>How to increase the number of target patients who come in </a:t>
            </a:r>
            <a:r>
              <a:rPr lang="en-US" altLang="en-US" i="1" dirty="0">
                <a:ea typeface="ＭＳ Ｐゴシック" panose="020B0600070205080204" pitchFamily="34" charset="-128"/>
              </a:rPr>
              <a:t>&amp; leave vaccinated</a:t>
            </a:r>
          </a:p>
        </p:txBody>
      </p:sp>
    </p:spTree>
    <p:extLst>
      <p:ext uri="{BB962C8B-B14F-4D97-AF65-F5344CB8AC3E}">
        <p14:creationId xmlns:p14="http://schemas.microsoft.com/office/powerpoint/2010/main" val="288789737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12" y="1143000"/>
            <a:ext cx="9076888" cy="1143000"/>
          </a:xfrm>
        </p:spPr>
        <p:txBody>
          <a:bodyPr>
            <a:normAutofit/>
          </a:bodyPr>
          <a:lstStyle/>
          <a:p>
            <a:r>
              <a:rPr lang="en-US" altLang="en-US" sz="4000" dirty="0">
                <a:solidFill>
                  <a:srgbClr val="1993B9"/>
                </a:solidFill>
                <a:ea typeface="ＭＳ Ｐゴシック" panose="020B0600070205080204" pitchFamily="34" charset="-128"/>
              </a:rPr>
              <a:t>2. Align office/clinic policy with mission</a:t>
            </a:r>
            <a:endParaRPr lang="en-US" sz="4000" dirty="0">
              <a:solidFill>
                <a:srgbClr val="1993B9"/>
              </a:solidFill>
            </a:endParaRPr>
          </a:p>
        </p:txBody>
      </p:sp>
      <p:sp>
        <p:nvSpPr>
          <p:cNvPr id="3" name="Content Placeholder 2"/>
          <p:cNvSpPr>
            <a:spLocks noGrp="1"/>
          </p:cNvSpPr>
          <p:nvPr>
            <p:ph idx="1"/>
          </p:nvPr>
        </p:nvSpPr>
        <p:spPr>
          <a:xfrm>
            <a:off x="3810000" y="2370188"/>
            <a:ext cx="5012422" cy="3617855"/>
          </a:xfrm>
        </p:spPr>
        <p:txBody>
          <a:bodyPr>
            <a:normAutofit fontScale="92500"/>
          </a:bodyPr>
          <a:lstStyle/>
          <a:p>
            <a:r>
              <a:rPr lang="en-US" altLang="en-US" b="0" dirty="0">
                <a:ea typeface="ＭＳ Ｐゴシック" panose="020B0600070205080204" pitchFamily="34" charset="-128"/>
              </a:rPr>
              <a:t>Immunize at every opportunity</a:t>
            </a:r>
          </a:p>
          <a:p>
            <a:r>
              <a:rPr lang="en-US" altLang="en-US" b="0" dirty="0">
                <a:ea typeface="ＭＳ Ｐゴシック" panose="020B0600070205080204" pitchFamily="34" charset="-128"/>
              </a:rPr>
              <a:t>Implement and utilize standing orders</a:t>
            </a:r>
          </a:p>
          <a:p>
            <a:r>
              <a:rPr lang="en-US" altLang="en-US" b="0" dirty="0">
                <a:ea typeface="ＭＳ Ｐゴシック" panose="020B0600070205080204" pitchFamily="34" charset="-128"/>
              </a:rPr>
              <a:t>Prompt the person ordering the vaccine in multiple ways</a:t>
            </a:r>
          </a:p>
          <a:p>
            <a:r>
              <a:rPr lang="en-US" altLang="en-US" b="0" dirty="0">
                <a:ea typeface="ＭＳ Ｐゴシック" panose="020B0600070205080204" pitchFamily="34" charset="-128"/>
              </a:rPr>
              <a:t>Reminders &amp; Recalls</a:t>
            </a:r>
          </a:p>
        </p:txBody>
      </p:sp>
      <p:sp>
        <p:nvSpPr>
          <p:cNvPr id="4" name="Title 1"/>
          <p:cNvSpPr txBox="1">
            <a:spLocks/>
          </p:cNvSpPr>
          <p:nvPr/>
        </p:nvSpPr>
        <p:spPr>
          <a:xfrm>
            <a:off x="0" y="152400"/>
            <a:ext cx="91440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b="1" kern="1200">
                <a:solidFill>
                  <a:srgbClr val="C7380B"/>
                </a:solidFill>
                <a:latin typeface="+mj-lt"/>
                <a:ea typeface="+mj-ea"/>
                <a:cs typeface="+mj-cs"/>
              </a:defRPr>
            </a:lvl1pPr>
          </a:lstStyle>
          <a:p>
            <a:r>
              <a:rPr lang="en-US" altLang="en-US" dirty="0">
                <a:ea typeface="ＭＳ Ｐゴシック" panose="020B0600070205080204" pitchFamily="34" charset="-128"/>
              </a:rPr>
              <a:t>How to increase the number of target patients who come in </a:t>
            </a:r>
            <a:r>
              <a:rPr lang="en-US" altLang="en-US" i="1" dirty="0">
                <a:ea typeface="ＭＳ Ｐゴシック" panose="020B0600070205080204" pitchFamily="34" charset="-128"/>
              </a:rPr>
              <a:t>&amp; leave vaccinated</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600" y="2259563"/>
            <a:ext cx="3393457" cy="439583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325207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NCIRD_PPT_light([1]">
  <a:themeElements>
    <a:clrScheme name="NCIRD Light PPT List">
      <a:dk1>
        <a:srgbClr val="0039A6"/>
      </a:dk1>
      <a:lt1>
        <a:srgbClr val="FFFFFF"/>
      </a:lt1>
      <a:dk2>
        <a:srgbClr val="3077FF"/>
      </a:dk2>
      <a:lt2>
        <a:srgbClr val="4B4B4B"/>
      </a:lt2>
      <a:accent1>
        <a:srgbClr val="0039A6"/>
      </a:accent1>
      <a:accent2>
        <a:srgbClr val="747F81"/>
      </a:accent2>
      <a:accent3>
        <a:srgbClr val="532E60"/>
      </a:accent3>
      <a:accent4>
        <a:srgbClr val="662046"/>
      </a:accent4>
      <a:accent5>
        <a:srgbClr val="9A996E"/>
      </a:accent5>
      <a:accent6>
        <a:srgbClr val="E8CE79"/>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2.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11823</Words>
  <Application>Microsoft Office PowerPoint</Application>
  <PresentationFormat>On-screen Show (4:3)</PresentationFormat>
  <Paragraphs>972</Paragraphs>
  <Slides>108</Slides>
  <Notes>107</Notes>
  <HiddenSlides>11</HiddenSlides>
  <MMClips>0</MMClips>
  <ScaleCrop>false</ScaleCrop>
  <HeadingPairs>
    <vt:vector size="8" baseType="variant">
      <vt:variant>
        <vt:lpstr>Fonts Used</vt:lpstr>
      </vt:variant>
      <vt:variant>
        <vt:i4>11</vt:i4>
      </vt:variant>
      <vt:variant>
        <vt:lpstr>Theme</vt:lpstr>
      </vt:variant>
      <vt:variant>
        <vt:i4>7</vt:i4>
      </vt:variant>
      <vt:variant>
        <vt:lpstr>Embedded OLE Servers</vt:lpstr>
      </vt:variant>
      <vt:variant>
        <vt:i4>1</vt:i4>
      </vt:variant>
      <vt:variant>
        <vt:lpstr>Slide Titles</vt:lpstr>
      </vt:variant>
      <vt:variant>
        <vt:i4>108</vt:i4>
      </vt:variant>
    </vt:vector>
  </HeadingPairs>
  <TitlesOfParts>
    <vt:vector size="127" baseType="lpstr">
      <vt:lpstr>MS PGothic</vt:lpstr>
      <vt:lpstr>MS PGothic</vt:lpstr>
      <vt:lpstr>Arial</vt:lpstr>
      <vt:lpstr>Calibri</vt:lpstr>
      <vt:lpstr>Courier New</vt:lpstr>
      <vt:lpstr>Franklin Gothic Heavy</vt:lpstr>
      <vt:lpstr>Myriad Pro</vt:lpstr>
      <vt:lpstr>Myriad Web Pro</vt:lpstr>
      <vt:lpstr>Times New Roman</vt:lpstr>
      <vt:lpstr>Wingdings</vt:lpstr>
      <vt:lpstr>Wingdings 3</vt:lpstr>
      <vt:lpstr>Office Theme</vt:lpstr>
      <vt:lpstr>2_Office Theme</vt:lpstr>
      <vt:lpstr>NCIRD_PPT_light([1]</vt:lpstr>
      <vt:lpstr>1_Office Theme</vt:lpstr>
      <vt:lpstr>3_Office Theme</vt:lpstr>
      <vt:lpstr>4_Office Theme</vt:lpstr>
      <vt:lpstr>Default Design</vt:lpstr>
      <vt:lpstr>Worksheet</vt:lpstr>
      <vt:lpstr>You are the Key to HPV Cancer Prevention Understanding the Burden of HPV Disease,  the Importance of the HPV Vaccine Recommendation,  and  Communicating about HPV Vaccination</vt:lpstr>
      <vt:lpstr>Disclosure Information PPMC Medical Grand Rounds – October 4,  2017 Michelle  Berlin, MD, MPH</vt:lpstr>
      <vt:lpstr>Objectives</vt:lpstr>
      <vt:lpstr>HPV Infection &amp; Disease</vt:lpstr>
      <vt:lpstr>HPV Types Differ in their  Disease Associations</vt:lpstr>
      <vt:lpstr>HPV Infection</vt:lpstr>
      <vt:lpstr>HPV-Associated Cancers per Year, United States, 2009–2013</vt:lpstr>
      <vt:lpstr>New Cancers Caused by HPV per Year United States 2006-2010</vt:lpstr>
      <vt:lpstr>HPV-Associated Cancer Rates by Sex,  Race and Ethnicity, United States, 2009–2013</vt:lpstr>
      <vt:lpstr>HPV-Associated Cervical Cancer Incidence Rates by State, United States, 2004–2008</vt:lpstr>
      <vt:lpstr>Cervical Cancer</vt:lpstr>
      <vt:lpstr>Without vaccination, annual burden of genital HPV-related disease in U.S. females: </vt:lpstr>
      <vt:lpstr>HPV Vaccine</vt:lpstr>
      <vt:lpstr>HPV Prophylactic Vaccines</vt:lpstr>
      <vt:lpstr>HPV Vaccines Currently Licensed in U.S.</vt:lpstr>
      <vt:lpstr>HPV Vaccine Comparison</vt:lpstr>
      <vt:lpstr>HPV Vaccine Recommendation</vt:lpstr>
      <vt:lpstr>HPV Vaccination is Recommended  at Age 11 or 12 Years</vt:lpstr>
      <vt:lpstr>Dosing Schedules</vt:lpstr>
      <vt:lpstr>Updated ACIP Recommendations: Interchangeability</vt:lpstr>
      <vt:lpstr>ACIP Recommendations: Timing of the Series </vt:lpstr>
      <vt:lpstr>HPV Vaccine Recommendations: Catch Up/Late</vt:lpstr>
      <vt:lpstr>PowerPoint Presentation</vt:lpstr>
      <vt:lpstr>HPV Vaccine Safety</vt:lpstr>
      <vt:lpstr>United States Vaccine Safety System</vt:lpstr>
      <vt:lpstr>VAERS: HPV Vaccine Safety Monitoring</vt:lpstr>
      <vt:lpstr>VSD Rapid Cycle Analysis (RCA), 4vHPV</vt:lpstr>
      <vt:lpstr>Evaluating and Monitoring 9-valent HPV Vaccine Safety in the United States</vt:lpstr>
      <vt:lpstr>Over 10 Years of HPV Vaccine Safety Data</vt:lpstr>
      <vt:lpstr>HPV Vaccination is Safe</vt:lpstr>
      <vt:lpstr>HPV Vaccine Impact</vt:lpstr>
      <vt:lpstr>HPV vaccine impact monitoring</vt:lpstr>
      <vt:lpstr>Prevalence of HPV before &amp; after introduction of HPV vaccination in the United States</vt:lpstr>
      <vt:lpstr>PowerPoint Presentation</vt:lpstr>
      <vt:lpstr>Systematic Review and Meta-Analysis: Population-Level Impact of HPV Vaccination</vt:lpstr>
      <vt:lpstr>HPV Vaccine Duration of Protection</vt:lpstr>
      <vt:lpstr>HPV Vaccination Is Safe, Effective,  and Provides Lasting Protection</vt:lpstr>
      <vt:lpstr>Framing the conversation</vt:lpstr>
      <vt:lpstr>HPV Vaccine coverage</vt:lpstr>
      <vt:lpstr>Adolescent Vaccination Coverage United States, 2006-2015</vt:lpstr>
      <vt:lpstr>Incidence of Diseases Covered in Adolescent Vaccine Series</vt:lpstr>
      <vt:lpstr>Deaths from Diseases Covered in Adolescent Vaccine Series</vt:lpstr>
      <vt:lpstr>Impact of Eliminating Missed Opportunities  by Age 13 Years in Girls Born in 2000</vt:lpstr>
      <vt:lpstr>Reasons parents won’t initiate HPV vaccination for children</vt:lpstr>
      <vt:lpstr>Clinicians underestimate the value parents place on HPV vaccine</vt:lpstr>
      <vt:lpstr>Clinicians Underestimate the Value Parents Place on HPV Vaccine</vt:lpstr>
      <vt:lpstr>Give an Effective Recommendation to Receive HPV Vaccine at Ages 11 or 12</vt:lpstr>
      <vt:lpstr>PowerPoint Presentation</vt:lpstr>
      <vt:lpstr>Same Way Same Day</vt:lpstr>
      <vt:lpstr>Make an Effective Recommendation</vt:lpstr>
      <vt:lpstr>PowerPoint Presentation</vt:lpstr>
      <vt:lpstr>PowerPoint Presentation</vt:lpstr>
      <vt:lpstr>PowerPoint Presentation</vt:lpstr>
      <vt:lpstr>PowerPoint Presentation</vt:lpstr>
      <vt:lpstr>Some Parents Need Reassurance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When should the bike helmet go on?</vt:lpstr>
      <vt:lpstr>When do we put our seat belts 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If a parent doesn’t say yes today…</vt:lpstr>
      <vt:lpstr>If a parent declines today…</vt:lpstr>
      <vt:lpstr>1. Know your coverage rates</vt:lpstr>
      <vt:lpstr>2. Align office/clinic policy with mission</vt:lpstr>
      <vt:lpstr>3. Align communication with mission</vt:lpstr>
      <vt:lpstr>The Opener by the Nurse/MA </vt:lpstr>
      <vt:lpstr>Be sure everyone in the office understands the mission</vt:lpstr>
      <vt:lpstr>Standing orders</vt:lpstr>
      <vt:lpstr>PowerPoint Presentation</vt:lpstr>
      <vt:lpstr>Factsheets for Parents in English &amp; Spanish</vt:lpstr>
      <vt:lpstr>PowerPoint Presentation</vt:lpstr>
      <vt:lpstr>PowerPoint Presentation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2014-04-04T16:39:47Z</dcterms:created>
  <dcterms:modified xsi:type="dcterms:W3CDTF">2019-06-10T04:32:35Z</dcterms:modified>
</cp:coreProperties>
</file>