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45"/>
  </p:notesMasterIdLst>
  <p:sldIdLst>
    <p:sldId id="274" r:id="rId2"/>
    <p:sldId id="304" r:id="rId3"/>
    <p:sldId id="269" r:id="rId4"/>
    <p:sldId id="277" r:id="rId5"/>
    <p:sldId id="279" r:id="rId6"/>
    <p:sldId id="306" r:id="rId7"/>
    <p:sldId id="280" r:id="rId8"/>
    <p:sldId id="268" r:id="rId9"/>
    <p:sldId id="276" r:id="rId10"/>
    <p:sldId id="282" r:id="rId11"/>
    <p:sldId id="284" r:id="rId12"/>
    <p:sldId id="285" r:id="rId13"/>
    <p:sldId id="286" r:id="rId14"/>
    <p:sldId id="287" r:id="rId15"/>
    <p:sldId id="278" r:id="rId16"/>
    <p:sldId id="275" r:id="rId17"/>
    <p:sldId id="293" r:id="rId18"/>
    <p:sldId id="294" r:id="rId19"/>
    <p:sldId id="307" r:id="rId20"/>
    <p:sldId id="308" r:id="rId21"/>
    <p:sldId id="298" r:id="rId22"/>
    <p:sldId id="309" r:id="rId23"/>
    <p:sldId id="265" r:id="rId24"/>
    <p:sldId id="299" r:id="rId25"/>
    <p:sldId id="297" r:id="rId26"/>
    <p:sldId id="305" r:id="rId27"/>
    <p:sldId id="310" r:id="rId28"/>
    <p:sldId id="283" r:id="rId29"/>
    <p:sldId id="296" r:id="rId30"/>
    <p:sldId id="272" r:id="rId31"/>
    <p:sldId id="271" r:id="rId32"/>
    <p:sldId id="295" r:id="rId33"/>
    <p:sldId id="281" r:id="rId34"/>
    <p:sldId id="288" r:id="rId35"/>
    <p:sldId id="289" r:id="rId36"/>
    <p:sldId id="290" r:id="rId37"/>
    <p:sldId id="311" r:id="rId38"/>
    <p:sldId id="291" r:id="rId39"/>
    <p:sldId id="303" r:id="rId40"/>
    <p:sldId id="301" r:id="rId41"/>
    <p:sldId id="300" r:id="rId42"/>
    <p:sldId id="302" r:id="rId43"/>
    <p:sldId id="27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F030"/>
    <a:srgbClr val="ED691F"/>
    <a:srgbClr val="693A77"/>
    <a:srgbClr val="101E64"/>
    <a:srgbClr val="102A64"/>
    <a:srgbClr val="102D64"/>
    <a:srgbClr val="8C4EA0"/>
    <a:srgbClr val="A972BA"/>
    <a:srgbClr val="005776"/>
    <a:srgbClr val="103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61" autoAdjust="0"/>
    <p:restoredTop sz="71857" autoAdjust="0"/>
  </p:normalViewPr>
  <p:slideViewPr>
    <p:cSldViewPr>
      <p:cViewPr varScale="1">
        <p:scale>
          <a:sx n="49" d="100"/>
          <a:sy n="49" d="100"/>
        </p:scale>
        <p:origin x="1284" y="52"/>
      </p:cViewPr>
      <p:guideLst>
        <p:guide orient="horz" pos="2160"/>
        <p:guide pos="2880"/>
      </p:guideLst>
    </p:cSldViewPr>
  </p:slideViewPr>
  <p:outlineViewPr>
    <p:cViewPr>
      <p:scale>
        <a:sx n="33" d="100"/>
        <a:sy n="33" d="100"/>
      </p:scale>
      <p:origin x="0" y="-71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588A-4C38-9B51-A54E958E2E20}"/>
              </c:ext>
            </c:extLst>
          </c:dPt>
          <c:dPt>
            <c:idx val="1"/>
            <c:invertIfNegative val="0"/>
            <c:bubble3D val="0"/>
            <c:spPr>
              <a:solidFill>
                <a:srgbClr val="92D050"/>
              </a:solidFill>
            </c:spPr>
            <c:extLst>
              <c:ext xmlns:c16="http://schemas.microsoft.com/office/drawing/2014/chart" uri="{C3380CC4-5D6E-409C-BE32-E72D297353CC}">
                <c16:uniqueId val="{00000003-588A-4C38-9B51-A54E958E2E20}"/>
              </c:ext>
            </c:extLst>
          </c:dPt>
          <c:dPt>
            <c:idx val="2"/>
            <c:invertIfNegative val="0"/>
            <c:bubble3D val="0"/>
            <c:spPr>
              <a:solidFill>
                <a:srgbClr val="FF6600"/>
              </a:solidFill>
            </c:spPr>
            <c:extLst>
              <c:ext xmlns:c16="http://schemas.microsoft.com/office/drawing/2014/chart" uri="{C3380CC4-5D6E-409C-BE32-E72D297353CC}">
                <c16:uniqueId val="{00000005-588A-4C38-9B51-A54E958E2E20}"/>
              </c:ext>
            </c:extLst>
          </c:dPt>
          <c:dPt>
            <c:idx val="3"/>
            <c:invertIfNegative val="0"/>
            <c:bubble3D val="0"/>
            <c:spPr>
              <a:solidFill>
                <a:srgbClr val="FFCC00"/>
              </a:solidFill>
            </c:spPr>
            <c:extLst>
              <c:ext xmlns:c16="http://schemas.microsoft.com/office/drawing/2014/chart" uri="{C3380CC4-5D6E-409C-BE32-E72D297353CC}">
                <c16:uniqueId val="{00000007-588A-4C38-9B51-A54E958E2E20}"/>
              </c:ext>
            </c:extLst>
          </c:dPt>
          <c:dPt>
            <c:idx val="4"/>
            <c:invertIfNegative val="0"/>
            <c:bubble3D val="0"/>
            <c:spPr>
              <a:solidFill>
                <a:srgbClr val="1993B9"/>
              </a:solidFill>
            </c:spPr>
            <c:extLst>
              <c:ext xmlns:c16="http://schemas.microsoft.com/office/drawing/2014/chart" uri="{C3380CC4-5D6E-409C-BE32-E72D297353CC}">
                <c16:uniqueId val="{00000009-588A-4C38-9B51-A54E958E2E20}"/>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extLst>
            <c:ext xmlns:c16="http://schemas.microsoft.com/office/drawing/2014/chart" uri="{C3380CC4-5D6E-409C-BE32-E72D297353CC}">
              <c16:uniqueId val="{0000000A-588A-4C38-9B51-A54E958E2E20}"/>
            </c:ext>
          </c:extLst>
        </c:ser>
        <c:dLbls>
          <c:showLegendKey val="0"/>
          <c:showVal val="0"/>
          <c:showCatName val="0"/>
          <c:showSerName val="0"/>
          <c:showPercent val="0"/>
          <c:showBubbleSize val="0"/>
        </c:dLbls>
        <c:gapWidth val="150"/>
        <c:axId val="439473088"/>
        <c:axId val="640229768"/>
      </c:barChart>
      <c:catAx>
        <c:axId val="439473088"/>
        <c:scaling>
          <c:orientation val="minMax"/>
        </c:scaling>
        <c:delete val="0"/>
        <c:axPos val="l"/>
        <c:numFmt formatCode="General" sourceLinked="0"/>
        <c:majorTickMark val="out"/>
        <c:minorTickMark val="none"/>
        <c:tickLblPos val="nextTo"/>
        <c:txPr>
          <a:bodyPr/>
          <a:lstStyle/>
          <a:p>
            <a:pPr>
              <a:defRPr b="0">
                <a:solidFill>
                  <a:schemeClr val="tx1"/>
                </a:solidFill>
              </a:defRPr>
            </a:pPr>
            <a:endParaRPr lang="en-US"/>
          </a:p>
        </c:txPr>
        <c:crossAx val="640229768"/>
        <c:crosses val="autoZero"/>
        <c:auto val="1"/>
        <c:lblAlgn val="ctr"/>
        <c:lblOffset val="100"/>
        <c:noMultiLvlLbl val="0"/>
      </c:catAx>
      <c:valAx>
        <c:axId val="640229768"/>
        <c:scaling>
          <c:orientation val="minMax"/>
        </c:scaling>
        <c:delete val="0"/>
        <c:axPos val="b"/>
        <c:title>
          <c:tx>
            <c:rich>
              <a:bodyPr/>
              <a:lstStyle/>
              <a:p>
                <a:pPr>
                  <a:defRPr>
                    <a:solidFill>
                      <a:schemeClr val="accent1">
                        <a:lumMod val="50000"/>
                      </a:schemeClr>
                    </a:solidFill>
                  </a:defRPr>
                </a:pPr>
                <a:r>
                  <a:rPr lang="en-US" dirty="0">
                    <a:solidFill>
                      <a:schemeClr val="tx1"/>
                    </a:solidFill>
                  </a:rPr>
                  <a:t>Percent</a:t>
                </a:r>
              </a:p>
            </c:rich>
          </c:tx>
          <c:overlay val="0"/>
        </c:title>
        <c:numFmt formatCode="General" sourceLinked="1"/>
        <c:majorTickMark val="none"/>
        <c:minorTickMark val="none"/>
        <c:tickLblPos val="nextTo"/>
        <c:txPr>
          <a:bodyPr/>
          <a:lstStyle/>
          <a:p>
            <a:pPr>
              <a:defRPr b="0">
                <a:solidFill>
                  <a:schemeClr val="accent1">
                    <a:lumMod val="50000"/>
                  </a:schemeClr>
                </a:solidFill>
              </a:defRPr>
            </a:pPr>
            <a:endParaRPr lang="en-US"/>
          </a:p>
        </c:txPr>
        <c:crossAx val="43947308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14E357F6-477F-4EF7-8BF8-49E8BD367CA3}" type="datetimeFigureOut">
              <a:rPr lang="en-US" smtClean="0"/>
              <a:pPr/>
              <a:t>6/10/2019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85659631-EC46-4064-9CE2-5E732A1555E4}" type="slidenum">
              <a:rPr lang="en-US" smtClean="0"/>
              <a:pPr/>
              <a:t>‹#›</a:t>
            </a:fld>
            <a:endParaRPr lang="en-US" dirty="0"/>
          </a:p>
        </p:txBody>
      </p:sp>
    </p:spTree>
    <p:extLst>
      <p:ext uri="{BB962C8B-B14F-4D97-AF65-F5344CB8AC3E}">
        <p14:creationId xmlns:p14="http://schemas.microsoft.com/office/powerpoint/2010/main" val="243408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r>
              <a:rPr lang="en-US" baseline="0" dirty="0"/>
              <a:t> slides 1-10)  Hello everyone, I am Kelly Barrows, Childhood Vaccine compliance coordinator with Snohomish Health District and this is Susan Babcock Public Health Nurse with the Vaccine Preventable Disease Program at Snohomish Health District and Paul Benedict HPV Cancer survivor and advocate.  We so appreciate the invitation to come speak with you about HPV infection and related Oral Pharyngeal cancers and how the dental community can assist public health to reduce those affected by HPV in the future.  The three of us are very passionate about the subject as HPV has impacted all three of us in different ways.</a:t>
            </a:r>
          </a:p>
          <a:p>
            <a:endParaRPr lang="en-US" baseline="0" dirty="0"/>
          </a:p>
          <a:p>
            <a:r>
              <a:rPr lang="en-US" baseline="0" dirty="0"/>
              <a:t>Collaborating with dental professionals to educate on HPV has been an ongoing initiative of the WA state HPV Task Force.  Last May, I had the good fortune to attend the National Immunization Conference in Atlanta.  There I attended a presentation by David Bradberry of the Georgia Dental association on this very subject.  I approached Dr Bradberry via email when I got back home and was given permission to borrow some of his slide content. </a:t>
            </a:r>
          </a:p>
          <a:p>
            <a:endParaRPr lang="en-US" baseline="0" dirty="0"/>
          </a:p>
          <a:p>
            <a:r>
              <a:rPr lang="en-US" baseline="0" dirty="0"/>
              <a:t>We do ask that in the interest of time that you save questions for the end of our presentation.  We have provided packets with many of the tools that we will discuss and ask that you review them when we have completed.  Thank you!!</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a:t>
            </a:fld>
            <a:endParaRPr lang="en-US" dirty="0"/>
          </a:p>
        </p:txBody>
      </p:sp>
    </p:spTree>
    <p:extLst>
      <p:ext uri="{BB962C8B-B14F-4D97-AF65-F5344CB8AC3E}">
        <p14:creationId xmlns:p14="http://schemas.microsoft.com/office/powerpoint/2010/main" val="371032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cover of the Academy of General Dentistry article,  “Taking</a:t>
            </a:r>
            <a:r>
              <a:rPr lang="en-US" baseline="0" dirty="0"/>
              <a:t> the Fight to Oral Cancer” perfectly represents the current battle of HPV cancer patients, survivors and healthcare professionals of all types to overcome HPV cancers.  </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10</a:t>
            </a:fld>
            <a:endParaRPr lang="en-US" dirty="0"/>
          </a:p>
        </p:txBody>
      </p:sp>
    </p:spTree>
    <p:extLst>
      <p:ext uri="{BB962C8B-B14F-4D97-AF65-F5344CB8AC3E}">
        <p14:creationId xmlns:p14="http://schemas.microsoft.com/office/powerpoint/2010/main" val="372226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April</a:t>
            </a:r>
            <a:r>
              <a:rPr lang="en-US" baseline="0" dirty="0"/>
              <a:t> 2018 National Oral Health Conference included a session entitled Promoting the HPV Vaccine: An opportunity for Medical-Dental Collaboration which is a</a:t>
            </a:r>
            <a:r>
              <a:rPr lang="en-US" dirty="0"/>
              <a:t>nother example of the current ongoing activities</a:t>
            </a:r>
            <a:r>
              <a:rPr lang="en-US" baseline="0" dirty="0"/>
              <a:t> related to OPC and the dental community. We at public health are so appreciative of the spotlight being shown on HPV infection, it’s associated cancers and it’s prevention.</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11</a:t>
            </a:fld>
            <a:endParaRPr lang="en-US" dirty="0"/>
          </a:p>
        </p:txBody>
      </p:sp>
    </p:spTree>
    <p:extLst>
      <p:ext uri="{BB962C8B-B14F-4D97-AF65-F5344CB8AC3E}">
        <p14:creationId xmlns:p14="http://schemas.microsoft.com/office/powerpoint/2010/main" val="54132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(Susan slides 11-27)  HPV education</a:t>
            </a:r>
            <a:r>
              <a:rPr lang="en-US" baseline="0" dirty="0"/>
              <a:t> and awareness in the dental care setting is becoming an important topic and gaining momentum.  </a:t>
            </a:r>
            <a:r>
              <a:rPr lang="en-US" dirty="0"/>
              <a:t>Great partnerships</a:t>
            </a:r>
            <a:r>
              <a:rPr lang="en-US" baseline="0" dirty="0"/>
              <a:t> with many types of medical entities have developed since the inception of the National HPV Roundtable, increasing the awareness in our community. The Action Guide for Dental Health Care providers is a byproduct of this collaboration. In attendance at the Washington HPV summit last fall were health care professionals; medical and dental; from all arenas with one common goal, to reduce the incident of HPV related cancers.  There is a copy of the action guide pictured here in your packets.</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12</a:t>
            </a:fld>
            <a:endParaRPr lang="en-US" dirty="0"/>
          </a:p>
        </p:txBody>
      </p:sp>
    </p:spTree>
    <p:extLst>
      <p:ext uri="{BB962C8B-B14F-4D97-AF65-F5344CB8AC3E}">
        <p14:creationId xmlns:p14="http://schemas.microsoft.com/office/powerpoint/2010/main" val="228823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a:t>
            </a:r>
            <a:r>
              <a:rPr lang="en-US" baseline="0" dirty="0"/>
              <a:t> messages of the action guide are: (READ SLIDE!)</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13</a:t>
            </a:fld>
            <a:endParaRPr lang="en-US" dirty="0"/>
          </a:p>
        </p:txBody>
      </p:sp>
    </p:spTree>
    <p:extLst>
      <p:ext uri="{BB962C8B-B14F-4D97-AF65-F5344CB8AC3E}">
        <p14:creationId xmlns:p14="http://schemas.microsoft.com/office/powerpoint/2010/main" val="405780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SLIDE!): “The Actions At a Glance are Action 1…..(READ SLIDE! Action #’s First!)</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14</a:t>
            </a:fld>
            <a:endParaRPr lang="en-US" dirty="0"/>
          </a:p>
        </p:txBody>
      </p:sp>
    </p:spTree>
    <p:extLst>
      <p:ext uri="{BB962C8B-B14F-4D97-AF65-F5344CB8AC3E}">
        <p14:creationId xmlns:p14="http://schemas.microsoft.com/office/powerpoint/2010/main" val="3603332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*In an Immunization Action Coalition Adolescent Update webinar from September 2018, we learned that only 1/3 of teens see a medical provider annually and only half these medical related visits are wellness exams.</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15</a:t>
            </a:fld>
            <a:endParaRPr lang="en-US" dirty="0"/>
          </a:p>
        </p:txBody>
      </p:sp>
    </p:spTree>
    <p:extLst>
      <p:ext uri="{BB962C8B-B14F-4D97-AF65-F5344CB8AC3E}">
        <p14:creationId xmlns:p14="http://schemas.microsoft.com/office/powerpoint/2010/main" val="36427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side of other professionals in the medical</a:t>
            </a:r>
            <a:r>
              <a:rPr lang="en-US" baseline="0" dirty="0"/>
              <a:t> community, dental professionals are key to HPV cancer prevention.</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16</a:t>
            </a:fld>
            <a:endParaRPr lang="en-US" dirty="0"/>
          </a:p>
        </p:txBody>
      </p:sp>
    </p:spTree>
    <p:extLst>
      <p:ext uri="{BB962C8B-B14F-4D97-AF65-F5344CB8AC3E}">
        <p14:creationId xmlns:p14="http://schemas.microsoft.com/office/powerpoint/2010/main" val="133512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another statement made</a:t>
            </a:r>
            <a:r>
              <a:rPr lang="en-US" baseline="0" dirty="0"/>
              <a:t> by the ADA: (READ SLIDE!)  *</a:t>
            </a:r>
            <a:r>
              <a:rPr lang="en-US" dirty="0"/>
              <a:t>Recommend</a:t>
            </a:r>
            <a:r>
              <a:rPr lang="en-US" baseline="0" dirty="0"/>
              <a:t> the HPV vaccine to all unvaccinated boys and girls over 9 years of age and unvaccinated adults through age 26.</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17</a:t>
            </a:fld>
            <a:endParaRPr lang="en-US" dirty="0"/>
          </a:p>
        </p:txBody>
      </p:sp>
    </p:spTree>
    <p:extLst>
      <p:ext uri="{BB962C8B-B14F-4D97-AF65-F5344CB8AC3E}">
        <p14:creationId xmlns:p14="http://schemas.microsoft.com/office/powerpoint/2010/main" val="106263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some information about the HPV vaccine: It was licensed in 2006 for females when both the </a:t>
            </a:r>
            <a:r>
              <a:rPr lang="en-US" baseline="0" dirty="0" err="1"/>
              <a:t>quadrivalent</a:t>
            </a:r>
            <a:r>
              <a:rPr lang="en-US" baseline="0" dirty="0"/>
              <a:t> vaccine, which covered 4 HPV strains and the bivalent vaccine, which covered 2 HPV strains were available for females 11-26 yrs.  In 2009 the </a:t>
            </a:r>
            <a:r>
              <a:rPr lang="en-US" baseline="0" dirty="0" err="1"/>
              <a:t>quadrivalent</a:t>
            </a:r>
            <a:r>
              <a:rPr lang="en-US" baseline="0" dirty="0"/>
              <a:t> vaccine was licensed for males through age 26 yrs.  In 2014 the HPV 9 valent vaccine, covering 9 HPV strains was licensed for both males and females.  Most recently, this last fall, the FDA approved HPV vaccine administration up to age 45 yrs.</a:t>
            </a:r>
            <a:r>
              <a:rPr lang="en-US" dirty="0"/>
              <a:t>  </a:t>
            </a:r>
          </a:p>
        </p:txBody>
      </p:sp>
      <p:sp>
        <p:nvSpPr>
          <p:cNvPr id="4" name="Slide Number Placeholder 3"/>
          <p:cNvSpPr>
            <a:spLocks noGrp="1"/>
          </p:cNvSpPr>
          <p:nvPr>
            <p:ph type="sldNum" sz="quarter" idx="10"/>
          </p:nvPr>
        </p:nvSpPr>
        <p:spPr/>
        <p:txBody>
          <a:bodyPr/>
          <a:lstStyle/>
          <a:p>
            <a:fld id="{85659631-EC46-4064-9CE2-5E732A1555E4}" type="slidenum">
              <a:rPr lang="en-US" smtClean="0"/>
              <a:pPr/>
              <a:t>18</a:t>
            </a:fld>
            <a:endParaRPr lang="en-US" dirty="0"/>
          </a:p>
        </p:txBody>
      </p:sp>
    </p:spTree>
    <p:extLst>
      <p:ext uri="{BB962C8B-B14F-4D97-AF65-F5344CB8AC3E}">
        <p14:creationId xmlns:p14="http://schemas.microsoft.com/office/powerpoint/2010/main" val="3205326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recommendations for HPV vaccine dosing schedules are:</a:t>
            </a:r>
          </a:p>
          <a:p>
            <a:endParaRPr lang="en-US" baseline="0" dirty="0"/>
          </a:p>
          <a:p>
            <a:pPr marL="165261" indent="-165261">
              <a:buFont typeface="Arial" panose="020B0604020202020204" pitchFamily="34" charset="0"/>
              <a:buChar char="•"/>
            </a:pPr>
            <a:r>
              <a:rPr lang="en-US" u="none" dirty="0"/>
              <a:t>For persons initiating vaccination before the 15</a:t>
            </a:r>
            <a:r>
              <a:rPr lang="en-US" u="none" baseline="30000" dirty="0"/>
              <a:t>th</a:t>
            </a:r>
            <a:r>
              <a:rPr lang="en-US" u="none" dirty="0"/>
              <a:t> birthday, the recommended immunization schedule is 2 doses of HPV vaccine.</a:t>
            </a:r>
            <a:r>
              <a:rPr lang="en-US" u="none" baseline="0" dirty="0"/>
              <a:t> </a:t>
            </a:r>
            <a:r>
              <a:rPr lang="en-US" u="none" dirty="0"/>
              <a:t>The second dose should be administered 6–12 months after the first dose (for a 0, 6–12 month schedule).</a:t>
            </a:r>
            <a:r>
              <a:rPr lang="en-US" u="none" baseline="30000" dirty="0"/>
              <a:t> </a:t>
            </a:r>
          </a:p>
          <a:p>
            <a:pPr marL="165261" indent="-165261">
              <a:buFont typeface="Arial" panose="020B0604020202020204" pitchFamily="34" charset="0"/>
              <a:buChar char="•"/>
            </a:pPr>
            <a:endParaRPr lang="en-US" u="none" dirty="0"/>
          </a:p>
          <a:p>
            <a:pPr marL="165261" indent="-165261">
              <a:buFont typeface="Arial" panose="020B0604020202020204" pitchFamily="34" charset="0"/>
              <a:buChar char="•"/>
            </a:pPr>
            <a:r>
              <a:rPr lang="en-US" u="none" dirty="0"/>
              <a:t>For persons initiating vaccination on or after the 15</a:t>
            </a:r>
            <a:r>
              <a:rPr lang="en-US" u="none" baseline="30000" dirty="0"/>
              <a:t>th</a:t>
            </a:r>
            <a:r>
              <a:rPr lang="en-US" u="none" dirty="0"/>
              <a:t> birthday, the recommendation for a 3-dose schedule remains. </a:t>
            </a:r>
            <a:r>
              <a:rPr lang="en-US" dirty="0"/>
              <a:t>The second dose should be administered 1–2 months after the first dose, and the third dose should be administered 6 months after the first dose (for a 0, 1–2, 6 month schedule). </a:t>
            </a:r>
          </a:p>
          <a:p>
            <a:pPr marL="165261" indent="-165261">
              <a:buFontTx/>
              <a:buChar char="-"/>
            </a:pPr>
            <a:endParaRPr lang="en-US" baseline="30000" dirty="0"/>
          </a:p>
          <a:p>
            <a:pPr marL="165261" indent="-165261">
              <a:buFont typeface="Arial" panose="020B0604020202020204" pitchFamily="34" charset="0"/>
              <a:buChar char="•"/>
            </a:pPr>
            <a:r>
              <a:rPr lang="en-US" dirty="0"/>
              <a:t>For persons who initiated vaccination with nine-valent, </a:t>
            </a:r>
            <a:r>
              <a:rPr lang="en-US" dirty="0" err="1"/>
              <a:t>quadrivalent</a:t>
            </a:r>
            <a:r>
              <a:rPr lang="en-US" dirty="0"/>
              <a:t> or bivalent HPV vaccine before their 15th birthday, and received two doses of any HPV vaccine at the recommended dosing schedule (zero, six to twelve months), or three doses of any HPV vaccine at the recommended dosing schedule (zero, one to two, and six months), are considered adequately vaccinated. Persons who initiated vaccination with nine-valent, </a:t>
            </a:r>
            <a:r>
              <a:rPr lang="en-US" dirty="0" err="1"/>
              <a:t>quadrivalent</a:t>
            </a:r>
            <a:r>
              <a:rPr lang="en-US" dirty="0"/>
              <a:t> or bivalent HPV vaccine on or after their 15th birthday, and received three doses of any HPV vaccine at the recommended dosing schedule, are considered adequately vaccinated. Nine-valent HPV vaccine may be used to continue or complete a vaccination series started with </a:t>
            </a:r>
            <a:r>
              <a:rPr lang="en-US" dirty="0" err="1"/>
              <a:t>quadrivalent</a:t>
            </a:r>
            <a:r>
              <a:rPr lang="en-US" dirty="0"/>
              <a:t> or bivalent HPV vaccine. </a:t>
            </a:r>
          </a:p>
          <a:p>
            <a:endParaRPr lang="en-US" dirty="0"/>
          </a:p>
          <a:p>
            <a:pPr marL="165261" indent="-165261">
              <a:buFont typeface="Arial" panose="020B0604020202020204" pitchFamily="34" charset="0"/>
              <a:buChar char="•"/>
            </a:pPr>
            <a:r>
              <a:rPr lang="en-US" dirty="0"/>
              <a:t>For persons who have been adequately vaccinated with </a:t>
            </a:r>
            <a:r>
              <a:rPr lang="en-US" dirty="0" err="1"/>
              <a:t>quadrivalent</a:t>
            </a:r>
            <a:r>
              <a:rPr lang="en-US" dirty="0"/>
              <a:t> or bivalent HPV vaccine, there is no ACIP recommendation regarding additional vaccination with nine-valent HPV vaccine.</a:t>
            </a:r>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19</a:t>
            </a:fld>
            <a:endParaRPr lang="en-US" dirty="0"/>
          </a:p>
        </p:txBody>
      </p:sp>
    </p:spTree>
    <p:extLst>
      <p:ext uri="{BB962C8B-B14F-4D97-AF65-F5344CB8AC3E}">
        <p14:creationId xmlns:p14="http://schemas.microsoft.com/office/powerpoint/2010/main" val="319244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a:t>
            </a:fld>
            <a:endParaRPr lang="en-US" dirty="0"/>
          </a:p>
        </p:txBody>
      </p:sp>
    </p:spTree>
    <p:extLst>
      <p:ext uri="{BB962C8B-B14F-4D97-AF65-F5344CB8AC3E}">
        <p14:creationId xmlns:p14="http://schemas.microsoft.com/office/powerpoint/2010/main" val="3269974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recap the HPV vaccine recommendations, both girls and boys can start the HPV vaccine series at age nine. Ideally, preteens should finish the series by their 13</a:t>
            </a:r>
            <a:r>
              <a:rPr lang="en-US" baseline="30000" dirty="0"/>
              <a:t>th</a:t>
            </a:r>
            <a:r>
              <a:rPr lang="en-US" dirty="0"/>
              <a:t> birthday. Girls age 13-26 years old and boys age 13-21 years old who haven’t stared or finished HPV vaccine series should also be vaccinated. </a:t>
            </a:r>
            <a:r>
              <a:rPr lang="en-US" baseline="0" dirty="0"/>
              <a:t>Most recently, this last fall, the FDA approved HPV vaccine administration up to age 45 yrs. </a:t>
            </a:r>
            <a:r>
              <a:rPr lang="en-US" dirty="0"/>
              <a:t>Currently</a:t>
            </a:r>
            <a:r>
              <a:rPr lang="en-US" baseline="0" dirty="0"/>
              <a:t> the Vaccines for Children program only provides the 9 valent HPV vaccine for children up until their 19</a:t>
            </a:r>
            <a:r>
              <a:rPr lang="en-US" baseline="30000" dirty="0"/>
              <a:t>th</a:t>
            </a:r>
            <a:r>
              <a:rPr lang="en-US" baseline="0" dirty="0"/>
              <a:t> birthday.  HPV vaccine can be given at 9 years of age, but is recommended to be given at 11 – 12 years of age along with the </a:t>
            </a:r>
            <a:r>
              <a:rPr lang="en-US" baseline="0" dirty="0" err="1"/>
              <a:t>Tdap</a:t>
            </a:r>
            <a:r>
              <a:rPr lang="en-US" baseline="0" dirty="0"/>
              <a:t> and Meningococcal vaccines.  Many medical providers and pharmacies provide the vaccine to adults from 19 through 26 years of 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20</a:t>
            </a:fld>
            <a:endParaRPr lang="en-US" dirty="0"/>
          </a:p>
        </p:txBody>
      </p:sp>
    </p:spTree>
    <p:extLst>
      <p:ext uri="{BB962C8B-B14F-4D97-AF65-F5344CB8AC3E}">
        <p14:creationId xmlns:p14="http://schemas.microsoft.com/office/powerpoint/2010/main" val="1955436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June 5, 2017 article by the National Cancer Institute says </a:t>
            </a:r>
            <a:r>
              <a:rPr lang="en-US" baseline="0"/>
              <a:t>that a</a:t>
            </a:r>
            <a:r>
              <a:rPr lang="en-US"/>
              <a:t> </a:t>
            </a:r>
            <a:r>
              <a:rPr lang="en-US" dirty="0"/>
              <a:t>study of more than 2,600 young adults in the United States found that the prevalence of oral infection with four HPV types, including two high-risk, or cancer-causing, types, was 88% lower in those who reported receiving at least one dose of an HPV vaccine than in those who said they were not vaccinated.</a:t>
            </a:r>
          </a:p>
        </p:txBody>
      </p:sp>
      <p:sp>
        <p:nvSpPr>
          <p:cNvPr id="4" name="Slide Number Placeholder 3"/>
          <p:cNvSpPr>
            <a:spLocks noGrp="1"/>
          </p:cNvSpPr>
          <p:nvPr>
            <p:ph type="sldNum" sz="quarter" idx="10"/>
          </p:nvPr>
        </p:nvSpPr>
        <p:spPr/>
        <p:txBody>
          <a:bodyPr/>
          <a:lstStyle/>
          <a:p>
            <a:fld id="{85659631-EC46-4064-9CE2-5E732A1555E4}" type="slidenum">
              <a:rPr lang="en-US" smtClean="0"/>
              <a:pPr/>
              <a:t>21</a:t>
            </a:fld>
            <a:endParaRPr lang="en-US" dirty="0"/>
          </a:p>
        </p:txBody>
      </p:sp>
    </p:spTree>
    <p:extLst>
      <p:ext uri="{BB962C8B-B14F-4D97-AF65-F5344CB8AC3E}">
        <p14:creationId xmlns:p14="http://schemas.microsoft.com/office/powerpoint/2010/main" val="363019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vaccines go through many years of testing and clinical studies before they are licensed for use. CDC and FDA monitor the safety of vaccines after they are licensed. The major systems that monitor and evaluate post-licensure vaccine safety in the United States include: VAERS, VSD, CISA, and PRISM. Safety finding from any of these systems are used to inform health officials, health care providers and the public. </a:t>
            </a:r>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22</a:t>
            </a:fld>
            <a:endParaRPr lang="en-US" dirty="0"/>
          </a:p>
        </p:txBody>
      </p:sp>
    </p:spTree>
    <p:extLst>
      <p:ext uri="{BB962C8B-B14F-4D97-AF65-F5344CB8AC3E}">
        <p14:creationId xmlns:p14="http://schemas.microsoft.com/office/powerpoint/2010/main" val="2898141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HPV</a:t>
            </a:r>
            <a:r>
              <a:rPr lang="en-US" b="0" baseline="0" dirty="0">
                <a:effectLst/>
              </a:rPr>
              <a:t> vaccine safety is still a hot topic, especially on social media.  The Center for </a:t>
            </a:r>
            <a:r>
              <a:rPr lang="en-US" b="0" baseline="0">
                <a:effectLst/>
              </a:rPr>
              <a:t>Disease Control </a:t>
            </a:r>
            <a:r>
              <a:rPr lang="en-US" b="0" baseline="0" dirty="0">
                <a:effectLst/>
              </a:rPr>
              <a:t>developed this fact sheet on the safety of the vaccine including a timeline of testing. </a:t>
            </a:r>
            <a:endParaRPr lang="en-US" b="0" dirty="0">
              <a:effectLst/>
            </a:endParaRPr>
          </a:p>
          <a:p>
            <a:endParaRPr lang="en-US" b="1" dirty="0">
              <a:effectLst/>
            </a:endParaRPr>
          </a:p>
          <a:p>
            <a:r>
              <a:rPr lang="en-US" b="1" dirty="0">
                <a:effectLst/>
              </a:rPr>
              <a:t>Common Side Effects of HPV Vaccine:</a:t>
            </a:r>
          </a:p>
          <a:p>
            <a:r>
              <a:rPr lang="en-US" dirty="0">
                <a:effectLst/>
              </a:rPr>
              <a:t>Pain, redness, or swelling in the arm where the shot was given; Fever; Headache or feeling tired; Nausea; Muscle or joint pain. Fainting spells after any</a:t>
            </a:r>
            <a:r>
              <a:rPr lang="en-US" baseline="0" dirty="0">
                <a:effectLst/>
              </a:rPr>
              <a:t> vaccination are not uncommon in adolescents. </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23</a:t>
            </a:fld>
            <a:endParaRPr lang="en-US" dirty="0"/>
          </a:p>
        </p:txBody>
      </p:sp>
    </p:spTree>
    <p:extLst>
      <p:ext uri="{BB962C8B-B14F-4D97-AF65-F5344CB8AC3E}">
        <p14:creationId xmlns:p14="http://schemas.microsoft.com/office/powerpoint/2010/main" val="3700117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licensure, 270 Million doses of HPV vaccine have been distributed. </a:t>
            </a:r>
            <a:r>
              <a:rPr lang="en-US" dirty="0"/>
              <a:t>The</a:t>
            </a:r>
            <a:r>
              <a:rPr lang="en-US" baseline="0" dirty="0"/>
              <a:t> World Health Organization’s Global Advisory Committee on Vaccine Safety published the safety update of HPV Vaccine based on 7 different studies starting in 2007, with the latest one completed on July 14, 2017 and they all state the following: (READ SLIDE!)  </a:t>
            </a:r>
            <a:r>
              <a:rPr lang="en-US" b="1" baseline="0" dirty="0"/>
              <a:t> *</a:t>
            </a:r>
            <a:r>
              <a:rPr lang="en-US" b="1" i="1" dirty="0">
                <a:effectLst/>
              </a:rPr>
              <a:t>The Committee continues to express concern that the ongoing unsubstantiated allegations have a demonstrable negative impact on vaccine coverage in a growing number of countries, and that this will result in real harm.</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24</a:t>
            </a:fld>
            <a:endParaRPr lang="en-US" dirty="0"/>
          </a:p>
        </p:txBody>
      </p:sp>
    </p:spTree>
    <p:extLst>
      <p:ext uri="{BB962C8B-B14F-4D97-AF65-F5344CB8AC3E}">
        <p14:creationId xmlns:p14="http://schemas.microsoft.com/office/powerpoint/2010/main" val="3654302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options, the choice between</a:t>
            </a:r>
            <a:r>
              <a:rPr lang="en-US" baseline="0" dirty="0"/>
              <a:t> prevention and Treatment</a:t>
            </a:r>
            <a:r>
              <a:rPr lang="en-US" dirty="0"/>
              <a:t>-Special thanks to Stewart</a:t>
            </a:r>
            <a:r>
              <a:rPr lang="en-US" baseline="0" dirty="0"/>
              <a:t> Lyman Ph.D.; HPV vaccine advocate and cancer survivor; for his HPV Cancer Resources website for some of our slide content.  </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25</a:t>
            </a:fld>
            <a:endParaRPr lang="en-US" dirty="0"/>
          </a:p>
        </p:txBody>
      </p:sp>
    </p:spTree>
    <p:extLst>
      <p:ext uri="{BB962C8B-B14F-4D97-AF65-F5344CB8AC3E}">
        <p14:creationId xmlns:p14="http://schemas.microsoft.com/office/powerpoint/2010/main" val="1788318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Coverage up to date rate for HPV vaccine for adolescents</a:t>
            </a:r>
            <a:r>
              <a:rPr lang="en-US" baseline="0" dirty="0"/>
              <a:t> as of a CDC National Immunization Survey report dated August 2018. The Office of Disease Prevention and Health promotion’s Healthy People 2020 Goal for 13-15 year old girls and boys is 80 %,.  We have a long way to go and a short time to get there.  </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26</a:t>
            </a:fld>
            <a:endParaRPr lang="en-US" dirty="0"/>
          </a:p>
        </p:txBody>
      </p:sp>
    </p:spTree>
    <p:extLst>
      <p:ext uri="{BB962C8B-B14F-4D97-AF65-F5344CB8AC3E}">
        <p14:creationId xmlns:p14="http://schemas.microsoft.com/office/powerpoint/2010/main" val="3025887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Studies consistently show that a strong recommendation from there provider is the single best predictor of vaccination for any vaccine, including HPV vaccine. In the 2013 NIS-Teen nearly 15% of parents who said that they would not be getting their child vaccinated against HPV in the next 12 months, identified not receiving a recommendation as one of the top reasons not to vaccinate.  Since teens are more likely to see their dental provider,</a:t>
            </a:r>
            <a:r>
              <a:rPr lang="en-US" baseline="0" dirty="0"/>
              <a:t> a recommendation at a routine exam may positively influence their decision to vaccinate.</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27</a:t>
            </a:fld>
            <a:endParaRPr lang="en-US" dirty="0"/>
          </a:p>
        </p:txBody>
      </p:sp>
    </p:spTree>
    <p:extLst>
      <p:ext uri="{BB962C8B-B14F-4D97-AF65-F5344CB8AC3E}">
        <p14:creationId xmlns:p14="http://schemas.microsoft.com/office/powerpoint/2010/main" val="1069174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suggestions for talking with your patients about HPV and oral cancer:</a:t>
            </a:r>
          </a:p>
          <a:p>
            <a:pPr marL="171450" indent="-171450">
              <a:buFontTx/>
              <a:buChar char="-"/>
            </a:pPr>
            <a:r>
              <a:rPr lang="en-US" baseline="0" dirty="0"/>
              <a:t>Having brochures and other educational literature on HPV-related oral cancers available in reception and waiting areas</a:t>
            </a:r>
          </a:p>
          <a:p>
            <a:pPr marL="171450" indent="-171450">
              <a:buFontTx/>
              <a:buChar char="-"/>
            </a:pPr>
            <a:r>
              <a:rPr lang="en-US" baseline="0" dirty="0"/>
              <a:t>Establishing a practice philosophy on how to approach HPV and oral cancer</a:t>
            </a:r>
          </a:p>
          <a:p>
            <a:pPr marL="171450" indent="-171450">
              <a:buFontTx/>
              <a:buChar char="-"/>
            </a:pPr>
            <a:r>
              <a:rPr lang="en-US" baseline="0" dirty="0"/>
              <a:t>Incorporate sections into your patient health </a:t>
            </a:r>
            <a:r>
              <a:rPr lang="en-US" baseline="0" dirty="0" err="1"/>
              <a:t>Hx</a:t>
            </a:r>
            <a:r>
              <a:rPr lang="en-US" baseline="0" dirty="0"/>
              <a:t> form about HPV vaccine history and whether the patient would like to discuss oral cancer concerns in private</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28</a:t>
            </a:fld>
            <a:endParaRPr lang="en-US" dirty="0"/>
          </a:p>
        </p:txBody>
      </p:sp>
    </p:spTree>
    <p:extLst>
      <p:ext uri="{BB962C8B-B14F-4D97-AF65-F5344CB8AC3E}">
        <p14:creationId xmlns:p14="http://schemas.microsoft.com/office/powerpoint/2010/main" val="634076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a:t>
            </a:r>
            <a:r>
              <a:rPr lang="en-US" dirty="0"/>
              <a:t>great resources</a:t>
            </a:r>
            <a:r>
              <a:rPr lang="en-US" baseline="0" dirty="0"/>
              <a:t> available, like the ones shown here, to help you answer questions concerning the HPV vaccine.  We have included these documents and a number of other helpful resources such as the following fact sheet and brochures in your packets.  We will gladly provide more!</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29</a:t>
            </a:fld>
            <a:endParaRPr lang="en-US" dirty="0"/>
          </a:p>
        </p:txBody>
      </p:sp>
    </p:spTree>
    <p:extLst>
      <p:ext uri="{BB962C8B-B14F-4D97-AF65-F5344CB8AC3E}">
        <p14:creationId xmlns:p14="http://schemas.microsoft.com/office/powerpoint/2010/main" val="410070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OPC,</a:t>
            </a:r>
            <a:r>
              <a:rPr lang="en-US" baseline="0" dirty="0"/>
              <a:t> also known as squamous cell carcinoma of the pharynx, including the tonsils and base of tongue, is on the rise and is a difficult cancer to detect before it spreads.  Unlike pap tests that detect cervical HPV virus infection and associated cancers there is currently no accurate testing mechanisms for Oral HPV infection.  As the slide says everyone is at risk and 80% of people will contract a strain of Human Papillomavirus in their lifetime. But unlike other oral cancers smoking and drinking are not common risk factors.</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3</a:t>
            </a:fld>
            <a:endParaRPr lang="en-US" dirty="0"/>
          </a:p>
        </p:txBody>
      </p:sp>
    </p:spTree>
    <p:extLst>
      <p:ext uri="{BB962C8B-B14F-4D97-AF65-F5344CB8AC3E}">
        <p14:creationId xmlns:p14="http://schemas.microsoft.com/office/powerpoint/2010/main" val="3661575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our patient related resources were created by Team Maureen who gave</a:t>
            </a:r>
            <a:r>
              <a:rPr lang="en-US" baseline="0" dirty="0"/>
              <a:t> permission to the Washington State Department of Health to adapt for our state. These brochures are available in English, Spanish and Russian.  A copy of this brochure in English is in your packets.</a:t>
            </a:r>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30</a:t>
            </a:fld>
            <a:endParaRPr lang="en-US" dirty="0"/>
          </a:p>
        </p:txBody>
      </p:sp>
    </p:spTree>
    <p:extLst>
      <p:ext uri="{BB962C8B-B14F-4D97-AF65-F5344CB8AC3E}">
        <p14:creationId xmlns:p14="http://schemas.microsoft.com/office/powerpoint/2010/main" val="1309805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poster is another great resource to display in your office and is available in English, Spanish and Russian.</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31</a:t>
            </a:fld>
            <a:endParaRPr lang="en-US" dirty="0"/>
          </a:p>
        </p:txBody>
      </p:sp>
    </p:spTree>
    <p:extLst>
      <p:ext uri="{BB962C8B-B14F-4D97-AF65-F5344CB8AC3E}">
        <p14:creationId xmlns:p14="http://schemas.microsoft.com/office/powerpoint/2010/main" val="3949120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prescription sheets are easy handouts to give to patients and parents as a handy reminder to get vaccinated.</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32</a:t>
            </a:fld>
            <a:endParaRPr lang="en-US" dirty="0"/>
          </a:p>
        </p:txBody>
      </p:sp>
    </p:spTree>
    <p:extLst>
      <p:ext uri="{BB962C8B-B14F-4D97-AF65-F5344CB8AC3E}">
        <p14:creationId xmlns:p14="http://schemas.microsoft.com/office/powerpoint/2010/main" val="2472857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a:t>
            </a:r>
            <a:r>
              <a:rPr lang="en-US" baseline="0" dirty="0"/>
              <a:t> their Website t</a:t>
            </a:r>
            <a:r>
              <a:rPr lang="en-US" dirty="0"/>
              <a:t>he ADA</a:t>
            </a:r>
            <a:r>
              <a:rPr lang="en-US" baseline="0" dirty="0"/>
              <a:t> is actively promoting increased screening of Oral and Oropharyngeal cancers and education regarding the vaccines to the general public. </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33</a:t>
            </a:fld>
            <a:endParaRPr lang="en-US" dirty="0"/>
          </a:p>
        </p:txBody>
      </p:sp>
    </p:spTree>
    <p:extLst>
      <p:ext uri="{BB962C8B-B14F-4D97-AF65-F5344CB8AC3E}">
        <p14:creationId xmlns:p14="http://schemas.microsoft.com/office/powerpoint/2010/main" val="2015206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(Kelly to end)  Thank</a:t>
            </a:r>
            <a:r>
              <a:rPr lang="en-US" baseline="0" dirty="0"/>
              <a:t> you for allowing Susan and I to speak to you about disease prevention that we are passionate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ask that our dental partners “Get Mouthy and speak up about oral cancer.”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 any of you have any questions?</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34</a:t>
            </a:fld>
            <a:endParaRPr lang="en-US" dirty="0"/>
          </a:p>
        </p:txBody>
      </p:sp>
    </p:spTree>
    <p:extLst>
      <p:ext uri="{BB962C8B-B14F-4D97-AF65-F5344CB8AC3E}">
        <p14:creationId xmlns:p14="http://schemas.microsoft.com/office/powerpoint/2010/main" val="1357285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59631-EC46-4064-9CE2-5E732A1555E4}" type="slidenum">
              <a:rPr lang="en-US" smtClean="0"/>
              <a:pPr/>
              <a:t>35</a:t>
            </a:fld>
            <a:endParaRPr lang="en-US" dirty="0"/>
          </a:p>
        </p:txBody>
      </p:sp>
    </p:spTree>
    <p:extLst>
      <p:ext uri="{BB962C8B-B14F-4D97-AF65-F5344CB8AC3E}">
        <p14:creationId xmlns:p14="http://schemas.microsoft.com/office/powerpoint/2010/main" val="365309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59631-EC46-4064-9CE2-5E732A1555E4}" type="slidenum">
              <a:rPr lang="en-US" smtClean="0"/>
              <a:pPr/>
              <a:t>36</a:t>
            </a:fld>
            <a:endParaRPr lang="en-US" dirty="0"/>
          </a:p>
        </p:txBody>
      </p:sp>
    </p:spTree>
    <p:extLst>
      <p:ext uri="{BB962C8B-B14F-4D97-AF65-F5344CB8AC3E}">
        <p14:creationId xmlns:p14="http://schemas.microsoft.com/office/powerpoint/2010/main" val="440905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we turn the presentation over</a:t>
            </a:r>
            <a:r>
              <a:rPr lang="en-US" baseline="0" dirty="0"/>
              <a:t> to our friend and HPV survivor Paul Benedict to tell you </a:t>
            </a:r>
            <a:r>
              <a:rPr lang="en-US" baseline="0"/>
              <a:t>his story.</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38</a:t>
            </a:fld>
            <a:endParaRPr lang="en-US" dirty="0"/>
          </a:p>
        </p:txBody>
      </p:sp>
    </p:spTree>
    <p:extLst>
      <p:ext uri="{BB962C8B-B14F-4D97-AF65-F5344CB8AC3E}">
        <p14:creationId xmlns:p14="http://schemas.microsoft.com/office/powerpoint/2010/main" val="3870070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59631-EC46-4064-9CE2-5E732A1555E4}" type="slidenum">
              <a:rPr lang="en-US" smtClean="0"/>
              <a:pPr/>
              <a:t>39</a:t>
            </a:fld>
            <a:endParaRPr lang="en-US" dirty="0"/>
          </a:p>
        </p:txBody>
      </p:sp>
    </p:spTree>
    <p:extLst>
      <p:ext uri="{BB962C8B-B14F-4D97-AF65-F5344CB8AC3E}">
        <p14:creationId xmlns:p14="http://schemas.microsoft.com/office/powerpoint/2010/main" val="3646804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59631-EC46-4064-9CE2-5E732A1555E4}" type="slidenum">
              <a:rPr lang="en-US" smtClean="0"/>
              <a:pPr/>
              <a:t>40</a:t>
            </a:fld>
            <a:endParaRPr lang="en-US" dirty="0"/>
          </a:p>
        </p:txBody>
      </p:sp>
    </p:spTree>
    <p:extLst>
      <p:ext uri="{BB962C8B-B14F-4D97-AF65-F5344CB8AC3E}">
        <p14:creationId xmlns:p14="http://schemas.microsoft.com/office/powerpoint/2010/main" val="116921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OPC rates</a:t>
            </a:r>
            <a:r>
              <a:rPr lang="en-US" baseline="0" dirty="0"/>
              <a:t> are now higher than cervical cancer in this country and 70% of those cases are caused by HPV with 60% being HPV type 16 which is covered by the vaccine.  Middle aged men are at the greatest for developing HPV related OPC.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OPC is highly treatable if detected early, the treatments</a:t>
            </a:r>
            <a:r>
              <a:rPr lang="en-US" baseline="0" dirty="0"/>
              <a:t> and side effects are very severe. </a:t>
            </a:r>
            <a:r>
              <a:rPr lang="en-US" dirty="0"/>
              <a:t>5 year</a:t>
            </a:r>
            <a:r>
              <a:rPr lang="en-US" baseline="0" dirty="0"/>
              <a:t> relative survival rate for those with localized disease at diagnosis is 83%, compared with only 36% in patients with metastasized cancer.</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4</a:t>
            </a:fld>
            <a:endParaRPr lang="en-US" dirty="0"/>
          </a:p>
        </p:txBody>
      </p:sp>
    </p:spTree>
    <p:extLst>
      <p:ext uri="{BB962C8B-B14F-4D97-AF65-F5344CB8AC3E}">
        <p14:creationId xmlns:p14="http://schemas.microsoft.com/office/powerpoint/2010/main" val="2029020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59631-EC46-4064-9CE2-5E732A1555E4}" type="slidenum">
              <a:rPr lang="en-US" smtClean="0"/>
              <a:pPr/>
              <a:t>41</a:t>
            </a:fld>
            <a:endParaRPr lang="en-US" dirty="0"/>
          </a:p>
        </p:txBody>
      </p:sp>
    </p:spTree>
    <p:extLst>
      <p:ext uri="{BB962C8B-B14F-4D97-AF65-F5344CB8AC3E}">
        <p14:creationId xmlns:p14="http://schemas.microsoft.com/office/powerpoint/2010/main" val="46794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59631-EC46-4064-9CE2-5E732A1555E4}" type="slidenum">
              <a:rPr lang="en-US" smtClean="0"/>
              <a:pPr/>
              <a:t>42</a:t>
            </a:fld>
            <a:endParaRPr lang="en-US" dirty="0"/>
          </a:p>
        </p:txBody>
      </p:sp>
    </p:spTree>
    <p:extLst>
      <p:ext uri="{BB962C8B-B14F-4D97-AF65-F5344CB8AC3E}">
        <p14:creationId xmlns:p14="http://schemas.microsoft.com/office/powerpoint/2010/main" val="4011674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59631-EC46-4064-9CE2-5E732A1555E4}" type="slidenum">
              <a:rPr lang="en-US" smtClean="0"/>
              <a:pPr/>
              <a:t>43</a:t>
            </a:fld>
            <a:endParaRPr lang="en-US" dirty="0"/>
          </a:p>
        </p:txBody>
      </p:sp>
    </p:spTree>
    <p:extLst>
      <p:ext uri="{BB962C8B-B14F-4D97-AF65-F5344CB8AC3E}">
        <p14:creationId xmlns:p14="http://schemas.microsoft.com/office/powerpoint/2010/main" val="83273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a:t>
            </a:r>
            <a:r>
              <a:rPr lang="en-US" dirty="0"/>
              <a:t>Predication was made by the American</a:t>
            </a:r>
            <a:r>
              <a:rPr lang="en-US" baseline="0" dirty="0"/>
              <a:t> </a:t>
            </a:r>
            <a:r>
              <a:rPr lang="en-US" dirty="0"/>
              <a:t>Dental Association</a:t>
            </a:r>
            <a:r>
              <a:rPr lang="en-US" baseline="0" dirty="0"/>
              <a:t> in early 2015 before the CDC had statistics on HPV related cancer cases for that year.</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5</a:t>
            </a:fld>
            <a:endParaRPr lang="en-US" dirty="0"/>
          </a:p>
        </p:txBody>
      </p:sp>
    </p:spTree>
    <p:extLst>
      <p:ext uri="{BB962C8B-B14F-4D97-AF65-F5344CB8AC3E}">
        <p14:creationId xmlns:p14="http://schemas.microsoft.com/office/powerpoint/2010/main" val="186060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6</a:t>
            </a:fld>
            <a:endParaRPr lang="en-US" dirty="0"/>
          </a:p>
        </p:txBody>
      </p:sp>
    </p:spTree>
    <p:extLst>
      <p:ext uri="{BB962C8B-B14F-4D97-AF65-F5344CB8AC3E}">
        <p14:creationId xmlns:p14="http://schemas.microsoft.com/office/powerpoint/2010/main" val="68071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January</a:t>
            </a:r>
            <a:r>
              <a:rPr lang="en-US" baseline="0" dirty="0"/>
              <a:t> 2018 the Journal of American Dental association published an article encouraging dentist to educate themselves and their patients about the relationships between HPV and Oral pharyngeal cancer.  They will continue to provide guidance to dental professionals about HPV associated OPC in order to promote early cancer detection and increase public awareness. </a:t>
            </a:r>
            <a:r>
              <a:rPr lang="en-US" dirty="0"/>
              <a:t>The </a:t>
            </a:r>
            <a:r>
              <a:rPr lang="en-US" baseline="0" dirty="0"/>
              <a:t>article also states the more that dental health professionals know about HPV prevention activities such as the HPV vaccine the better suited they are to be a line of protection against HPV and cancer.</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7</a:t>
            </a:fld>
            <a:endParaRPr lang="en-US" dirty="0"/>
          </a:p>
        </p:txBody>
      </p:sp>
    </p:spTree>
    <p:extLst>
      <p:ext uri="{BB962C8B-B14F-4D97-AF65-F5344CB8AC3E}">
        <p14:creationId xmlns:p14="http://schemas.microsoft.com/office/powerpoint/2010/main" val="209954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The American Academy</a:t>
            </a:r>
            <a:r>
              <a:rPr lang="en-US" baseline="0" dirty="0"/>
              <a:t> of Pediatric dentistry adopted this policy on Human papilloma virus vaccinations which</a:t>
            </a:r>
            <a:r>
              <a:rPr lang="en-US" dirty="0"/>
              <a:t> encourages dental professionals to add HPV education to the oral healthcare education already provided in the dental office on topics such as tobacco</a:t>
            </a:r>
            <a:r>
              <a:rPr lang="en-US" baseline="0" dirty="0"/>
              <a:t> use, nutrition and oral hygiene.</a:t>
            </a:r>
            <a:endParaRPr lang="en-US" dirty="0"/>
          </a:p>
          <a:p>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8</a:t>
            </a:fld>
            <a:endParaRPr lang="en-US" dirty="0"/>
          </a:p>
        </p:txBody>
      </p:sp>
    </p:spTree>
    <p:extLst>
      <p:ext uri="{BB962C8B-B14F-4D97-AF65-F5344CB8AC3E}">
        <p14:creationId xmlns:p14="http://schemas.microsoft.com/office/powerpoint/2010/main" val="270403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AAPD policy also encourages the dental community to </a:t>
            </a:r>
            <a:r>
              <a:rPr lang="en-US" b="1" baseline="0" dirty="0"/>
              <a:t>Educate</a:t>
            </a:r>
            <a:r>
              <a:rPr lang="en-US" baseline="0" dirty="0"/>
              <a:t> on the serious health consequences of oral and </a:t>
            </a:r>
            <a:r>
              <a:rPr lang="en-US" baseline="0" dirty="0" err="1"/>
              <a:t>oralpharyngeal</a:t>
            </a:r>
            <a:r>
              <a:rPr lang="en-US" baseline="0" dirty="0"/>
              <a:t> cancers and the relationship to HPV, to </a:t>
            </a:r>
            <a:r>
              <a:rPr lang="en-US" b="1" baseline="0" dirty="0"/>
              <a:t>Counsel </a:t>
            </a:r>
            <a:r>
              <a:rPr lang="en-US" baseline="0" dirty="0"/>
              <a:t>patients, parents and guardians about the HPV Vaccination as part of their anticipatory guidance for adolescent patients, </a:t>
            </a:r>
            <a:r>
              <a:rPr lang="en-US" b="1" baseline="0" dirty="0"/>
              <a:t>routinely examine </a:t>
            </a:r>
            <a:r>
              <a:rPr lang="en-US" baseline="0" dirty="0"/>
              <a:t>patients looking for signs and changes that could be cancer and to </a:t>
            </a:r>
            <a:r>
              <a:rPr lang="en-US" b="1" baseline="0" dirty="0"/>
              <a:t>study</a:t>
            </a:r>
            <a:r>
              <a:rPr lang="en-US" baseline="0" dirty="0"/>
              <a:t> current literature regarding HPV prevention and to share that knowledge with their patients to minimize the risk of disease transmission.</a:t>
            </a:r>
            <a:endParaRPr lang="en-US" dirty="0"/>
          </a:p>
        </p:txBody>
      </p:sp>
      <p:sp>
        <p:nvSpPr>
          <p:cNvPr id="4" name="Slide Number Placeholder 3"/>
          <p:cNvSpPr>
            <a:spLocks noGrp="1"/>
          </p:cNvSpPr>
          <p:nvPr>
            <p:ph type="sldNum" sz="quarter" idx="10"/>
          </p:nvPr>
        </p:nvSpPr>
        <p:spPr/>
        <p:txBody>
          <a:bodyPr/>
          <a:lstStyle/>
          <a:p>
            <a:fld id="{85659631-EC46-4064-9CE2-5E732A1555E4}" type="slidenum">
              <a:rPr lang="en-US" smtClean="0"/>
              <a:pPr/>
              <a:t>9</a:t>
            </a:fld>
            <a:endParaRPr lang="en-US" dirty="0"/>
          </a:p>
        </p:txBody>
      </p:sp>
    </p:spTree>
    <p:extLst>
      <p:ext uri="{BB962C8B-B14F-4D97-AF65-F5344CB8AC3E}">
        <p14:creationId xmlns:p14="http://schemas.microsoft.com/office/powerpoint/2010/main" val="3751066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2.tiff"/><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9" name="Rounded Rectangle 8"/>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sp>
        <p:nvSpPr>
          <p:cNvPr id="10" name="Text Placeholder 3"/>
          <p:cNvSpPr>
            <a:spLocks noGrp="1"/>
          </p:cNvSpPr>
          <p:nvPr>
            <p:ph type="body" sz="half" idx="2" hasCustomPrompt="1"/>
          </p:nvPr>
        </p:nvSpPr>
        <p:spPr>
          <a:xfrm>
            <a:off x="290794" y="6019800"/>
            <a:ext cx="8577072" cy="609600"/>
          </a:xfrm>
          <a:prstGeom prst="roundRect">
            <a:avLst/>
          </a:prstGeom>
          <a:solidFill>
            <a:srgbClr val="102D64"/>
          </a:solidFill>
          <a:ln>
            <a:solidFill>
              <a:srgbClr val="102D64"/>
            </a:solidFill>
          </a:ln>
        </p:spPr>
        <p:txBody>
          <a:bodyPr>
            <a:noAutofit/>
          </a:bodyPr>
          <a:lstStyle>
            <a:lvl1pPr marL="0" indent="0" algn="ctr">
              <a:spcBef>
                <a:spcPts val="0"/>
              </a:spcBef>
              <a:buNone/>
              <a:defRPr sz="32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here to add subtitle</a:t>
            </a:r>
          </a:p>
        </p:txBody>
      </p:sp>
      <p:pic>
        <p:nvPicPr>
          <p:cNvPr id="11" name="Picture 10" descr="Ferry.jpg"/>
          <p:cNvPicPr>
            <a:picLocks noChangeAspect="1"/>
          </p:cNvPicPr>
          <p:nvPr userDrawn="1"/>
        </p:nvPicPr>
        <p:blipFill>
          <a:blip r:embed="rId2" cstate="print"/>
          <a:srcRect l="1282" t="8975" r="1079" b="10256"/>
          <a:stretch>
            <a:fillRect/>
          </a:stretch>
        </p:blipFill>
        <p:spPr>
          <a:xfrm>
            <a:off x="457200" y="1127808"/>
            <a:ext cx="8249574" cy="4630720"/>
          </a:xfrm>
          <a:prstGeom prst="roundRect">
            <a:avLst/>
          </a:prstGeom>
          <a:effectLst>
            <a:outerShdw blurRad="292100" dist="139700" dir="2700000" algn="ctr" rotWithShape="0">
              <a:srgbClr val="333333">
                <a:alpha val="65000"/>
              </a:srgbClr>
            </a:outerShdw>
          </a:effectLst>
        </p:spPr>
      </p:pic>
      <p:sp>
        <p:nvSpPr>
          <p:cNvPr id="7" name="Title 1"/>
          <p:cNvSpPr>
            <a:spLocks noGrp="1"/>
          </p:cNvSpPr>
          <p:nvPr>
            <p:ph type="title"/>
          </p:nvPr>
        </p:nvSpPr>
        <p:spPr>
          <a:xfrm>
            <a:off x="838200" y="4724400"/>
            <a:ext cx="8229600" cy="762000"/>
          </a:xfrm>
        </p:spPr>
        <p:txBody>
          <a:bodyPr anchor="b">
            <a:noAutofit/>
          </a:bodyPr>
          <a:lstStyle>
            <a:lvl1pPr algn="l">
              <a:defRPr sz="4400" b="1" baseline="0">
                <a:solidFill>
                  <a:srgbClr val="FFFFFF"/>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794" y="188266"/>
            <a:ext cx="1900891" cy="599760"/>
          </a:xfrm>
          <a:prstGeom prst="rect">
            <a:avLst/>
          </a:prstGeom>
        </p:spPr>
      </p:pic>
    </p:spTree>
    <p:extLst>
      <p:ext uri="{BB962C8B-B14F-4D97-AF65-F5344CB8AC3E}">
        <p14:creationId xmlns:p14="http://schemas.microsoft.com/office/powerpoint/2010/main" val="24611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7 Use for Photo Display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Snohomish Health District 03/28/2019</a:t>
            </a:r>
            <a:endParaRPr lang="en-US" dirty="0"/>
          </a:p>
        </p:txBody>
      </p:sp>
      <p:sp>
        <p:nvSpPr>
          <p:cNvPr id="7" name="Slide Number Placeholder 6"/>
          <p:cNvSpPr>
            <a:spLocks noGrp="1"/>
          </p:cNvSpPr>
          <p:nvPr>
            <p:ph type="sldNum" sz="quarter" idx="11"/>
          </p:nvPr>
        </p:nvSpPr>
        <p:spPr/>
        <p:txBody>
          <a:bodyPr/>
          <a:lstStyle/>
          <a:p>
            <a:fld id="{4D90BF6A-B352-416E-8525-2E9DFDE050E1}" type="slidenum">
              <a:rPr lang="en-US" smtClean="0"/>
              <a:pPr/>
              <a:t>‹#›</a:t>
            </a:fld>
            <a:endParaRPr 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4141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8 Use Sparing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Snohomish Health District 03/28/2019</a:t>
            </a:r>
            <a:endParaRPr lang="en-US" dirty="0"/>
          </a:p>
        </p:txBody>
      </p:sp>
      <p:sp>
        <p:nvSpPr>
          <p:cNvPr id="3" name="Slide Number Placeholder 2"/>
          <p:cNvSpPr>
            <a:spLocks noGrp="1"/>
          </p:cNvSpPr>
          <p:nvPr>
            <p:ph type="sldNum" sz="quarter" idx="11"/>
          </p:nvPr>
        </p:nvSpPr>
        <p:spPr/>
        <p:txBody>
          <a:bodyPr/>
          <a:lstStyle/>
          <a:p>
            <a:fld id="{4D90BF6A-B352-416E-8525-2E9DFDE050E1}" type="slidenum">
              <a:rPr lang="en-US" smtClean="0"/>
              <a:pPr/>
              <a:t>‹#›</a:t>
            </a:fld>
            <a:endParaRPr lang="en-US" dirty="0"/>
          </a:p>
        </p:txBody>
      </p:sp>
    </p:spTree>
    <p:extLst>
      <p:ext uri="{BB962C8B-B14F-4D97-AF65-F5344CB8AC3E}">
        <p14:creationId xmlns:p14="http://schemas.microsoft.com/office/powerpoint/2010/main" val="3770476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9 Full Page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80" y="228600"/>
            <a:ext cx="8577072" cy="6400800"/>
          </a:xfrm>
        </p:spPr>
        <p:txBody>
          <a:bodyPr/>
          <a:lstStyle>
            <a:lvl1pPr marL="0" indent="0">
              <a:buFontTx/>
              <a:buNone/>
              <a:defRPr>
                <a:solidFill>
                  <a:srgbClr val="102D64"/>
                </a:solidFill>
              </a:defRPr>
            </a:lvl1pPr>
            <a:lvl2pPr>
              <a:defRPr>
                <a:solidFill>
                  <a:srgbClr val="002776"/>
                </a:solidFill>
              </a:defRPr>
            </a:lvl2pPr>
            <a:lvl3pPr>
              <a:defRPr>
                <a:solidFill>
                  <a:srgbClr val="002776"/>
                </a:solidFill>
              </a:defRPr>
            </a:lvl3pPr>
            <a:lvl4pPr>
              <a:defRPr>
                <a:solidFill>
                  <a:srgbClr val="002776"/>
                </a:solidFill>
              </a:defRPr>
            </a:lvl4pPr>
            <a:lvl5pPr>
              <a:defRPr>
                <a:solidFill>
                  <a:srgbClr val="002776"/>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Snohomish Health District 03/28/2019</a:t>
            </a:r>
            <a:endParaRPr lang="en-US" dirty="0"/>
          </a:p>
        </p:txBody>
      </p:sp>
      <p:sp>
        <p:nvSpPr>
          <p:cNvPr id="4" name="Slide Number Placeholder 3"/>
          <p:cNvSpPr>
            <a:spLocks noGrp="1"/>
          </p:cNvSpPr>
          <p:nvPr>
            <p:ph type="sldNum" sz="quarter" idx="11"/>
          </p:nvPr>
        </p:nvSpPr>
        <p:spPr/>
        <p:txBody>
          <a:bodyPr/>
          <a:lstStyle/>
          <a:p>
            <a:fld id="{4D90BF6A-B352-416E-8525-2E9DFDE050E1}" type="slidenum">
              <a:rPr lang="en-US" smtClean="0"/>
              <a:pPr/>
              <a:t>‹#›</a:t>
            </a:fld>
            <a:endParaRPr lang="en-US" dirty="0"/>
          </a:p>
        </p:txBody>
      </p:sp>
      <p:sp>
        <p:nvSpPr>
          <p:cNvPr id="5" name="Content Placeholder 2"/>
          <p:cNvSpPr>
            <a:spLocks noGrp="1"/>
          </p:cNvSpPr>
          <p:nvPr>
            <p:ph sz="half" idx="1"/>
          </p:nvPr>
        </p:nvSpPr>
        <p:spPr>
          <a:xfrm>
            <a:off x="281868" y="1524000"/>
            <a:ext cx="4572000" cy="4800600"/>
          </a:xfrm>
        </p:spPr>
        <p:txBody>
          <a:bodyPr>
            <a:normAutofit/>
          </a:bodyPr>
          <a:lstStyle>
            <a:lvl1pPr>
              <a:defRPr sz="3200">
                <a:solidFill>
                  <a:srgbClr val="102D64"/>
                </a:solidFill>
              </a:defRPr>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Picture Placeholder 8"/>
          <p:cNvSpPr>
            <a:spLocks noGrp="1"/>
          </p:cNvSpPr>
          <p:nvPr>
            <p:ph type="pic" sz="quarter" idx="13"/>
          </p:nvPr>
        </p:nvSpPr>
        <p:spPr>
          <a:xfrm>
            <a:off x="4984810" y="1517638"/>
            <a:ext cx="3886200" cy="2377440"/>
          </a:xfrm>
          <a:prstGeom prst="roundRect">
            <a:avLst/>
          </a:prstGeom>
          <a:effectLst>
            <a:outerShdw blurRad="292100" dist="139700" dir="2700000" algn="ctr" rotWithShape="0">
              <a:srgbClr val="333333">
                <a:alpha val="65000"/>
              </a:srgbClr>
            </a:outerShdw>
          </a:effectLst>
        </p:spPr>
        <p:txBody>
          <a:bodyPr/>
          <a:lstStyle/>
          <a:p>
            <a:endParaRPr lang="en-US" dirty="0"/>
          </a:p>
        </p:txBody>
      </p:sp>
      <p:sp>
        <p:nvSpPr>
          <p:cNvPr id="7" name="Picture Placeholder 8"/>
          <p:cNvSpPr>
            <a:spLocks noGrp="1"/>
          </p:cNvSpPr>
          <p:nvPr>
            <p:ph type="pic" sz="quarter" idx="14"/>
          </p:nvPr>
        </p:nvSpPr>
        <p:spPr>
          <a:xfrm>
            <a:off x="4984810" y="3962400"/>
            <a:ext cx="3886200" cy="2377440"/>
          </a:xfrm>
          <a:prstGeom prst="roundRect">
            <a:avLst/>
          </a:prstGeom>
          <a:effectLst>
            <a:outerShdw blurRad="292100" dist="139700" dir="2700000" algn="ctr" rotWithShape="0">
              <a:srgbClr val="333333">
                <a:alpha val="65000"/>
              </a:srgbClr>
            </a:outerShdw>
          </a:effectLst>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Snohomish Health District 03/28/2019</a:t>
            </a:r>
            <a:endParaRPr lang="en-US" dirty="0"/>
          </a:p>
        </p:txBody>
      </p:sp>
      <p:sp>
        <p:nvSpPr>
          <p:cNvPr id="4" name="Slide Number Placeholder 3"/>
          <p:cNvSpPr>
            <a:spLocks noGrp="1"/>
          </p:cNvSpPr>
          <p:nvPr>
            <p:ph type="sldNum" sz="quarter" idx="11"/>
          </p:nvPr>
        </p:nvSpPr>
        <p:spPr/>
        <p:txBody>
          <a:bodyPr/>
          <a:lstStyle/>
          <a:p>
            <a:fld id="{4D90BF6A-B352-416E-8525-2E9DFDE050E1}" type="slidenum">
              <a:rPr lang="en-US" smtClean="0"/>
              <a:pPr/>
              <a:t>‹#›</a:t>
            </a:fld>
            <a:endParaRPr lang="en-US" dirty="0"/>
          </a:p>
        </p:txBody>
      </p:sp>
      <p:sp>
        <p:nvSpPr>
          <p:cNvPr id="5" name="Content Placeholder 2"/>
          <p:cNvSpPr>
            <a:spLocks noGrp="1"/>
          </p:cNvSpPr>
          <p:nvPr>
            <p:ph sz="half" idx="1"/>
          </p:nvPr>
        </p:nvSpPr>
        <p:spPr>
          <a:xfrm>
            <a:off x="281868" y="1524000"/>
            <a:ext cx="4572000" cy="4800600"/>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Picture Placeholder 8"/>
          <p:cNvSpPr>
            <a:spLocks noGrp="1"/>
          </p:cNvSpPr>
          <p:nvPr>
            <p:ph type="pic" sz="quarter" idx="13"/>
          </p:nvPr>
        </p:nvSpPr>
        <p:spPr>
          <a:xfrm>
            <a:off x="4984810" y="1517638"/>
            <a:ext cx="3886200" cy="2377440"/>
          </a:xfrm>
          <a:prstGeom prst="roundRect">
            <a:avLst/>
          </a:prstGeom>
          <a:effectLst>
            <a:outerShdw blurRad="292100" dist="139700" dir="2700000" algn="ctr" rotWithShape="0">
              <a:srgbClr val="333333">
                <a:alpha val="65000"/>
              </a:srgbClr>
            </a:outerShdw>
          </a:effectLst>
        </p:spPr>
        <p:txBody>
          <a:bodyPr/>
          <a:lstStyle/>
          <a:p>
            <a:endParaRPr lang="en-US" dirty="0"/>
          </a:p>
        </p:txBody>
      </p:sp>
      <p:sp>
        <p:nvSpPr>
          <p:cNvPr id="7" name="Picture Placeholder 8"/>
          <p:cNvSpPr>
            <a:spLocks noGrp="1"/>
          </p:cNvSpPr>
          <p:nvPr>
            <p:ph type="pic" sz="quarter" idx="14"/>
          </p:nvPr>
        </p:nvSpPr>
        <p:spPr>
          <a:xfrm>
            <a:off x="4984810" y="3962400"/>
            <a:ext cx="3886200" cy="2377440"/>
          </a:xfrm>
          <a:prstGeom prst="roundRect">
            <a:avLst/>
          </a:prstGeom>
          <a:effectLst>
            <a:outerShdw blurRad="292100" dist="139700" dir="2700000" algn="ctr" rotWithShape="0">
              <a:srgbClr val="333333">
                <a:alpha val="65000"/>
              </a:srgbClr>
            </a:outerShdw>
          </a:effectLst>
        </p:spPr>
        <p:txBody>
          <a:bodyPr/>
          <a:lstStyle/>
          <a:p>
            <a:endParaRPr lang="en-US" dirty="0"/>
          </a:p>
        </p:txBody>
      </p:sp>
      <p:sp>
        <p:nvSpPr>
          <p:cNvPr id="8" name="Picture Placeholder 8"/>
          <p:cNvSpPr>
            <a:spLocks noGrp="1"/>
          </p:cNvSpPr>
          <p:nvPr>
            <p:ph type="pic" sz="quarter" idx="17"/>
          </p:nvPr>
        </p:nvSpPr>
        <p:spPr>
          <a:xfrm rot="20687923">
            <a:off x="3641522" y="4754877"/>
            <a:ext cx="1752600" cy="151892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1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5922" y="1905000"/>
            <a:ext cx="5760720" cy="4419600"/>
          </a:xfrm>
        </p:spPr>
        <p:txBody>
          <a:bodyPr>
            <a:normAutofit/>
          </a:bodyPr>
          <a:lstStyle>
            <a:lvl1pPr>
              <a:spcBef>
                <a:spcPts val="1200"/>
              </a:spcBef>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p:nvPr>
        </p:nvSpPr>
        <p:spPr>
          <a:xfrm>
            <a:off x="295922" y="457200"/>
            <a:ext cx="5760720" cy="1229360"/>
          </a:xfrm>
        </p:spPr>
        <p:txBody>
          <a:bodyPr/>
          <a:lstStyle/>
          <a:p>
            <a:r>
              <a:rPr lang="en-US" dirty="0"/>
              <a:t>Click to edit Master title style</a:t>
            </a:r>
          </a:p>
        </p:txBody>
      </p:sp>
      <p:sp>
        <p:nvSpPr>
          <p:cNvPr id="9" name="Picture Placeholder 8"/>
          <p:cNvSpPr>
            <a:spLocks noGrp="1"/>
          </p:cNvSpPr>
          <p:nvPr>
            <p:ph type="pic" sz="quarter" idx="13"/>
          </p:nvPr>
        </p:nvSpPr>
        <p:spPr>
          <a:xfrm>
            <a:off x="6189956" y="457200"/>
            <a:ext cx="2667000" cy="19050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5" name="Picture Placeholder 8"/>
          <p:cNvSpPr>
            <a:spLocks noGrp="1"/>
          </p:cNvSpPr>
          <p:nvPr>
            <p:ph type="pic" sz="quarter" idx="14"/>
          </p:nvPr>
        </p:nvSpPr>
        <p:spPr>
          <a:xfrm>
            <a:off x="6189956" y="4419600"/>
            <a:ext cx="2667000" cy="19050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6" name="Picture Placeholder 8"/>
          <p:cNvSpPr>
            <a:spLocks noGrp="1"/>
          </p:cNvSpPr>
          <p:nvPr>
            <p:ph type="pic" sz="quarter" idx="15"/>
          </p:nvPr>
        </p:nvSpPr>
        <p:spPr>
          <a:xfrm>
            <a:off x="6189956" y="2438400"/>
            <a:ext cx="2667000" cy="19050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2" name="Footer Placeholder 1"/>
          <p:cNvSpPr>
            <a:spLocks noGrp="1"/>
          </p:cNvSpPr>
          <p:nvPr>
            <p:ph type="ftr" sz="quarter" idx="16"/>
          </p:nvPr>
        </p:nvSpPr>
        <p:spPr/>
        <p:txBody>
          <a:bodyPr/>
          <a:lstStyle/>
          <a:p>
            <a:r>
              <a:rPr lang="en-US"/>
              <a:t>Snohomish Health District 03/28/2019</a:t>
            </a:r>
            <a:endParaRPr lang="en-US" dirty="0"/>
          </a:p>
        </p:txBody>
      </p:sp>
      <p:sp>
        <p:nvSpPr>
          <p:cNvPr id="4" name="Slide Number Placeholder 3"/>
          <p:cNvSpPr>
            <a:spLocks noGrp="1"/>
          </p:cNvSpPr>
          <p:nvPr>
            <p:ph type="sldNum" sz="quarter" idx="17"/>
          </p:nvPr>
        </p:nvSpPr>
        <p:spPr/>
        <p:txBody>
          <a:bodyPr/>
          <a:lstStyle/>
          <a:p>
            <a:fld id="{4D90BF6A-B352-416E-8525-2E9DFDE050E1}" type="slidenum">
              <a:rPr lang="en-US" smtClean="0"/>
              <a:pPr/>
              <a:t>‹#›</a:t>
            </a:fld>
            <a:endParaRPr lang="en-US" dirty="0"/>
          </a:p>
        </p:txBody>
      </p:sp>
    </p:spTree>
    <p:extLst>
      <p:ext uri="{BB962C8B-B14F-4D97-AF65-F5344CB8AC3E}">
        <p14:creationId xmlns:p14="http://schemas.microsoft.com/office/powerpoint/2010/main" val="210220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1">
    <p:spTree>
      <p:nvGrpSpPr>
        <p:cNvPr id="1" name=""/>
        <p:cNvGrpSpPr/>
        <p:nvPr/>
      </p:nvGrpSpPr>
      <p:grpSpPr>
        <a:xfrm>
          <a:off x="0" y="0"/>
          <a:ext cx="0" cy="0"/>
          <a:chOff x="0" y="0"/>
          <a:chExt cx="0" cy="0"/>
        </a:xfrm>
      </p:grpSpPr>
      <p:sp>
        <p:nvSpPr>
          <p:cNvPr id="10" name="Title 9"/>
          <p:cNvSpPr>
            <a:spLocks noGrp="1"/>
          </p:cNvSpPr>
          <p:nvPr>
            <p:ph type="title"/>
          </p:nvPr>
        </p:nvSpPr>
        <p:spPr>
          <a:xfrm>
            <a:off x="2658122" y="1371600"/>
            <a:ext cx="6172200" cy="1600200"/>
          </a:xfrm>
          <a:prstGeom prst="rect">
            <a:avLst/>
          </a:prstGeom>
        </p:spPr>
        <p:txBody>
          <a:bodyPr/>
          <a:lstStyle>
            <a:lvl1pPr algn="l">
              <a:defRPr/>
            </a:lvl1pPr>
          </a:lstStyle>
          <a:p>
            <a:r>
              <a:rPr lang="en-US" dirty="0"/>
              <a:t>Click to edit Master title style</a:t>
            </a:r>
          </a:p>
        </p:txBody>
      </p:sp>
      <p:sp>
        <p:nvSpPr>
          <p:cNvPr id="12" name="Text Placeholder 11"/>
          <p:cNvSpPr>
            <a:spLocks noGrp="1"/>
          </p:cNvSpPr>
          <p:nvPr>
            <p:ph type="body" sz="quarter" idx="10"/>
          </p:nvPr>
        </p:nvSpPr>
        <p:spPr>
          <a:xfrm>
            <a:off x="2658823" y="3124200"/>
            <a:ext cx="6171402" cy="685800"/>
          </a:xfrm>
          <a:prstGeom prst="rect">
            <a:avLst/>
          </a:prstGeom>
        </p:spPr>
        <p:txBody>
          <a:bodyPr>
            <a:normAutofit/>
          </a:bodyPr>
          <a:lstStyle>
            <a:lvl1pPr marL="0" indent="0">
              <a:buNone/>
              <a:defRPr sz="3200"/>
            </a:lvl1pPr>
          </a:lstStyle>
          <a:p>
            <a:pPr lvl="0"/>
            <a:r>
              <a:rPr lang="en-US" dirty="0"/>
              <a:t>Click to edit Master text</a:t>
            </a:r>
          </a:p>
        </p:txBody>
      </p:sp>
      <p:sp>
        <p:nvSpPr>
          <p:cNvPr id="17" name="Picture Placeholder 16"/>
          <p:cNvSpPr>
            <a:spLocks noGrp="1"/>
          </p:cNvSpPr>
          <p:nvPr>
            <p:ph type="pic" sz="quarter" idx="11"/>
          </p:nvPr>
        </p:nvSpPr>
        <p:spPr>
          <a:xfrm>
            <a:off x="304800" y="4418012"/>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18" name="Picture Placeholder 16"/>
          <p:cNvSpPr>
            <a:spLocks noGrp="1"/>
          </p:cNvSpPr>
          <p:nvPr>
            <p:ph type="pic" sz="quarter" idx="12"/>
          </p:nvPr>
        </p:nvSpPr>
        <p:spPr>
          <a:xfrm>
            <a:off x="3252722" y="4419600"/>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19" name="Picture Placeholder 16"/>
          <p:cNvSpPr>
            <a:spLocks noGrp="1"/>
          </p:cNvSpPr>
          <p:nvPr>
            <p:ph type="pic" sz="quarter" idx="13"/>
          </p:nvPr>
        </p:nvSpPr>
        <p:spPr>
          <a:xfrm>
            <a:off x="6200644" y="4419600"/>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9" name="Rounded Rectangle 8"/>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cxnSp>
        <p:nvCxnSpPr>
          <p:cNvPr id="13" name="Straight Connector 12"/>
          <p:cNvCxnSpPr/>
          <p:nvPr userDrawn="1"/>
        </p:nvCxnSpPr>
        <p:spPr>
          <a:xfrm>
            <a:off x="2658122" y="3053080"/>
            <a:ext cx="6176248" cy="0"/>
          </a:xfrm>
          <a:prstGeom prst="line">
            <a:avLst/>
          </a:prstGeom>
          <a:ln w="28575">
            <a:solidFill>
              <a:srgbClr val="693A77"/>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88266"/>
            <a:ext cx="1900891" cy="599760"/>
          </a:xfrm>
          <a:prstGeom prst="rect">
            <a:avLst/>
          </a:prstGeom>
        </p:spPr>
      </p:pic>
    </p:spTree>
    <p:extLst>
      <p:ext uri="{BB962C8B-B14F-4D97-AF65-F5344CB8AC3E}">
        <p14:creationId xmlns:p14="http://schemas.microsoft.com/office/powerpoint/2010/main" val="236330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2">
    <p:spTree>
      <p:nvGrpSpPr>
        <p:cNvPr id="1" name=""/>
        <p:cNvGrpSpPr/>
        <p:nvPr/>
      </p:nvGrpSpPr>
      <p:grpSpPr>
        <a:xfrm>
          <a:off x="0" y="0"/>
          <a:ext cx="0" cy="0"/>
          <a:chOff x="0" y="0"/>
          <a:chExt cx="0" cy="0"/>
        </a:xfrm>
      </p:grpSpPr>
      <p:sp>
        <p:nvSpPr>
          <p:cNvPr id="7" name="Title 1"/>
          <p:cNvSpPr>
            <a:spLocks noGrp="1"/>
          </p:cNvSpPr>
          <p:nvPr>
            <p:ph type="title"/>
          </p:nvPr>
        </p:nvSpPr>
        <p:spPr>
          <a:xfrm>
            <a:off x="307364" y="990600"/>
            <a:ext cx="4267200" cy="2202156"/>
          </a:xfrm>
        </p:spPr>
        <p:txBody>
          <a:bodyPr>
            <a:noAutofit/>
          </a:bodyPr>
          <a:lstStyle>
            <a:lvl1pPr>
              <a:defRPr sz="4400"/>
            </a:lvl1pPr>
          </a:lstStyle>
          <a:p>
            <a:r>
              <a:rPr lang="en-US" dirty="0"/>
              <a:t>Click to edit Master title style</a:t>
            </a:r>
          </a:p>
        </p:txBody>
      </p:sp>
      <p:sp>
        <p:nvSpPr>
          <p:cNvPr id="8" name="Content Placeholder 6"/>
          <p:cNvSpPr>
            <a:spLocks noGrp="1"/>
          </p:cNvSpPr>
          <p:nvPr>
            <p:ph sz="quarter" idx="13"/>
          </p:nvPr>
        </p:nvSpPr>
        <p:spPr>
          <a:xfrm>
            <a:off x="307364" y="3649956"/>
            <a:ext cx="4267200" cy="2971800"/>
          </a:xfrm>
          <a:ln>
            <a:noFill/>
          </a:ln>
        </p:spPr>
        <p:txBody>
          <a:bodyPr>
            <a:normAutofit/>
          </a:bodyPr>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cxnSp>
        <p:nvCxnSpPr>
          <p:cNvPr id="11" name="Straight Connector 10"/>
          <p:cNvCxnSpPr/>
          <p:nvPr userDrawn="1"/>
        </p:nvCxnSpPr>
        <p:spPr>
          <a:xfrm>
            <a:off x="307364" y="3421356"/>
            <a:ext cx="4257040" cy="0"/>
          </a:xfrm>
          <a:prstGeom prst="line">
            <a:avLst/>
          </a:prstGeom>
          <a:ln w="28575">
            <a:solidFill>
              <a:srgbClr val="693A77"/>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6"/>
          </p:nvPr>
        </p:nvSpPr>
        <p:spPr>
          <a:xfrm>
            <a:off x="4919368" y="990600"/>
            <a:ext cx="3942715" cy="56388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9" name="Rounded Rectangle 8"/>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364" y="188266"/>
            <a:ext cx="1900891" cy="599760"/>
          </a:xfrm>
          <a:prstGeom prst="rect">
            <a:avLst/>
          </a:prstGeom>
        </p:spPr>
      </p:pic>
    </p:spTree>
    <p:extLst>
      <p:ext uri="{BB962C8B-B14F-4D97-AF65-F5344CB8AC3E}">
        <p14:creationId xmlns:p14="http://schemas.microsoft.com/office/powerpoint/2010/main" val="313053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3">
    <p:spTree>
      <p:nvGrpSpPr>
        <p:cNvPr id="1" name=""/>
        <p:cNvGrpSpPr/>
        <p:nvPr/>
      </p:nvGrpSpPr>
      <p:grpSpPr>
        <a:xfrm>
          <a:off x="0" y="0"/>
          <a:ext cx="0" cy="0"/>
          <a:chOff x="0" y="0"/>
          <a:chExt cx="0" cy="0"/>
        </a:xfrm>
      </p:grpSpPr>
      <p:sp>
        <p:nvSpPr>
          <p:cNvPr id="8" name="Picture Placeholder 6"/>
          <p:cNvSpPr>
            <a:spLocks noGrp="1"/>
          </p:cNvSpPr>
          <p:nvPr>
            <p:ph type="pic" sz="quarter" idx="14"/>
          </p:nvPr>
        </p:nvSpPr>
        <p:spPr>
          <a:xfrm>
            <a:off x="4724400" y="1828800"/>
            <a:ext cx="4132556" cy="48006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0" name="Picture Placeholder 6"/>
          <p:cNvSpPr>
            <a:spLocks noGrp="1"/>
          </p:cNvSpPr>
          <p:nvPr>
            <p:ph type="pic" sz="quarter" idx="16"/>
          </p:nvPr>
        </p:nvSpPr>
        <p:spPr>
          <a:xfrm>
            <a:off x="287044" y="4094480"/>
            <a:ext cx="4208756" cy="253492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1" name="Text Placeholder 10"/>
          <p:cNvSpPr>
            <a:spLocks noGrp="1"/>
          </p:cNvSpPr>
          <p:nvPr>
            <p:ph type="body" sz="quarter" idx="17"/>
          </p:nvPr>
        </p:nvSpPr>
        <p:spPr>
          <a:xfrm>
            <a:off x="287044" y="1818640"/>
            <a:ext cx="4208756" cy="2133600"/>
          </a:xfrm>
        </p:spPr>
        <p:txBody>
          <a:bodyPr/>
          <a:lstStyle>
            <a:lvl1pPr marL="0" indent="0">
              <a:buFontTx/>
              <a:buNone/>
              <a:defRPr/>
            </a:lvl1pPr>
          </a:lstStyle>
          <a:p>
            <a:pPr lvl="0"/>
            <a:r>
              <a:rPr lang="en-US" dirty="0"/>
              <a:t>Click to edit Master text styles</a:t>
            </a:r>
          </a:p>
        </p:txBody>
      </p:sp>
      <p:sp>
        <p:nvSpPr>
          <p:cNvPr id="9" name="Title 8"/>
          <p:cNvSpPr>
            <a:spLocks noGrp="1"/>
          </p:cNvSpPr>
          <p:nvPr>
            <p:ph type="title"/>
          </p:nvPr>
        </p:nvSpPr>
        <p:spPr>
          <a:xfrm>
            <a:off x="284480" y="990600"/>
            <a:ext cx="8575040" cy="701358"/>
          </a:xfrm>
        </p:spPr>
        <p:txBody>
          <a:bodyPr/>
          <a:lstStyle/>
          <a:p>
            <a:r>
              <a:rPr lang="en-US" dirty="0"/>
              <a:t>Click to edit Master title style</a:t>
            </a:r>
          </a:p>
        </p:txBody>
      </p:sp>
      <p:sp>
        <p:nvSpPr>
          <p:cNvPr id="12" name="Rounded Rectangle 11"/>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480" y="188266"/>
            <a:ext cx="1900891" cy="599760"/>
          </a:xfrm>
          <a:prstGeom prst="rect">
            <a:avLst/>
          </a:prstGeom>
        </p:spPr>
      </p:pic>
    </p:spTree>
    <p:extLst>
      <p:ext uri="{BB962C8B-B14F-4D97-AF65-F5344CB8AC3E}">
        <p14:creationId xmlns:p14="http://schemas.microsoft.com/office/powerpoint/2010/main" val="1603621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4">
    <p:spTree>
      <p:nvGrpSpPr>
        <p:cNvPr id="1" name=""/>
        <p:cNvGrpSpPr/>
        <p:nvPr/>
      </p:nvGrpSpPr>
      <p:grpSpPr>
        <a:xfrm>
          <a:off x="0" y="0"/>
          <a:ext cx="0" cy="0"/>
          <a:chOff x="0" y="0"/>
          <a:chExt cx="0" cy="0"/>
        </a:xfrm>
      </p:grpSpPr>
      <p:sp>
        <p:nvSpPr>
          <p:cNvPr id="2" name="Title 1"/>
          <p:cNvSpPr>
            <a:spLocks noGrp="1"/>
          </p:cNvSpPr>
          <p:nvPr>
            <p:ph type="title"/>
          </p:nvPr>
        </p:nvSpPr>
        <p:spPr>
          <a:xfrm>
            <a:off x="284480" y="990599"/>
            <a:ext cx="8575040" cy="639355"/>
          </a:xfrm>
        </p:spPr>
        <p:txBody>
          <a:bodyPr/>
          <a:lstStyle/>
          <a:p>
            <a:r>
              <a:rPr lang="en-US" dirty="0"/>
              <a:t>Click to edit Master title style</a:t>
            </a:r>
          </a:p>
        </p:txBody>
      </p:sp>
      <p:sp>
        <p:nvSpPr>
          <p:cNvPr id="4" name="Content Placeholder 3"/>
          <p:cNvSpPr>
            <a:spLocks noGrp="1"/>
          </p:cNvSpPr>
          <p:nvPr>
            <p:ph sz="half" idx="2"/>
          </p:nvPr>
        </p:nvSpPr>
        <p:spPr>
          <a:xfrm>
            <a:off x="4657078" y="1787117"/>
            <a:ext cx="4196080" cy="4785360"/>
          </a:xfrm>
        </p:spPr>
        <p:txBody>
          <a:bodyPr>
            <a:normAutofit/>
          </a:bodyPr>
          <a:lstStyle>
            <a:lvl1pPr marL="0" indent="0">
              <a:buFontTx/>
              <a:buNone/>
              <a:defRPr sz="3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Picture Placeholder 8"/>
          <p:cNvSpPr>
            <a:spLocks noGrp="1"/>
          </p:cNvSpPr>
          <p:nvPr>
            <p:ph type="pic" sz="quarter" idx="13"/>
          </p:nvPr>
        </p:nvSpPr>
        <p:spPr>
          <a:xfrm>
            <a:off x="304801" y="1732280"/>
            <a:ext cx="4643120" cy="4897120"/>
          </a:xfrm>
          <a:prstGeom prst="ellipse">
            <a:avLst/>
          </a:prstGeom>
          <a:ln>
            <a:noFill/>
          </a:ln>
          <a:effectLst>
            <a:outerShdw blurRad="292100" dist="139700" dir="2700000" algn="ctr" rotWithShape="0">
              <a:srgbClr val="333333">
                <a:alpha val="65000"/>
              </a:srgbClr>
            </a:outerShdw>
          </a:effectLst>
        </p:spPr>
        <p:txBody>
          <a:bodyPr/>
          <a:lstStyle/>
          <a:p>
            <a:endParaRPr lang="en-US" dirty="0"/>
          </a:p>
        </p:txBody>
      </p:sp>
      <p:sp>
        <p:nvSpPr>
          <p:cNvPr id="7" name="Rounded Rectangle 6"/>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188266"/>
            <a:ext cx="1900891" cy="599760"/>
          </a:xfrm>
          <a:prstGeom prst="rect">
            <a:avLst/>
          </a:prstGeom>
        </p:spPr>
      </p:pic>
    </p:spTree>
    <p:extLst>
      <p:ext uri="{BB962C8B-B14F-4D97-AF65-F5344CB8AC3E}">
        <p14:creationId xmlns:p14="http://schemas.microsoft.com/office/powerpoint/2010/main" val="427628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9" name="Rounded Rectangle 8"/>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sp>
        <p:nvSpPr>
          <p:cNvPr id="8" name="Picture Placeholder 2"/>
          <p:cNvSpPr>
            <a:spLocks noGrp="1"/>
          </p:cNvSpPr>
          <p:nvPr>
            <p:ph type="pic" idx="1"/>
          </p:nvPr>
        </p:nvSpPr>
        <p:spPr>
          <a:xfrm>
            <a:off x="447790" y="1123648"/>
            <a:ext cx="8247888" cy="4626864"/>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p:cNvSpPr>
            <a:spLocks noGrp="1"/>
          </p:cNvSpPr>
          <p:nvPr>
            <p:ph type="body" sz="half" idx="2" hasCustomPrompt="1"/>
          </p:nvPr>
        </p:nvSpPr>
        <p:spPr>
          <a:xfrm>
            <a:off x="290794" y="6019800"/>
            <a:ext cx="8577072" cy="609600"/>
          </a:xfrm>
          <a:prstGeom prst="roundRect">
            <a:avLst/>
          </a:prstGeom>
          <a:solidFill>
            <a:srgbClr val="102D64"/>
          </a:solidFill>
          <a:ln>
            <a:solidFill>
              <a:srgbClr val="102D64"/>
            </a:solidFill>
          </a:ln>
        </p:spPr>
        <p:txBody>
          <a:bodyPr>
            <a:noAutofit/>
          </a:bodyPr>
          <a:lstStyle>
            <a:lvl1pPr marL="0" indent="0" algn="ctr">
              <a:spcBef>
                <a:spcPts val="0"/>
              </a:spcBef>
              <a:buNone/>
              <a:defRPr sz="32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here to add subtitle</a:t>
            </a:r>
          </a:p>
        </p:txBody>
      </p:sp>
      <p:sp>
        <p:nvSpPr>
          <p:cNvPr id="7" name="Title 1"/>
          <p:cNvSpPr>
            <a:spLocks noGrp="1"/>
          </p:cNvSpPr>
          <p:nvPr>
            <p:ph type="title"/>
          </p:nvPr>
        </p:nvSpPr>
        <p:spPr>
          <a:xfrm>
            <a:off x="636234" y="4800600"/>
            <a:ext cx="8229600" cy="762000"/>
          </a:xfrm>
        </p:spPr>
        <p:txBody>
          <a:bodyPr anchor="b">
            <a:noAutofit/>
          </a:bodyPr>
          <a:lstStyle>
            <a:lvl1pPr algn="l">
              <a:defRPr sz="4400" b="1" baseline="0">
                <a:solidFill>
                  <a:srgbClr val="FFFFFF"/>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790" y="188266"/>
            <a:ext cx="1900891" cy="599760"/>
          </a:xfrm>
          <a:prstGeom prst="rect">
            <a:avLst/>
          </a:prstGeom>
        </p:spPr>
      </p:pic>
    </p:spTree>
    <p:extLst>
      <p:ext uri="{BB962C8B-B14F-4D97-AF65-F5344CB8AC3E}">
        <p14:creationId xmlns:p14="http://schemas.microsoft.com/office/powerpoint/2010/main" val="246114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5">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74320" y="1888212"/>
            <a:ext cx="4206240" cy="2244344"/>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0" name="Picture Placeholder 6"/>
          <p:cNvSpPr>
            <a:spLocks noGrp="1"/>
          </p:cNvSpPr>
          <p:nvPr>
            <p:ph type="pic" sz="quarter" idx="16"/>
          </p:nvPr>
        </p:nvSpPr>
        <p:spPr>
          <a:xfrm>
            <a:off x="274320" y="4288536"/>
            <a:ext cx="4206240" cy="2340864"/>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2" name="Title 1"/>
          <p:cNvSpPr>
            <a:spLocks noGrp="1"/>
          </p:cNvSpPr>
          <p:nvPr>
            <p:ph type="title"/>
          </p:nvPr>
        </p:nvSpPr>
        <p:spPr>
          <a:xfrm>
            <a:off x="284480" y="990600"/>
            <a:ext cx="8575040" cy="731838"/>
          </a:xfrm>
        </p:spPr>
        <p:txBody>
          <a:bodyPr/>
          <a:lstStyle/>
          <a:p>
            <a:r>
              <a:rPr lang="en-US" dirty="0"/>
              <a:t>Click to edit Master title style</a:t>
            </a:r>
          </a:p>
        </p:txBody>
      </p:sp>
      <p:sp>
        <p:nvSpPr>
          <p:cNvPr id="15" name="Picture Placeholder 6"/>
          <p:cNvSpPr>
            <a:spLocks noGrp="1"/>
          </p:cNvSpPr>
          <p:nvPr>
            <p:ph type="pic" sz="quarter" idx="19"/>
          </p:nvPr>
        </p:nvSpPr>
        <p:spPr>
          <a:xfrm>
            <a:off x="4632960" y="1878052"/>
            <a:ext cx="4206240" cy="2254504"/>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6" name="Picture Placeholder 6"/>
          <p:cNvSpPr>
            <a:spLocks noGrp="1"/>
          </p:cNvSpPr>
          <p:nvPr>
            <p:ph type="pic" sz="quarter" idx="20"/>
          </p:nvPr>
        </p:nvSpPr>
        <p:spPr>
          <a:xfrm>
            <a:off x="4653280" y="4278376"/>
            <a:ext cx="4206240" cy="2340864"/>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9" name="Text Placeholder 10"/>
          <p:cNvSpPr>
            <a:spLocks noGrp="1"/>
          </p:cNvSpPr>
          <p:nvPr>
            <p:ph type="body" sz="quarter" idx="21"/>
          </p:nvPr>
        </p:nvSpPr>
        <p:spPr>
          <a:xfrm>
            <a:off x="3007312" y="3326166"/>
            <a:ext cx="3106444" cy="1770356"/>
          </a:xfrm>
          <a:prstGeom prst="roundRect">
            <a:avLst/>
          </a:prstGeom>
          <a:solidFill>
            <a:srgbClr val="FFFFFF">
              <a:alpha val="85000"/>
            </a:srgbClr>
          </a:solidFill>
          <a:effectLst/>
        </p:spPr>
        <p:txBody>
          <a:bodyPr/>
          <a:lstStyle>
            <a:lvl1pPr marL="0" indent="0" algn="ctr">
              <a:buFontTx/>
              <a:buNone/>
              <a:defRPr/>
            </a:lvl1pPr>
          </a:lstStyle>
          <a:p>
            <a:pPr lvl="0"/>
            <a:r>
              <a:rPr lang="en-US" dirty="0"/>
              <a:t>Click to edit Master text styles</a:t>
            </a:r>
          </a:p>
        </p:txBody>
      </p:sp>
      <p:sp>
        <p:nvSpPr>
          <p:cNvPr id="12" name="Rounded Rectangle 11"/>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188266"/>
            <a:ext cx="1900891" cy="599760"/>
          </a:xfrm>
          <a:prstGeom prst="rect">
            <a:avLst/>
          </a:prstGeom>
        </p:spPr>
      </p:pic>
    </p:spTree>
    <p:extLst>
      <p:ext uri="{BB962C8B-B14F-4D97-AF65-F5344CB8AC3E}">
        <p14:creationId xmlns:p14="http://schemas.microsoft.com/office/powerpoint/2010/main" val="783179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SECTION Slide Option 6">
    <p:spTree>
      <p:nvGrpSpPr>
        <p:cNvPr id="1" name=""/>
        <p:cNvGrpSpPr/>
        <p:nvPr/>
      </p:nvGrpSpPr>
      <p:grpSpPr>
        <a:xfrm>
          <a:off x="0" y="0"/>
          <a:ext cx="0" cy="0"/>
          <a:chOff x="0" y="0"/>
          <a:chExt cx="0" cy="0"/>
        </a:xfrm>
      </p:grpSpPr>
      <p:sp>
        <p:nvSpPr>
          <p:cNvPr id="2" name="Title 1"/>
          <p:cNvSpPr>
            <a:spLocks noGrp="1"/>
          </p:cNvSpPr>
          <p:nvPr>
            <p:ph type="title"/>
          </p:nvPr>
        </p:nvSpPr>
        <p:spPr>
          <a:xfrm>
            <a:off x="290794" y="5562600"/>
            <a:ext cx="8577072" cy="609600"/>
          </a:xfrm>
        </p:spPr>
        <p:txBody>
          <a:bodyPr anchor="b">
            <a:noAutofit/>
          </a:bodyPr>
          <a:lstStyle>
            <a:lvl1pPr algn="l">
              <a:defRPr sz="4400" b="1"/>
            </a:lvl1pPr>
          </a:lstStyle>
          <a:p>
            <a:r>
              <a:rPr lang="en-US" dirty="0"/>
              <a:t>Click to edit Master title style</a:t>
            </a:r>
          </a:p>
        </p:txBody>
      </p:sp>
      <p:sp>
        <p:nvSpPr>
          <p:cNvPr id="3" name="Picture Placeholder 2"/>
          <p:cNvSpPr>
            <a:spLocks noGrp="1"/>
          </p:cNvSpPr>
          <p:nvPr>
            <p:ph type="pic" idx="1"/>
          </p:nvPr>
        </p:nvSpPr>
        <p:spPr>
          <a:xfrm>
            <a:off x="294640" y="990600"/>
            <a:ext cx="8577072" cy="4469166"/>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90794" y="6172200"/>
            <a:ext cx="8577072" cy="457200"/>
          </a:xfrm>
        </p:spPr>
        <p:txBody>
          <a:bodyPr>
            <a:noAutofit/>
          </a:bodyPr>
          <a:lstStyle>
            <a:lvl1pPr marL="0" indent="0">
              <a:spcBef>
                <a:spcPts val="0"/>
              </a:spcBef>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Rounded Rectangle 6"/>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071" y="188266"/>
            <a:ext cx="1900891" cy="599760"/>
          </a:xfrm>
          <a:prstGeom prst="rect">
            <a:avLst/>
          </a:prstGeom>
        </p:spPr>
      </p:pic>
    </p:spTree>
    <p:extLst>
      <p:ext uri="{BB962C8B-B14F-4D97-AF65-F5344CB8AC3E}">
        <p14:creationId xmlns:p14="http://schemas.microsoft.com/office/powerpoint/2010/main" val="4089444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7">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1916" y="990600"/>
            <a:ext cx="8577072" cy="5029200"/>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itle 12"/>
          <p:cNvSpPr>
            <a:spLocks noGrp="1"/>
          </p:cNvSpPr>
          <p:nvPr>
            <p:ph type="title"/>
          </p:nvPr>
        </p:nvSpPr>
        <p:spPr>
          <a:xfrm>
            <a:off x="283198" y="6096000"/>
            <a:ext cx="8577072" cy="533400"/>
          </a:xfrm>
        </p:spPr>
        <p:txBody>
          <a:bodyPr>
            <a:noAutofit/>
          </a:bodyPr>
          <a:lstStyle>
            <a:lvl1pPr>
              <a:defRPr sz="4400"/>
            </a:lvl1pPr>
          </a:lstStyle>
          <a:p>
            <a:r>
              <a:rPr lang="en-US" dirty="0"/>
              <a:t>Click to edit Master title style</a:t>
            </a:r>
          </a:p>
        </p:txBody>
      </p:sp>
      <p:sp>
        <p:nvSpPr>
          <p:cNvPr id="6" name="Rounded Rectangle 5"/>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16" y="188266"/>
            <a:ext cx="1900891" cy="599760"/>
          </a:xfrm>
          <a:prstGeom prst="rect">
            <a:avLst/>
          </a:prstGeom>
        </p:spPr>
      </p:pic>
    </p:spTree>
    <p:extLst>
      <p:ext uri="{BB962C8B-B14F-4D97-AF65-F5344CB8AC3E}">
        <p14:creationId xmlns:p14="http://schemas.microsoft.com/office/powerpoint/2010/main" val="299811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8">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7364" y="990599"/>
            <a:ext cx="8168640" cy="5023545"/>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itle 12"/>
          <p:cNvSpPr>
            <a:spLocks noGrp="1"/>
          </p:cNvSpPr>
          <p:nvPr>
            <p:ph type="title"/>
          </p:nvPr>
        </p:nvSpPr>
        <p:spPr>
          <a:xfrm>
            <a:off x="284480" y="6136065"/>
            <a:ext cx="8577072" cy="493335"/>
          </a:xfrm>
        </p:spPr>
        <p:txBody>
          <a:bodyPr>
            <a:noAutofit/>
          </a:bodyPr>
          <a:lstStyle>
            <a:lvl1pPr>
              <a:defRPr sz="4400"/>
            </a:lvl1pPr>
          </a:lstStyle>
          <a:p>
            <a:r>
              <a:rPr lang="en-US" dirty="0"/>
              <a:t>Click to edit Master title style</a:t>
            </a:r>
          </a:p>
        </p:txBody>
      </p:sp>
      <p:sp>
        <p:nvSpPr>
          <p:cNvPr id="5" name="Picture Placeholder 4"/>
          <p:cNvSpPr>
            <a:spLocks noGrp="1"/>
          </p:cNvSpPr>
          <p:nvPr>
            <p:ph type="pic" sz="quarter" idx="13"/>
          </p:nvPr>
        </p:nvSpPr>
        <p:spPr>
          <a:xfrm>
            <a:off x="5828090" y="2947107"/>
            <a:ext cx="3038159" cy="306832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7" name="Rounded Rectangle 6"/>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364" y="188266"/>
            <a:ext cx="1900891" cy="599760"/>
          </a:xfrm>
          <a:prstGeom prst="rect">
            <a:avLst/>
          </a:prstGeom>
        </p:spPr>
      </p:pic>
    </p:spTree>
    <p:extLst>
      <p:ext uri="{BB962C8B-B14F-4D97-AF65-F5344CB8AC3E}">
        <p14:creationId xmlns:p14="http://schemas.microsoft.com/office/powerpoint/2010/main" val="2504324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9">
    <p:spTree>
      <p:nvGrpSpPr>
        <p:cNvPr id="1" name=""/>
        <p:cNvGrpSpPr/>
        <p:nvPr/>
      </p:nvGrpSpPr>
      <p:grpSpPr>
        <a:xfrm>
          <a:off x="0" y="0"/>
          <a:ext cx="0" cy="0"/>
          <a:chOff x="0" y="0"/>
          <a:chExt cx="0" cy="0"/>
        </a:xfrm>
      </p:grpSpPr>
      <p:sp>
        <p:nvSpPr>
          <p:cNvPr id="3" name="Picture Placeholder 2"/>
          <p:cNvSpPr>
            <a:spLocks noGrp="1"/>
          </p:cNvSpPr>
          <p:nvPr>
            <p:ph type="pic" idx="1"/>
          </p:nvPr>
        </p:nvSpPr>
        <p:spPr>
          <a:xfrm rot="21027074">
            <a:off x="809050" y="953232"/>
            <a:ext cx="3669140" cy="2397760"/>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itle 12"/>
          <p:cNvSpPr>
            <a:spLocks noGrp="1"/>
          </p:cNvSpPr>
          <p:nvPr>
            <p:ph type="title"/>
          </p:nvPr>
        </p:nvSpPr>
        <p:spPr>
          <a:xfrm>
            <a:off x="292076" y="6136065"/>
            <a:ext cx="8577072" cy="493335"/>
          </a:xfrm>
        </p:spPr>
        <p:txBody>
          <a:bodyPr>
            <a:noAutofit/>
          </a:bodyPr>
          <a:lstStyle>
            <a:lvl1pPr>
              <a:defRPr sz="4400"/>
            </a:lvl1pPr>
          </a:lstStyle>
          <a:p>
            <a:r>
              <a:rPr lang="en-US" dirty="0"/>
              <a:t>Click to edit Master title style</a:t>
            </a:r>
          </a:p>
        </p:txBody>
      </p:sp>
      <p:sp>
        <p:nvSpPr>
          <p:cNvPr id="9" name="Picture Placeholder 2"/>
          <p:cNvSpPr>
            <a:spLocks noGrp="1"/>
          </p:cNvSpPr>
          <p:nvPr>
            <p:ph type="pic" idx="14"/>
          </p:nvPr>
        </p:nvSpPr>
        <p:spPr>
          <a:xfrm rot="21027074">
            <a:off x="4669853" y="993872"/>
            <a:ext cx="3669140" cy="2397760"/>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5"/>
          </p:nvPr>
        </p:nvSpPr>
        <p:spPr>
          <a:xfrm rot="21027074">
            <a:off x="1642171" y="3361150"/>
            <a:ext cx="3669140" cy="2397760"/>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Content Placeholder 5"/>
          <p:cNvSpPr>
            <a:spLocks noGrp="1"/>
          </p:cNvSpPr>
          <p:nvPr>
            <p:ph sz="quarter" idx="17"/>
          </p:nvPr>
        </p:nvSpPr>
        <p:spPr>
          <a:xfrm>
            <a:off x="5239128" y="3026189"/>
            <a:ext cx="2996882" cy="2976562"/>
          </a:xfrm>
          <a:prstGeom prst="ellipse">
            <a:avLst/>
          </a:prstGeom>
          <a:ln>
            <a:noFill/>
          </a:ln>
        </p:spPr>
        <p:txBody>
          <a:bodyPr/>
          <a:lstStyle>
            <a:lvl1pPr marL="0" indent="0">
              <a:buFontTx/>
              <a:buNone/>
              <a:defRPr/>
            </a:lvl1pPr>
          </a:lstStyle>
          <a:p>
            <a:pPr lvl="0"/>
            <a:r>
              <a:rPr lang="en-US" dirty="0"/>
              <a:t>Click to edit Master text styles</a:t>
            </a:r>
          </a:p>
        </p:txBody>
      </p:sp>
      <p:sp>
        <p:nvSpPr>
          <p:cNvPr id="11" name="Rounded Rectangle 10"/>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988" y="188266"/>
            <a:ext cx="1900891" cy="599760"/>
          </a:xfrm>
          <a:prstGeom prst="rect">
            <a:avLst/>
          </a:prstGeom>
        </p:spPr>
      </p:pic>
    </p:spTree>
    <p:extLst>
      <p:ext uri="{BB962C8B-B14F-4D97-AF65-F5344CB8AC3E}">
        <p14:creationId xmlns:p14="http://schemas.microsoft.com/office/powerpoint/2010/main" val="2777686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10">
    <p:spTree>
      <p:nvGrpSpPr>
        <p:cNvPr id="1" name=""/>
        <p:cNvGrpSpPr/>
        <p:nvPr/>
      </p:nvGrpSpPr>
      <p:grpSpPr>
        <a:xfrm>
          <a:off x="0" y="0"/>
          <a:ext cx="0" cy="0"/>
          <a:chOff x="0" y="0"/>
          <a:chExt cx="0" cy="0"/>
        </a:xfrm>
      </p:grpSpPr>
      <p:sp>
        <p:nvSpPr>
          <p:cNvPr id="3" name="Picture Placeholder 2"/>
          <p:cNvSpPr>
            <a:spLocks noGrp="1"/>
          </p:cNvSpPr>
          <p:nvPr>
            <p:ph type="pic" idx="1"/>
          </p:nvPr>
        </p:nvSpPr>
        <p:spPr>
          <a:xfrm rot="21600000">
            <a:off x="811467" y="1010249"/>
            <a:ext cx="3669140" cy="2397760"/>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itle 12"/>
          <p:cNvSpPr>
            <a:spLocks noGrp="1"/>
          </p:cNvSpPr>
          <p:nvPr>
            <p:ph type="title"/>
          </p:nvPr>
        </p:nvSpPr>
        <p:spPr>
          <a:xfrm>
            <a:off x="274320" y="6136065"/>
            <a:ext cx="8577072" cy="493335"/>
          </a:xfrm>
        </p:spPr>
        <p:txBody>
          <a:bodyPr>
            <a:noAutofit/>
          </a:bodyPr>
          <a:lstStyle>
            <a:lvl1pPr>
              <a:defRPr sz="4400"/>
            </a:lvl1pPr>
          </a:lstStyle>
          <a:p>
            <a:r>
              <a:rPr lang="en-US" dirty="0"/>
              <a:t>Click to edit Master title style</a:t>
            </a:r>
          </a:p>
        </p:txBody>
      </p:sp>
      <p:sp>
        <p:nvSpPr>
          <p:cNvPr id="9" name="Picture Placeholder 2"/>
          <p:cNvSpPr>
            <a:spLocks noGrp="1"/>
          </p:cNvSpPr>
          <p:nvPr>
            <p:ph type="pic" idx="14"/>
          </p:nvPr>
        </p:nvSpPr>
        <p:spPr>
          <a:xfrm rot="21600000">
            <a:off x="4677348" y="1015377"/>
            <a:ext cx="3669140" cy="2397760"/>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5"/>
          </p:nvPr>
        </p:nvSpPr>
        <p:spPr>
          <a:xfrm rot="21600000">
            <a:off x="1400748" y="3570567"/>
            <a:ext cx="3669140" cy="2397760"/>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Content Placeholder 5"/>
          <p:cNvSpPr>
            <a:spLocks noGrp="1"/>
          </p:cNvSpPr>
          <p:nvPr>
            <p:ph sz="quarter" idx="17"/>
          </p:nvPr>
        </p:nvSpPr>
        <p:spPr>
          <a:xfrm>
            <a:off x="4790533" y="2990532"/>
            <a:ext cx="2996882" cy="2976562"/>
          </a:xfrm>
          <a:prstGeom prst="ellipse">
            <a:avLst/>
          </a:prstGeom>
          <a:ln>
            <a:noFill/>
          </a:ln>
        </p:spPr>
        <p:txBody>
          <a:bodyPr/>
          <a:lstStyle>
            <a:lvl1pPr marL="0" indent="0">
              <a:buFontTx/>
              <a:buNone/>
              <a:defRPr/>
            </a:lvl1pPr>
          </a:lstStyle>
          <a:p>
            <a:pPr lvl="0"/>
            <a:r>
              <a:rPr lang="en-US" dirty="0"/>
              <a:t>Click to edit Master text styles</a:t>
            </a:r>
          </a:p>
        </p:txBody>
      </p:sp>
      <p:sp>
        <p:nvSpPr>
          <p:cNvPr id="11" name="Rounded Rectangle 10"/>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188266"/>
            <a:ext cx="1900891" cy="599760"/>
          </a:xfrm>
          <a:prstGeom prst="rect">
            <a:avLst/>
          </a:prstGeom>
        </p:spPr>
      </p:pic>
    </p:spTree>
    <p:extLst>
      <p:ext uri="{BB962C8B-B14F-4D97-AF65-F5344CB8AC3E}">
        <p14:creationId xmlns:p14="http://schemas.microsoft.com/office/powerpoint/2010/main" val="2476087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11">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7044" y="1906054"/>
            <a:ext cx="3962400" cy="4724400"/>
          </a:xfrm>
        </p:spPr>
        <p:txBody>
          <a:bodyPr>
            <a:normAutofit/>
          </a:bodyPr>
          <a:lstStyle>
            <a:lvl1pPr marL="0" indent="0">
              <a:spcBef>
                <a:spcPts val="1200"/>
              </a:spcBef>
              <a:buFontTx/>
              <a:buNone/>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8" name="Title 7"/>
          <p:cNvSpPr>
            <a:spLocks noGrp="1"/>
          </p:cNvSpPr>
          <p:nvPr>
            <p:ph type="title"/>
          </p:nvPr>
        </p:nvSpPr>
        <p:spPr>
          <a:xfrm>
            <a:off x="284480" y="990600"/>
            <a:ext cx="8575040" cy="702412"/>
          </a:xfrm>
        </p:spPr>
        <p:txBody>
          <a:bodyPr/>
          <a:lstStyle/>
          <a:p>
            <a:r>
              <a:rPr lang="en-US" dirty="0"/>
              <a:t>Click to edit Master title style</a:t>
            </a:r>
          </a:p>
        </p:txBody>
      </p:sp>
      <p:sp>
        <p:nvSpPr>
          <p:cNvPr id="9" name="Picture Placeholder 8"/>
          <p:cNvSpPr>
            <a:spLocks noGrp="1"/>
          </p:cNvSpPr>
          <p:nvPr>
            <p:ph type="pic" sz="quarter" idx="13"/>
          </p:nvPr>
        </p:nvSpPr>
        <p:spPr>
          <a:xfrm>
            <a:off x="6310546" y="1906054"/>
            <a:ext cx="2560320" cy="22860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1" name="Picture Placeholder 8"/>
          <p:cNvSpPr>
            <a:spLocks noGrp="1"/>
          </p:cNvSpPr>
          <p:nvPr>
            <p:ph type="pic" sz="quarter" idx="15"/>
          </p:nvPr>
        </p:nvSpPr>
        <p:spPr>
          <a:xfrm>
            <a:off x="6310546" y="4344454"/>
            <a:ext cx="2560320" cy="22860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2" name="Picture Placeholder 8"/>
          <p:cNvSpPr>
            <a:spLocks noGrp="1"/>
          </p:cNvSpPr>
          <p:nvPr>
            <p:ph type="pic" sz="quarter" idx="16"/>
          </p:nvPr>
        </p:nvSpPr>
        <p:spPr>
          <a:xfrm rot="639056">
            <a:off x="4411464" y="1932688"/>
            <a:ext cx="1752600" cy="151892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3" name="Picture Placeholder 8"/>
          <p:cNvSpPr>
            <a:spLocks noGrp="1"/>
          </p:cNvSpPr>
          <p:nvPr>
            <p:ph type="pic" sz="quarter" idx="18"/>
          </p:nvPr>
        </p:nvSpPr>
        <p:spPr>
          <a:xfrm rot="639056">
            <a:off x="4402682" y="5011168"/>
            <a:ext cx="1752600" cy="151892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0" name="Picture Placeholder 8"/>
          <p:cNvSpPr>
            <a:spLocks noGrp="1"/>
          </p:cNvSpPr>
          <p:nvPr>
            <p:ph type="pic" sz="quarter" idx="17"/>
          </p:nvPr>
        </p:nvSpPr>
        <p:spPr>
          <a:xfrm rot="20687923">
            <a:off x="4430502" y="3460438"/>
            <a:ext cx="1752600" cy="151892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22" name="Rounded Rectangle 21"/>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842" y="188266"/>
            <a:ext cx="1900891" cy="599760"/>
          </a:xfrm>
          <a:prstGeom prst="rect">
            <a:avLst/>
          </a:prstGeom>
        </p:spPr>
      </p:pic>
    </p:spTree>
    <p:extLst>
      <p:ext uri="{BB962C8B-B14F-4D97-AF65-F5344CB8AC3E}">
        <p14:creationId xmlns:p14="http://schemas.microsoft.com/office/powerpoint/2010/main" val="2898578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1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7044" y="1905000"/>
            <a:ext cx="3962400" cy="4724400"/>
          </a:xfrm>
        </p:spPr>
        <p:txBody>
          <a:bodyPr>
            <a:normAutofit/>
          </a:bodyPr>
          <a:lstStyle>
            <a:lvl1pPr marL="0" indent="0">
              <a:spcBef>
                <a:spcPts val="1200"/>
              </a:spcBef>
              <a:buFontTx/>
              <a:buNone/>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9" name="Picture Placeholder 8"/>
          <p:cNvSpPr>
            <a:spLocks noGrp="1"/>
          </p:cNvSpPr>
          <p:nvPr>
            <p:ph type="pic" sz="quarter" idx="13"/>
          </p:nvPr>
        </p:nvSpPr>
        <p:spPr>
          <a:xfrm>
            <a:off x="6198834" y="1905000"/>
            <a:ext cx="2667000" cy="22860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1" name="Picture Placeholder 8"/>
          <p:cNvSpPr>
            <a:spLocks noGrp="1"/>
          </p:cNvSpPr>
          <p:nvPr>
            <p:ph type="pic" sz="quarter" idx="15"/>
          </p:nvPr>
        </p:nvSpPr>
        <p:spPr>
          <a:xfrm>
            <a:off x="6198834" y="4343400"/>
            <a:ext cx="2667000" cy="22860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2" name="Picture Placeholder 8"/>
          <p:cNvSpPr>
            <a:spLocks noGrp="1"/>
          </p:cNvSpPr>
          <p:nvPr>
            <p:ph type="pic" sz="quarter" idx="16"/>
          </p:nvPr>
        </p:nvSpPr>
        <p:spPr>
          <a:xfrm>
            <a:off x="4352278" y="1905000"/>
            <a:ext cx="1752600" cy="47244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4" name="Title 13"/>
          <p:cNvSpPr>
            <a:spLocks noGrp="1"/>
          </p:cNvSpPr>
          <p:nvPr>
            <p:ph type="title"/>
          </p:nvPr>
        </p:nvSpPr>
        <p:spPr>
          <a:xfrm>
            <a:off x="284480" y="990600"/>
            <a:ext cx="8575040" cy="711518"/>
          </a:xfrm>
        </p:spPr>
        <p:txBody>
          <a:bodyPr/>
          <a:lstStyle/>
          <a:p>
            <a:r>
              <a:rPr lang="en-US" dirty="0"/>
              <a:t>Click to edit Master title style</a:t>
            </a:r>
          </a:p>
        </p:txBody>
      </p:sp>
      <p:sp>
        <p:nvSpPr>
          <p:cNvPr id="15" name="Rounded Rectangle 14"/>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480" y="190326"/>
            <a:ext cx="1900891" cy="599760"/>
          </a:xfrm>
          <a:prstGeom prst="rect">
            <a:avLst/>
          </a:prstGeom>
        </p:spPr>
      </p:pic>
    </p:spTree>
    <p:extLst>
      <p:ext uri="{BB962C8B-B14F-4D97-AF65-F5344CB8AC3E}">
        <p14:creationId xmlns:p14="http://schemas.microsoft.com/office/powerpoint/2010/main" val="321653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1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4480" y="990599"/>
            <a:ext cx="4673600" cy="4370035"/>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80449" y="6096000"/>
            <a:ext cx="8577072" cy="533400"/>
          </a:xfrm>
        </p:spPr>
        <p:txBody>
          <a:bodyPr>
            <a:no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Picture Placeholder 2"/>
          <p:cNvSpPr>
            <a:spLocks noGrp="1"/>
          </p:cNvSpPr>
          <p:nvPr>
            <p:ph type="pic" idx="13"/>
          </p:nvPr>
        </p:nvSpPr>
        <p:spPr>
          <a:xfrm>
            <a:off x="5080000" y="989693"/>
            <a:ext cx="3779520" cy="4370036"/>
          </a:xfrm>
          <a:prstGeom prst="roundRect">
            <a:avLst/>
          </a:prstGeom>
          <a:ln>
            <a:noFill/>
          </a:ln>
          <a:effectLst>
            <a:outerShdw blurRad="292100" dist="139700" dir="2700000" algn="ctr" rotWithShape="0">
              <a:srgbClr val="333333">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6"/>
          <p:cNvSpPr>
            <a:spLocks noGrp="1"/>
          </p:cNvSpPr>
          <p:nvPr>
            <p:ph type="title"/>
          </p:nvPr>
        </p:nvSpPr>
        <p:spPr>
          <a:xfrm>
            <a:off x="283516" y="5480086"/>
            <a:ext cx="8577072" cy="595144"/>
          </a:xfrm>
        </p:spPr>
        <p:txBody>
          <a:bodyPr>
            <a:noAutofit/>
          </a:bodyPr>
          <a:lstStyle>
            <a:lvl1pPr>
              <a:defRPr sz="4400"/>
            </a:lvl1pPr>
          </a:lstStyle>
          <a:p>
            <a:r>
              <a:rPr lang="en-US" dirty="0"/>
              <a:t>Click to edit Master title style</a:t>
            </a:r>
          </a:p>
        </p:txBody>
      </p:sp>
      <p:sp>
        <p:nvSpPr>
          <p:cNvPr id="8" name="Rounded Rectangle 7"/>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449" y="188266"/>
            <a:ext cx="1900891" cy="599760"/>
          </a:xfrm>
          <a:prstGeom prst="rect">
            <a:avLst/>
          </a:prstGeom>
        </p:spPr>
      </p:pic>
    </p:spTree>
    <p:extLst>
      <p:ext uri="{BB962C8B-B14F-4D97-AF65-F5344CB8AC3E}">
        <p14:creationId xmlns:p14="http://schemas.microsoft.com/office/powerpoint/2010/main" val="4271621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Slide Option 14">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04800" y="990600"/>
            <a:ext cx="3200400" cy="1946922"/>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7" name="Picture Placeholder 2"/>
          <p:cNvSpPr>
            <a:spLocks noGrp="1"/>
          </p:cNvSpPr>
          <p:nvPr>
            <p:ph type="pic" sz="quarter" idx="14"/>
          </p:nvPr>
        </p:nvSpPr>
        <p:spPr>
          <a:xfrm>
            <a:off x="5638800" y="990600"/>
            <a:ext cx="3200400" cy="1946922"/>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8" name="Picture Placeholder 2"/>
          <p:cNvSpPr>
            <a:spLocks noGrp="1"/>
          </p:cNvSpPr>
          <p:nvPr>
            <p:ph type="pic" sz="quarter" idx="15"/>
          </p:nvPr>
        </p:nvSpPr>
        <p:spPr>
          <a:xfrm>
            <a:off x="304800" y="4436122"/>
            <a:ext cx="3200400" cy="21844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9" name="Picture Placeholder 2"/>
          <p:cNvSpPr>
            <a:spLocks noGrp="1"/>
          </p:cNvSpPr>
          <p:nvPr>
            <p:ph type="pic" sz="quarter" idx="16"/>
          </p:nvPr>
        </p:nvSpPr>
        <p:spPr>
          <a:xfrm>
            <a:off x="5638800" y="4436122"/>
            <a:ext cx="3200400" cy="21844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0" name="Picture Placeholder 2"/>
          <p:cNvSpPr>
            <a:spLocks noGrp="1"/>
          </p:cNvSpPr>
          <p:nvPr>
            <p:ph type="pic" sz="quarter" idx="17"/>
          </p:nvPr>
        </p:nvSpPr>
        <p:spPr>
          <a:xfrm rot="5400000">
            <a:off x="3291888" y="1337322"/>
            <a:ext cx="2573044" cy="18796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2" name="Picture Placeholder 2"/>
          <p:cNvSpPr>
            <a:spLocks noGrp="1"/>
          </p:cNvSpPr>
          <p:nvPr>
            <p:ph type="pic" sz="quarter" idx="18"/>
          </p:nvPr>
        </p:nvSpPr>
        <p:spPr>
          <a:xfrm rot="5400000">
            <a:off x="3162300" y="4279900"/>
            <a:ext cx="2819400" cy="18796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4" name="Text Placeholder 13"/>
          <p:cNvSpPr>
            <a:spLocks noGrp="1"/>
          </p:cNvSpPr>
          <p:nvPr>
            <p:ph type="body" sz="quarter" idx="19"/>
          </p:nvPr>
        </p:nvSpPr>
        <p:spPr>
          <a:xfrm>
            <a:off x="304800" y="3161042"/>
            <a:ext cx="3124200" cy="1066800"/>
          </a:xfrm>
          <a:ln>
            <a:noFill/>
          </a:ln>
        </p:spPr>
        <p:txBody>
          <a:bodyPr>
            <a:noAutofit/>
          </a:bodyPr>
          <a:lstStyle>
            <a:lvl1pPr marL="0" indent="0">
              <a:buFontTx/>
              <a:buNone/>
              <a:defRPr sz="2800"/>
            </a:lvl1pPr>
            <a:lvl2pPr>
              <a:defRPr sz="1400"/>
            </a:lvl2pPr>
            <a:lvl3pPr>
              <a:defRPr sz="1400"/>
            </a:lvl3pPr>
            <a:lvl4pPr>
              <a:defRPr sz="1400"/>
            </a:lvl4pPr>
            <a:lvl5pPr>
              <a:defRPr sz="1400"/>
            </a:lvl5pPr>
          </a:lstStyle>
          <a:p>
            <a:pPr lvl="0"/>
            <a:r>
              <a:rPr lang="en-US" dirty="0"/>
              <a:t>Click to edit Master text styles</a:t>
            </a:r>
          </a:p>
        </p:txBody>
      </p:sp>
      <p:sp>
        <p:nvSpPr>
          <p:cNvPr id="15" name="Text Placeholder 13"/>
          <p:cNvSpPr>
            <a:spLocks noGrp="1"/>
          </p:cNvSpPr>
          <p:nvPr>
            <p:ph type="body" sz="quarter" idx="20"/>
          </p:nvPr>
        </p:nvSpPr>
        <p:spPr>
          <a:xfrm>
            <a:off x="5715000" y="3161042"/>
            <a:ext cx="3124200" cy="1066800"/>
          </a:xfrm>
          <a:ln>
            <a:noFill/>
          </a:ln>
        </p:spPr>
        <p:txBody>
          <a:bodyPr>
            <a:noAutofit/>
          </a:bodyPr>
          <a:lstStyle>
            <a:lvl1pPr marL="0" indent="0">
              <a:buFontTx/>
              <a:buNone/>
              <a:defRPr sz="2800"/>
            </a:lvl1pPr>
            <a:lvl2pPr>
              <a:defRPr sz="1400"/>
            </a:lvl2pPr>
            <a:lvl3pPr>
              <a:defRPr sz="1400"/>
            </a:lvl3pPr>
            <a:lvl4pPr>
              <a:defRPr sz="1400"/>
            </a:lvl4pPr>
            <a:lvl5pPr>
              <a:defRPr sz="1400"/>
            </a:lvl5pPr>
          </a:lstStyle>
          <a:p>
            <a:pPr lvl="0"/>
            <a:r>
              <a:rPr lang="en-US" dirty="0"/>
              <a:t>Click to edit Master text styles</a:t>
            </a:r>
          </a:p>
        </p:txBody>
      </p:sp>
      <p:sp>
        <p:nvSpPr>
          <p:cNvPr id="13" name="Rounded Rectangle 12"/>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88266"/>
            <a:ext cx="1900891" cy="599760"/>
          </a:xfrm>
          <a:prstGeom prst="rect">
            <a:avLst/>
          </a:prstGeom>
        </p:spPr>
      </p:pic>
    </p:spTree>
    <p:extLst>
      <p:ext uri="{BB962C8B-B14F-4D97-AF65-F5344CB8AC3E}">
        <p14:creationId xmlns:p14="http://schemas.microsoft.com/office/powerpoint/2010/main" val="95175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0" name="Title 9"/>
          <p:cNvSpPr>
            <a:spLocks noGrp="1"/>
          </p:cNvSpPr>
          <p:nvPr>
            <p:ph type="title"/>
          </p:nvPr>
        </p:nvSpPr>
        <p:spPr>
          <a:xfrm>
            <a:off x="2658122" y="1034990"/>
            <a:ext cx="6172200" cy="1600200"/>
          </a:xfrm>
          <a:prstGeom prst="rect">
            <a:avLst/>
          </a:prstGeom>
        </p:spPr>
        <p:txBody>
          <a:bodyPr/>
          <a:lstStyle>
            <a:lvl1pPr algn="l">
              <a:defRPr/>
            </a:lvl1pPr>
          </a:lstStyle>
          <a:p>
            <a:r>
              <a:rPr lang="en-US" dirty="0"/>
              <a:t>Click to edit Master title style</a:t>
            </a:r>
          </a:p>
        </p:txBody>
      </p:sp>
      <p:sp>
        <p:nvSpPr>
          <p:cNvPr id="12" name="Text Placeholder 11"/>
          <p:cNvSpPr>
            <a:spLocks noGrp="1"/>
          </p:cNvSpPr>
          <p:nvPr>
            <p:ph type="body" sz="quarter" idx="10" hasCustomPrompt="1"/>
          </p:nvPr>
        </p:nvSpPr>
        <p:spPr>
          <a:xfrm>
            <a:off x="2658823" y="2787590"/>
            <a:ext cx="6171402" cy="685800"/>
          </a:xfrm>
          <a:prstGeom prst="rect">
            <a:avLst/>
          </a:prstGeom>
        </p:spPr>
        <p:txBody>
          <a:bodyPr>
            <a:normAutofit/>
          </a:bodyPr>
          <a:lstStyle>
            <a:lvl1pPr marL="0" indent="0">
              <a:buNone/>
              <a:defRPr sz="3200" baseline="0"/>
            </a:lvl1pPr>
          </a:lstStyle>
          <a:p>
            <a:pPr lvl="0"/>
            <a:r>
              <a:rPr lang="en-US" dirty="0"/>
              <a:t>Click here to add subtitle</a:t>
            </a:r>
          </a:p>
        </p:txBody>
      </p:sp>
      <p:sp>
        <p:nvSpPr>
          <p:cNvPr id="17" name="Picture Placeholder 16"/>
          <p:cNvSpPr>
            <a:spLocks noGrp="1"/>
          </p:cNvSpPr>
          <p:nvPr>
            <p:ph type="pic" sz="quarter" idx="11"/>
          </p:nvPr>
        </p:nvSpPr>
        <p:spPr>
          <a:xfrm>
            <a:off x="304800" y="3657600"/>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18" name="Picture Placeholder 16"/>
          <p:cNvSpPr>
            <a:spLocks noGrp="1"/>
          </p:cNvSpPr>
          <p:nvPr>
            <p:ph type="pic" sz="quarter" idx="12"/>
          </p:nvPr>
        </p:nvSpPr>
        <p:spPr>
          <a:xfrm>
            <a:off x="3252722" y="3659188"/>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19" name="Picture Placeholder 16"/>
          <p:cNvSpPr>
            <a:spLocks noGrp="1"/>
          </p:cNvSpPr>
          <p:nvPr>
            <p:ph type="pic" sz="quarter" idx="13"/>
          </p:nvPr>
        </p:nvSpPr>
        <p:spPr>
          <a:xfrm>
            <a:off x="6200644" y="3659188"/>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9" name="Rounded Rectangle 8"/>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cxnSp>
        <p:nvCxnSpPr>
          <p:cNvPr id="13" name="Straight Connector 12"/>
          <p:cNvCxnSpPr/>
          <p:nvPr userDrawn="1"/>
        </p:nvCxnSpPr>
        <p:spPr>
          <a:xfrm>
            <a:off x="2658122" y="2716470"/>
            <a:ext cx="6176248" cy="0"/>
          </a:xfrm>
          <a:prstGeom prst="line">
            <a:avLst/>
          </a:prstGeom>
          <a:ln w="28575">
            <a:solidFill>
              <a:srgbClr val="693A77"/>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2"/>
          </p:nvPr>
        </p:nvSpPr>
        <p:spPr>
          <a:xfrm>
            <a:off x="290794" y="6019800"/>
            <a:ext cx="8577072" cy="609600"/>
          </a:xfrm>
          <a:prstGeom prst="roundRect">
            <a:avLst/>
          </a:prstGeom>
          <a:solidFill>
            <a:srgbClr val="102D64"/>
          </a:solidFill>
          <a:ln>
            <a:solidFill>
              <a:srgbClr val="102D64"/>
            </a:solidFill>
          </a:ln>
        </p:spPr>
        <p:txBody>
          <a:bodyPr>
            <a:noAutofit/>
          </a:bodyPr>
          <a:lstStyle>
            <a:lvl1pPr marL="0" indent="0" algn="ctr">
              <a:spcBef>
                <a:spcPts val="0"/>
              </a:spcBef>
              <a:buNone/>
              <a:defRPr sz="3200" baseline="0">
                <a:no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584" y="229045"/>
            <a:ext cx="1900891" cy="599760"/>
          </a:xfrm>
          <a:prstGeom prst="rect">
            <a:avLst/>
          </a:prstGeom>
        </p:spPr>
      </p:pic>
    </p:spTree>
    <p:extLst>
      <p:ext uri="{BB962C8B-B14F-4D97-AF65-F5344CB8AC3E}">
        <p14:creationId xmlns:p14="http://schemas.microsoft.com/office/powerpoint/2010/main" val="2363308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nal Slide Option 1">
    <p:spTree>
      <p:nvGrpSpPr>
        <p:cNvPr id="1" name=""/>
        <p:cNvGrpSpPr/>
        <p:nvPr/>
      </p:nvGrpSpPr>
      <p:grpSpPr>
        <a:xfrm>
          <a:off x="0" y="0"/>
          <a:ext cx="0" cy="0"/>
          <a:chOff x="0" y="0"/>
          <a:chExt cx="0" cy="0"/>
        </a:xfrm>
      </p:grpSpPr>
      <p:sp>
        <p:nvSpPr>
          <p:cNvPr id="9" name="Rounded Rectangle 8"/>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sp>
        <p:nvSpPr>
          <p:cNvPr id="7" name="Picture Placeholder 16"/>
          <p:cNvSpPr>
            <a:spLocks noGrp="1"/>
          </p:cNvSpPr>
          <p:nvPr>
            <p:ph type="pic" sz="quarter" idx="11"/>
          </p:nvPr>
        </p:nvSpPr>
        <p:spPr>
          <a:xfrm>
            <a:off x="304800" y="1447800"/>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11" name="Picture Placeholder 16"/>
          <p:cNvSpPr>
            <a:spLocks noGrp="1"/>
          </p:cNvSpPr>
          <p:nvPr>
            <p:ph type="pic" sz="quarter" idx="12"/>
          </p:nvPr>
        </p:nvSpPr>
        <p:spPr>
          <a:xfrm>
            <a:off x="3252722" y="1449388"/>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12" name="Picture Placeholder 16"/>
          <p:cNvSpPr>
            <a:spLocks noGrp="1"/>
          </p:cNvSpPr>
          <p:nvPr>
            <p:ph type="pic" sz="quarter" idx="13"/>
          </p:nvPr>
        </p:nvSpPr>
        <p:spPr>
          <a:xfrm>
            <a:off x="6200644" y="1449388"/>
            <a:ext cx="2667000" cy="2211388"/>
          </a:xfrm>
          <a:prstGeom prst="roundRect">
            <a:avLst/>
          </a:prstGeom>
          <a:ln w="57150">
            <a:noFill/>
          </a:ln>
          <a:effectLst>
            <a:outerShdw blurRad="292100" dist="139700" dir="2700000" algn="ctr" rotWithShape="0">
              <a:srgbClr val="333333">
                <a:alpha val="65000"/>
              </a:srgbClr>
            </a:outerShdw>
          </a:effectLst>
        </p:spPr>
        <p:txBody>
          <a:bodyPr/>
          <a:lstStyle/>
          <a:p>
            <a:endParaRPr lang="en-US" dirty="0"/>
          </a:p>
        </p:txBody>
      </p:sp>
      <p:sp>
        <p:nvSpPr>
          <p:cNvPr id="10" name="Rounded Rectangle 9"/>
          <p:cNvSpPr/>
          <p:nvPr userDrawn="1"/>
        </p:nvSpPr>
        <p:spPr>
          <a:xfrm>
            <a:off x="295922" y="5029200"/>
            <a:ext cx="8577072" cy="1600201"/>
          </a:xfrm>
          <a:prstGeom prst="roundRect">
            <a:avLst/>
          </a:prstGeom>
          <a:solidFill>
            <a:srgbClr val="102D64"/>
          </a:solidFill>
          <a:ln w="38100">
            <a:solidFill>
              <a:srgbClr val="1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13" name="Picture 12" descr="PH_logo_WHITE_LML.gif"/>
          <p:cNvPicPr>
            <a:picLocks noChangeAspect="1"/>
          </p:cNvPicPr>
          <p:nvPr userDrawn="1"/>
        </p:nvPicPr>
        <p:blipFill>
          <a:blip r:embed="rId2" cstate="print"/>
          <a:stretch>
            <a:fillRect/>
          </a:stretch>
        </p:blipFill>
        <p:spPr>
          <a:xfrm>
            <a:off x="2667000" y="5325122"/>
            <a:ext cx="3810000" cy="1129754"/>
          </a:xfrm>
          <a:prstGeom prst="rect">
            <a:avLst/>
          </a:prstGeom>
        </p:spPr>
      </p:pic>
      <p:sp>
        <p:nvSpPr>
          <p:cNvPr id="14" name="Title 1"/>
          <p:cNvSpPr>
            <a:spLocks noGrp="1"/>
          </p:cNvSpPr>
          <p:nvPr>
            <p:ph type="title"/>
          </p:nvPr>
        </p:nvSpPr>
        <p:spPr>
          <a:xfrm>
            <a:off x="293358" y="3901122"/>
            <a:ext cx="8575040" cy="1051878"/>
          </a:xfrm>
        </p:spPr>
        <p:txBody>
          <a:bodyPr/>
          <a:lstStyle>
            <a:lvl1pPr algn="ctr">
              <a:defRPr/>
            </a:lvl1pPr>
          </a:lstStyle>
          <a:p>
            <a:r>
              <a:rPr lang="en-US" dirty="0"/>
              <a:t>Click to edit Master title style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137" y="188266"/>
            <a:ext cx="1900891" cy="599760"/>
          </a:xfrm>
          <a:prstGeom prst="rect">
            <a:avLst/>
          </a:prstGeom>
        </p:spPr>
      </p:pic>
    </p:spTree>
    <p:extLst>
      <p:ext uri="{BB962C8B-B14F-4D97-AF65-F5344CB8AC3E}">
        <p14:creationId xmlns:p14="http://schemas.microsoft.com/office/powerpoint/2010/main" val="246114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Option 2">
    <p:spTree>
      <p:nvGrpSpPr>
        <p:cNvPr id="1" name=""/>
        <p:cNvGrpSpPr/>
        <p:nvPr/>
      </p:nvGrpSpPr>
      <p:grpSpPr>
        <a:xfrm>
          <a:off x="0" y="0"/>
          <a:ext cx="0" cy="0"/>
          <a:chOff x="0" y="0"/>
          <a:chExt cx="0" cy="0"/>
        </a:xfrm>
      </p:grpSpPr>
      <p:sp>
        <p:nvSpPr>
          <p:cNvPr id="16" name="Rounded Rectangle 15"/>
          <p:cNvSpPr/>
          <p:nvPr userDrawn="1"/>
        </p:nvSpPr>
        <p:spPr>
          <a:xfrm>
            <a:off x="295922" y="5029200"/>
            <a:ext cx="8577072" cy="1600201"/>
          </a:xfrm>
          <a:prstGeom prst="roundRect">
            <a:avLst/>
          </a:prstGeom>
          <a:solidFill>
            <a:srgbClr val="102D64"/>
          </a:solidFill>
          <a:ln w="38100">
            <a:solidFill>
              <a:srgbClr val="10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sp>
        <p:nvSpPr>
          <p:cNvPr id="9" name="Rounded Rectangle 8"/>
          <p:cNvSpPr/>
          <p:nvPr userDrawn="1"/>
        </p:nvSpPr>
        <p:spPr>
          <a:xfrm>
            <a:off x="2608556" y="188266"/>
            <a:ext cx="6256089" cy="681319"/>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pic>
        <p:nvPicPr>
          <p:cNvPr id="6" name="Picture 5" descr="PH_logo_WHITE_LML.gif"/>
          <p:cNvPicPr>
            <a:picLocks noChangeAspect="1"/>
          </p:cNvPicPr>
          <p:nvPr userDrawn="1"/>
        </p:nvPicPr>
        <p:blipFill>
          <a:blip r:embed="rId2" cstate="print"/>
          <a:stretch>
            <a:fillRect/>
          </a:stretch>
        </p:blipFill>
        <p:spPr>
          <a:xfrm>
            <a:off x="2667000" y="5325122"/>
            <a:ext cx="3810000" cy="1129754"/>
          </a:xfrm>
          <a:prstGeom prst="rect">
            <a:avLst/>
          </a:prstGeom>
        </p:spPr>
      </p:pic>
      <p:pic>
        <p:nvPicPr>
          <p:cNvPr id="13" name="Picture Placeholder 11" descr="sammam~1.jpg"/>
          <p:cNvPicPr>
            <a:picLocks noChangeAspect="1"/>
          </p:cNvPicPr>
          <p:nvPr userDrawn="1"/>
        </p:nvPicPr>
        <p:blipFill>
          <a:blip r:embed="rId3" cstate="print"/>
          <a:srcRect l="9599" r="9599"/>
          <a:stretch>
            <a:fillRect/>
          </a:stretch>
        </p:blipFill>
        <p:spPr>
          <a:xfrm>
            <a:off x="304800" y="1447800"/>
            <a:ext cx="2667000" cy="2211388"/>
          </a:xfrm>
          <a:prstGeom prst="roundRect">
            <a:avLst/>
          </a:prstGeom>
          <a:effectLst>
            <a:outerShdw blurRad="292100" dist="139700" dir="2700000" algn="ctr" rotWithShape="0">
              <a:srgbClr val="333333">
                <a:alpha val="65000"/>
              </a:srgbClr>
            </a:outerShdw>
          </a:effectLst>
        </p:spPr>
      </p:pic>
      <p:pic>
        <p:nvPicPr>
          <p:cNvPr id="14" name="Picture Placeholder 10" descr="home-04-1200x610.jpg"/>
          <p:cNvPicPr>
            <a:picLocks noChangeAspect="1"/>
          </p:cNvPicPr>
          <p:nvPr userDrawn="1"/>
        </p:nvPicPr>
        <p:blipFill>
          <a:blip r:embed="rId4" cstate="print"/>
          <a:srcRect l="19347" r="19347"/>
          <a:stretch>
            <a:fillRect/>
          </a:stretch>
        </p:blipFill>
        <p:spPr>
          <a:xfrm>
            <a:off x="3252722" y="1449388"/>
            <a:ext cx="2667000" cy="2211388"/>
          </a:xfrm>
          <a:prstGeom prst="roundRect">
            <a:avLst/>
          </a:prstGeom>
          <a:effectLst>
            <a:outerShdw blurRad="292100" dist="139700" dir="2700000" algn="ctr" rotWithShape="0">
              <a:srgbClr val="333333">
                <a:alpha val="65000"/>
              </a:srgbClr>
            </a:outerShdw>
          </a:effectLst>
        </p:spPr>
      </p:pic>
      <p:pic>
        <p:nvPicPr>
          <p:cNvPr id="15" name="Picture Placeholder 12" descr="439876.JPG"/>
          <p:cNvPicPr>
            <a:picLocks noChangeAspect="1"/>
          </p:cNvPicPr>
          <p:nvPr userDrawn="1"/>
        </p:nvPicPr>
        <p:blipFill>
          <a:blip r:embed="rId5" cstate="print"/>
          <a:srcRect l="4774" r="4774"/>
          <a:stretch>
            <a:fillRect/>
          </a:stretch>
        </p:blipFill>
        <p:spPr>
          <a:xfrm>
            <a:off x="6200644" y="1449388"/>
            <a:ext cx="2667000" cy="2211388"/>
          </a:xfrm>
          <a:prstGeom prst="roundRect">
            <a:avLst/>
          </a:prstGeom>
          <a:effectLst>
            <a:outerShdw blurRad="292100" dist="139700" dir="2700000" algn="ctr" rotWithShape="0">
              <a:srgbClr val="333333">
                <a:alpha val="65000"/>
              </a:srgbClr>
            </a:outerShdw>
          </a:effectLst>
        </p:spPr>
      </p:pic>
      <p:sp>
        <p:nvSpPr>
          <p:cNvPr id="18" name="TextBox 17"/>
          <p:cNvSpPr txBox="1"/>
          <p:nvPr userDrawn="1"/>
        </p:nvSpPr>
        <p:spPr>
          <a:xfrm>
            <a:off x="278166" y="4031159"/>
            <a:ext cx="8577072" cy="769441"/>
          </a:xfrm>
          <a:prstGeom prst="rect">
            <a:avLst/>
          </a:prstGeom>
          <a:noFill/>
        </p:spPr>
        <p:txBody>
          <a:bodyPr wrap="square" rtlCol="0">
            <a:spAutoFit/>
          </a:bodyPr>
          <a:lstStyle/>
          <a:p>
            <a:pPr algn="ctr"/>
            <a:r>
              <a:rPr lang="en-US" sz="4400" b="1" dirty="0">
                <a:solidFill>
                  <a:srgbClr val="102D64"/>
                </a:solidFill>
                <a:latin typeface="+mj-lt"/>
              </a:rPr>
              <a:t>Questions?</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166" y="188266"/>
            <a:ext cx="1900891" cy="599760"/>
          </a:xfrm>
          <a:prstGeom prst="rect">
            <a:avLst/>
          </a:prstGeom>
        </p:spPr>
      </p:pic>
    </p:spTree>
    <p:extLst>
      <p:ext uri="{BB962C8B-B14F-4D97-AF65-F5344CB8AC3E}">
        <p14:creationId xmlns:p14="http://schemas.microsoft.com/office/powerpoint/2010/main" val="24611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1 No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Tx/>
              <a:buNone/>
              <a:defRPr>
                <a:solidFill>
                  <a:srgbClr val="102D64"/>
                </a:solidFill>
              </a:defRPr>
            </a:lvl1pPr>
            <a:lvl2pPr>
              <a:defRPr>
                <a:solidFill>
                  <a:srgbClr val="002776"/>
                </a:solidFill>
              </a:defRPr>
            </a:lvl2pPr>
            <a:lvl3pPr>
              <a:defRPr>
                <a:solidFill>
                  <a:srgbClr val="002776"/>
                </a:solidFill>
              </a:defRPr>
            </a:lvl3pPr>
            <a:lvl4pPr>
              <a:defRPr>
                <a:solidFill>
                  <a:srgbClr val="002776"/>
                </a:solidFill>
              </a:defRPr>
            </a:lvl4pPr>
            <a:lvl5pPr>
              <a:defRPr>
                <a:solidFill>
                  <a:srgbClr val="002776"/>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Snohomish Health District 03/28/2019</a:t>
            </a:r>
            <a:endParaRPr lang="en-US" dirty="0"/>
          </a:p>
        </p:txBody>
      </p:sp>
      <p:sp>
        <p:nvSpPr>
          <p:cNvPr id="6" name="Slide Number Placeholder 5"/>
          <p:cNvSpPr>
            <a:spLocks noGrp="1"/>
          </p:cNvSpPr>
          <p:nvPr>
            <p:ph type="sldNum" sz="quarter" idx="12"/>
          </p:nvPr>
        </p:nvSpPr>
        <p:spPr/>
        <p:txBody>
          <a:bodyPr/>
          <a:lstStyle/>
          <a:p>
            <a:fld id="{4D90BF6A-B352-416E-8525-2E9DFDE050E1}" type="slidenum">
              <a:rPr lang="en-US" smtClean="0"/>
              <a:pPr/>
              <a:t>‹#›</a:t>
            </a:fld>
            <a:endParaRPr 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8021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2776"/>
                </a:solidFill>
              </a:defRPr>
            </a:lvl1pPr>
            <a:lvl2pPr>
              <a:defRPr>
                <a:solidFill>
                  <a:srgbClr val="002776"/>
                </a:solidFill>
              </a:defRPr>
            </a:lvl2pPr>
            <a:lvl3pPr>
              <a:defRPr>
                <a:solidFill>
                  <a:srgbClr val="002776"/>
                </a:solidFill>
              </a:defRPr>
            </a:lvl3pPr>
            <a:lvl4pPr>
              <a:defRPr>
                <a:solidFill>
                  <a:srgbClr val="002776"/>
                </a:solidFill>
              </a:defRPr>
            </a:lvl4pPr>
            <a:lvl5pPr>
              <a:defRPr>
                <a:solidFill>
                  <a:srgbClr val="002776"/>
                </a:solidFill>
              </a:defRPr>
            </a:lvl5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r>
              <a:rPr lang="en-US"/>
              <a:t>Snohomish Health District 03/28/2019</a:t>
            </a:r>
            <a:endParaRPr lang="en-US" dirty="0"/>
          </a:p>
        </p:txBody>
      </p:sp>
      <p:sp>
        <p:nvSpPr>
          <p:cNvPr id="6" name="Slide Number Placeholder 5"/>
          <p:cNvSpPr>
            <a:spLocks noGrp="1"/>
          </p:cNvSpPr>
          <p:nvPr>
            <p:ph type="sldNum" sz="quarter" idx="12"/>
          </p:nvPr>
        </p:nvSpPr>
        <p:spPr/>
        <p:txBody>
          <a:bodyPr/>
          <a:lstStyle/>
          <a:p>
            <a:fld id="{4D90BF6A-B352-416E-8525-2E9DFDE050E1}" type="slidenum">
              <a:rPr lang="en-US" smtClean="0"/>
              <a:pPr/>
              <a:t>‹#›</a:t>
            </a:fld>
            <a:endParaRPr 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8021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2776"/>
                </a:solidFill>
              </a:defRPr>
            </a:lvl1pPr>
          </a:lstStyle>
          <a:p>
            <a:r>
              <a:rPr lang="en-US" dirty="0"/>
              <a:t>Click to edit Master title style</a:t>
            </a:r>
          </a:p>
        </p:txBody>
      </p:sp>
      <p:sp>
        <p:nvSpPr>
          <p:cNvPr id="3" name="Content Placeholder 2"/>
          <p:cNvSpPr>
            <a:spLocks noGrp="1"/>
          </p:cNvSpPr>
          <p:nvPr>
            <p:ph idx="1"/>
          </p:nvPr>
        </p:nvSpPr>
        <p:spPr>
          <a:xfrm>
            <a:off x="288326" y="1600200"/>
            <a:ext cx="5476240" cy="4648200"/>
          </a:xfrm>
        </p:spPr>
        <p:txBody>
          <a:bodyPr/>
          <a:lstStyle>
            <a:lvl1pPr>
              <a:defRPr>
                <a:solidFill>
                  <a:srgbClr val="002776"/>
                </a:solidFill>
              </a:defRPr>
            </a:lvl1pPr>
            <a:lvl2pPr>
              <a:defRPr>
                <a:solidFill>
                  <a:srgbClr val="002776"/>
                </a:solidFill>
              </a:defRPr>
            </a:lvl2pPr>
            <a:lvl3pPr>
              <a:defRPr>
                <a:solidFill>
                  <a:srgbClr val="002776"/>
                </a:solidFill>
              </a:defRPr>
            </a:lvl3pPr>
            <a:lvl4pPr>
              <a:defRPr>
                <a:solidFill>
                  <a:srgbClr val="002776"/>
                </a:solidFill>
              </a:defRPr>
            </a:lvl4pPr>
            <a:lvl5pPr>
              <a:defRPr>
                <a:solidFill>
                  <a:srgbClr val="002776"/>
                </a:solidFill>
              </a:defRPr>
            </a:lvl5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r>
              <a:rPr lang="en-US"/>
              <a:t>Snohomish Health District 03/28/2019</a:t>
            </a:r>
            <a:endParaRPr lang="en-US" dirty="0"/>
          </a:p>
        </p:txBody>
      </p:sp>
      <p:sp>
        <p:nvSpPr>
          <p:cNvPr id="6" name="Slide Number Placeholder 5"/>
          <p:cNvSpPr>
            <a:spLocks noGrp="1"/>
          </p:cNvSpPr>
          <p:nvPr>
            <p:ph type="sldNum" sz="quarter" idx="12"/>
          </p:nvPr>
        </p:nvSpPr>
        <p:spPr/>
        <p:txBody>
          <a:bodyPr/>
          <a:lstStyle/>
          <a:p>
            <a:fld id="{4D90BF6A-B352-416E-8525-2E9DFDE050E1}" type="slidenum">
              <a:rPr lang="en-US" smtClean="0"/>
              <a:pPr/>
              <a:t>‹#›</a:t>
            </a:fld>
            <a:endParaRPr lang="en-US" dirty="0"/>
          </a:p>
        </p:txBody>
      </p:sp>
      <p:sp>
        <p:nvSpPr>
          <p:cNvPr id="8" name="Picture Placeholder 7"/>
          <p:cNvSpPr>
            <a:spLocks noGrp="1"/>
          </p:cNvSpPr>
          <p:nvPr>
            <p:ph type="pic" sz="quarter" idx="13"/>
          </p:nvPr>
        </p:nvSpPr>
        <p:spPr>
          <a:xfrm>
            <a:off x="6019800" y="1600200"/>
            <a:ext cx="2849880" cy="1981200"/>
          </a:xfrm>
          <a:prstGeom prst="roundRect">
            <a:avLst/>
          </a:prstGeom>
          <a:ln>
            <a:noFill/>
          </a:ln>
          <a:effectLst>
            <a:outerShdw blurRad="292100" dist="139700" dir="2700000" algn="ctr" rotWithShape="0">
              <a:srgbClr val="333333">
                <a:alpha val="65000"/>
              </a:srgbClr>
            </a:outerShdw>
          </a:effectLst>
        </p:spPr>
        <p:txBody>
          <a:bodyPr/>
          <a:lstStyle/>
          <a:p>
            <a:endParaRPr lang="en-US" dirty="0"/>
          </a:p>
        </p:txBody>
      </p:sp>
      <p:sp>
        <p:nvSpPr>
          <p:cNvPr id="10" name="Text Placeholder 9"/>
          <p:cNvSpPr>
            <a:spLocks noGrp="1"/>
          </p:cNvSpPr>
          <p:nvPr>
            <p:ph type="body" sz="quarter" idx="14"/>
          </p:nvPr>
        </p:nvSpPr>
        <p:spPr>
          <a:xfrm>
            <a:off x="6019800" y="3657600"/>
            <a:ext cx="2852928" cy="2590800"/>
          </a:xfrm>
          <a:prstGeom prst="roundRect">
            <a:avLst/>
          </a:prstGeom>
          <a:solidFill>
            <a:srgbClr val="693A77"/>
          </a:solidFill>
          <a:ln>
            <a:noFill/>
          </a:ln>
        </p:spPr>
        <p:txBody>
          <a:bodyPr>
            <a:normAutofit/>
          </a:bodyPr>
          <a:lstStyle>
            <a:lvl1pPr marL="0" indent="0">
              <a:buNone/>
              <a:defRPr sz="3200" b="1">
                <a:solidFill>
                  <a:schemeClr val="bg1"/>
                </a:solidFill>
              </a:defRPr>
            </a:lvl1pPr>
            <a:lvl2pPr>
              <a:buClr>
                <a:schemeClr val="bg1"/>
              </a:buCl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14800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4">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75956" y="6492875"/>
            <a:ext cx="381000" cy="365125"/>
          </a:xfrm>
        </p:spPr>
        <p:txBody>
          <a:bodyPr/>
          <a:lstStyle/>
          <a:p>
            <a:fld id="{4D90BF6A-B352-416E-8525-2E9DFDE050E1}" type="slidenum">
              <a:rPr lang="en-US" smtClean="0"/>
              <a:pPr/>
              <a:t>‹#›</a:t>
            </a:fld>
            <a:endParaRPr lang="en-US" dirty="0"/>
          </a:p>
        </p:txBody>
      </p:sp>
      <p:sp>
        <p:nvSpPr>
          <p:cNvPr id="7" name="Title 1"/>
          <p:cNvSpPr>
            <a:spLocks noGrp="1"/>
          </p:cNvSpPr>
          <p:nvPr>
            <p:ph type="title"/>
          </p:nvPr>
        </p:nvSpPr>
        <p:spPr>
          <a:xfrm>
            <a:off x="293358" y="503238"/>
            <a:ext cx="1992642" cy="3078162"/>
          </a:xfrm>
        </p:spPr>
        <p:txBody>
          <a:bodyPr>
            <a:noAutofit/>
          </a:bodyPr>
          <a:lstStyle>
            <a:lvl1pPr>
              <a:defRPr sz="4000"/>
            </a:lvl1pPr>
          </a:lstStyle>
          <a:p>
            <a:r>
              <a:rPr lang="en-US" dirty="0"/>
              <a:t>Click to edit Master title style</a:t>
            </a:r>
          </a:p>
        </p:txBody>
      </p:sp>
      <p:sp>
        <p:nvSpPr>
          <p:cNvPr id="8" name="Content Placeholder 6"/>
          <p:cNvSpPr>
            <a:spLocks noGrp="1"/>
          </p:cNvSpPr>
          <p:nvPr>
            <p:ph sz="quarter" idx="13"/>
          </p:nvPr>
        </p:nvSpPr>
        <p:spPr>
          <a:xfrm>
            <a:off x="295276" y="3810000"/>
            <a:ext cx="1993392" cy="2590800"/>
          </a:xfrm>
          <a:ln>
            <a:noFill/>
          </a:ln>
        </p:spPr>
        <p:txBody>
          <a:bodyPr>
            <a:normAutofit/>
          </a:bodyPr>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9" name="Content Placeholder 8"/>
          <p:cNvSpPr>
            <a:spLocks noGrp="1"/>
          </p:cNvSpPr>
          <p:nvPr>
            <p:ph sz="quarter" idx="14"/>
          </p:nvPr>
        </p:nvSpPr>
        <p:spPr>
          <a:xfrm>
            <a:off x="2438400" y="503238"/>
            <a:ext cx="6409678" cy="5897562"/>
          </a:xfrm>
        </p:spPr>
        <p:txBody>
          <a:bodyPr/>
          <a:lstStyle/>
          <a:p>
            <a:pPr lvl="0"/>
            <a:r>
              <a:rPr lang="en-US" dirty="0"/>
              <a:t>Click to edit Master text styles</a:t>
            </a:r>
          </a:p>
          <a:p>
            <a:pPr lvl="1"/>
            <a:r>
              <a:rPr lang="en-US" dirty="0"/>
              <a:t>Second level</a:t>
            </a:r>
          </a:p>
          <a:p>
            <a:pPr lvl="2"/>
            <a:r>
              <a:rPr lang="en-US" dirty="0"/>
              <a:t>Third level</a:t>
            </a:r>
          </a:p>
        </p:txBody>
      </p:sp>
      <p:cxnSp>
        <p:nvCxnSpPr>
          <p:cNvPr id="11" name="Straight Connector 10"/>
          <p:cNvCxnSpPr/>
          <p:nvPr userDrawn="1"/>
        </p:nvCxnSpPr>
        <p:spPr>
          <a:xfrm>
            <a:off x="290794" y="3689410"/>
            <a:ext cx="1993392" cy="0"/>
          </a:xfrm>
          <a:prstGeom prst="line">
            <a:avLst/>
          </a:prstGeom>
          <a:ln w="28575">
            <a:solidFill>
              <a:srgbClr val="693A77"/>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5"/>
          </p:nvPr>
        </p:nvSpPr>
        <p:spPr/>
        <p:txBody>
          <a:bodyPr/>
          <a:lstStyle/>
          <a:p>
            <a:r>
              <a:rPr lang="en-US"/>
              <a:t>Snohomish Health District 03/28/2019</a:t>
            </a:r>
            <a:endParaRPr lang="en-US" dirty="0"/>
          </a:p>
        </p:txBody>
      </p:sp>
    </p:spTree>
    <p:extLst>
      <p:ext uri="{BB962C8B-B14F-4D97-AF65-F5344CB8AC3E}">
        <p14:creationId xmlns:p14="http://schemas.microsoft.com/office/powerpoint/2010/main" val="209546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5">
    <p:spTree>
      <p:nvGrpSpPr>
        <p:cNvPr id="1" name=""/>
        <p:cNvGrpSpPr/>
        <p:nvPr/>
      </p:nvGrpSpPr>
      <p:grpSpPr>
        <a:xfrm>
          <a:off x="0" y="0"/>
          <a:ext cx="0" cy="0"/>
          <a:chOff x="0" y="0"/>
          <a:chExt cx="0" cy="0"/>
        </a:xfrm>
      </p:grpSpPr>
      <p:sp>
        <p:nvSpPr>
          <p:cNvPr id="2" name="Title 1"/>
          <p:cNvSpPr>
            <a:spLocks noGrp="1"/>
          </p:cNvSpPr>
          <p:nvPr>
            <p:ph type="title"/>
          </p:nvPr>
        </p:nvSpPr>
        <p:spPr>
          <a:xfrm>
            <a:off x="284480" y="439444"/>
            <a:ext cx="2992120" cy="2580322"/>
          </a:xfrm>
        </p:spPr>
        <p:txBody>
          <a:bodyPr>
            <a:noAutofit/>
          </a:bodyPr>
          <a:lstStyle>
            <a:lvl1pPr>
              <a:defRPr sz="4000"/>
            </a:lvl1pPr>
          </a:lstStyle>
          <a:p>
            <a:r>
              <a:rPr lang="en-US" dirty="0"/>
              <a:t>Click to edit Master title style</a:t>
            </a:r>
          </a:p>
        </p:txBody>
      </p:sp>
      <p:sp>
        <p:nvSpPr>
          <p:cNvPr id="7" name="Content Placeholder 6"/>
          <p:cNvSpPr>
            <a:spLocks noGrp="1"/>
          </p:cNvSpPr>
          <p:nvPr>
            <p:ph sz="quarter" idx="13"/>
          </p:nvPr>
        </p:nvSpPr>
        <p:spPr>
          <a:xfrm>
            <a:off x="295922" y="3200401"/>
            <a:ext cx="2980678" cy="3200398"/>
          </a:xfrm>
        </p:spPr>
        <p:txBody>
          <a:bodyPr>
            <a:normAutofit/>
          </a:bodyPr>
          <a:lstStyle>
            <a:lvl1pPr marL="0" indent="0">
              <a:buFontTx/>
              <a:buNone/>
              <a:defRPr sz="3200"/>
            </a:lvl1pPr>
            <a:lvl2pPr>
              <a:defRPr sz="1800"/>
            </a:lvl2pPr>
            <a:lvl3pPr>
              <a:defRPr sz="1600"/>
            </a:lvl3pPr>
            <a:lvl4pPr>
              <a:defRPr sz="1400"/>
            </a:lvl4pPr>
            <a:lvl5pPr>
              <a:defRPr sz="1400"/>
            </a:lvl5pPr>
          </a:lstStyle>
          <a:p>
            <a:pPr lvl="0"/>
            <a:r>
              <a:rPr lang="en-US" dirty="0"/>
              <a:t>Click to edit Master text styles</a:t>
            </a:r>
          </a:p>
        </p:txBody>
      </p:sp>
      <p:sp>
        <p:nvSpPr>
          <p:cNvPr id="9" name="Content Placeholder 8"/>
          <p:cNvSpPr>
            <a:spLocks noGrp="1"/>
          </p:cNvSpPr>
          <p:nvPr>
            <p:ph sz="quarter" idx="14"/>
          </p:nvPr>
        </p:nvSpPr>
        <p:spPr>
          <a:xfrm>
            <a:off x="3444240" y="447358"/>
            <a:ext cx="5415280" cy="5973762"/>
          </a:xfrm>
        </p:spPr>
        <p:txBody>
          <a:bodyPr/>
          <a:lstStyle/>
          <a:p>
            <a:pPr lvl="0"/>
            <a:r>
              <a:rPr lang="en-US" dirty="0"/>
              <a:t>Click to edit Master text styles</a:t>
            </a:r>
          </a:p>
          <a:p>
            <a:pPr lvl="1"/>
            <a:r>
              <a:rPr lang="en-US" dirty="0"/>
              <a:t>Second level</a:t>
            </a:r>
          </a:p>
          <a:p>
            <a:pPr lvl="2"/>
            <a:r>
              <a:rPr lang="en-US" dirty="0"/>
              <a:t>Third level</a:t>
            </a:r>
          </a:p>
        </p:txBody>
      </p:sp>
      <p:sp>
        <p:nvSpPr>
          <p:cNvPr id="4" name="Footer Placeholder 3"/>
          <p:cNvSpPr>
            <a:spLocks noGrp="1"/>
          </p:cNvSpPr>
          <p:nvPr>
            <p:ph type="ftr" sz="quarter" idx="15"/>
          </p:nvPr>
        </p:nvSpPr>
        <p:spPr/>
        <p:txBody>
          <a:bodyPr/>
          <a:lstStyle/>
          <a:p>
            <a:r>
              <a:rPr lang="en-US"/>
              <a:t>Snohomish Health District 03/28/2019</a:t>
            </a:r>
            <a:endParaRPr lang="en-US" dirty="0"/>
          </a:p>
        </p:txBody>
      </p:sp>
      <p:sp>
        <p:nvSpPr>
          <p:cNvPr id="5" name="Slide Number Placeholder 4"/>
          <p:cNvSpPr>
            <a:spLocks noGrp="1"/>
          </p:cNvSpPr>
          <p:nvPr>
            <p:ph type="sldNum" sz="quarter" idx="16"/>
          </p:nvPr>
        </p:nvSpPr>
        <p:spPr/>
        <p:txBody>
          <a:bodyPr/>
          <a:lstStyle/>
          <a:p>
            <a:fld id="{4D90BF6A-B352-416E-8525-2E9DFDE050E1}" type="slidenum">
              <a:rPr lang="en-US" smtClean="0"/>
              <a:pPr/>
              <a:t>‹#›</a:t>
            </a:fld>
            <a:endParaRPr lang="en-US" dirty="0"/>
          </a:p>
        </p:txBody>
      </p:sp>
      <p:cxnSp>
        <p:nvCxnSpPr>
          <p:cNvPr id="8" name="Straight Connector 7"/>
          <p:cNvCxnSpPr/>
          <p:nvPr userDrawn="1"/>
        </p:nvCxnSpPr>
        <p:spPr>
          <a:xfrm>
            <a:off x="290794" y="3115322"/>
            <a:ext cx="2985806" cy="0"/>
          </a:xfrm>
          <a:prstGeom prst="line">
            <a:avLst/>
          </a:prstGeom>
          <a:ln w="28575">
            <a:solidFill>
              <a:srgbClr val="693A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60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600200"/>
            <a:ext cx="4191000" cy="4648200"/>
          </a:xfrm>
        </p:spPr>
        <p:txBody>
          <a:bodyPr>
            <a:normAutofit/>
          </a:bodyPr>
          <a:lstStyle>
            <a:lvl1pPr>
              <a:defRPr sz="3200"/>
            </a:lvl1pPr>
            <a:lvl2pPr marL="742950" indent="-342900">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0"/>
            <a:ext cx="4191000" cy="4648200"/>
          </a:xfrm>
        </p:spPr>
        <p:txBody>
          <a:bodyPr>
            <a:normAutofit/>
          </a:bodyPr>
          <a:lstStyle>
            <a:lvl1pPr>
              <a:defRPr sz="3200"/>
            </a:lvl1pPr>
            <a:lvl2pPr marL="742950" indent="-342900">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0"/>
          </p:nvPr>
        </p:nvSpPr>
        <p:spPr/>
        <p:txBody>
          <a:bodyPr/>
          <a:lstStyle/>
          <a:p>
            <a:r>
              <a:rPr lang="en-US"/>
              <a:t>Snohomish Health District 03/28/2019</a:t>
            </a:r>
            <a:endParaRPr lang="en-US" dirty="0"/>
          </a:p>
        </p:txBody>
      </p:sp>
      <p:sp>
        <p:nvSpPr>
          <p:cNvPr id="9" name="Slide Number Placeholder 8"/>
          <p:cNvSpPr>
            <a:spLocks noGrp="1"/>
          </p:cNvSpPr>
          <p:nvPr>
            <p:ph type="sldNum" sz="quarter" idx="11"/>
          </p:nvPr>
        </p:nvSpPr>
        <p:spPr/>
        <p:txBody>
          <a:bodyPr/>
          <a:lstStyle/>
          <a:p>
            <a:fld id="{4D90BF6A-B352-416E-8525-2E9DFDE050E1}" type="slidenum">
              <a:rPr lang="en-US" smtClean="0"/>
              <a:pPr/>
              <a:t>‹#›</a:t>
            </a:fld>
            <a:endParaRPr lang="en-US" dirty="0"/>
          </a:p>
        </p:txBody>
      </p:sp>
    </p:spTree>
    <p:extLst>
      <p:ext uri="{BB962C8B-B14F-4D97-AF65-F5344CB8AC3E}">
        <p14:creationId xmlns:p14="http://schemas.microsoft.com/office/powerpoint/2010/main" val="37982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480" y="365760"/>
            <a:ext cx="8575040" cy="10518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4480" y="1600200"/>
            <a:ext cx="8577072" cy="4719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284480" y="6485255"/>
            <a:ext cx="3663099" cy="365125"/>
          </a:xfrm>
          <a:prstGeom prst="rect">
            <a:avLst/>
          </a:prstGeom>
        </p:spPr>
        <p:txBody>
          <a:bodyPr vert="horz" lIns="0" tIns="45720" rIns="0" bIns="45720" rtlCol="0" anchor="ctr"/>
          <a:lstStyle>
            <a:lvl1pPr algn="l">
              <a:defRPr sz="1050">
                <a:solidFill>
                  <a:srgbClr val="102D64"/>
                </a:solidFill>
                <a:latin typeface="Century Gothic" pitchFamily="34" charset="0"/>
              </a:defRPr>
            </a:lvl1pPr>
          </a:lstStyle>
          <a:p>
            <a:r>
              <a:rPr lang="en-US"/>
              <a:t>Snohomish Health District 03/28/2019</a:t>
            </a:r>
            <a:endParaRPr lang="en-US" dirty="0"/>
          </a:p>
        </p:txBody>
      </p:sp>
      <p:sp>
        <p:nvSpPr>
          <p:cNvPr id="6" name="Slide Number Placeholder 5"/>
          <p:cNvSpPr>
            <a:spLocks noGrp="1"/>
          </p:cNvSpPr>
          <p:nvPr>
            <p:ph type="sldNum" sz="quarter" idx="4"/>
          </p:nvPr>
        </p:nvSpPr>
        <p:spPr>
          <a:xfrm>
            <a:off x="8484870" y="6485255"/>
            <a:ext cx="381000" cy="365125"/>
          </a:xfrm>
          <a:prstGeom prst="rect">
            <a:avLst/>
          </a:prstGeom>
        </p:spPr>
        <p:txBody>
          <a:bodyPr vert="horz" lIns="91440" tIns="45720" rIns="91440" bIns="45720" rtlCol="0" anchor="ctr"/>
          <a:lstStyle>
            <a:lvl1pPr algn="r">
              <a:defRPr sz="1050">
                <a:solidFill>
                  <a:srgbClr val="102D64"/>
                </a:solidFill>
                <a:latin typeface="Century Gothic" pitchFamily="34" charset="0"/>
              </a:defRPr>
            </a:lvl1pPr>
          </a:lstStyle>
          <a:p>
            <a:fld id="{4D90BF6A-B352-416E-8525-2E9DFDE050E1}" type="slidenum">
              <a:rPr lang="en-US" smtClean="0"/>
              <a:pPr/>
              <a:t>‹#›</a:t>
            </a:fld>
            <a:endParaRPr lang="en-US" dirty="0"/>
          </a:p>
        </p:txBody>
      </p:sp>
      <p:sp>
        <p:nvSpPr>
          <p:cNvPr id="10" name="Rounded Rectangle 9"/>
          <p:cNvSpPr/>
          <p:nvPr userDrawn="1"/>
        </p:nvSpPr>
        <p:spPr>
          <a:xfrm>
            <a:off x="2419350" y="119368"/>
            <a:ext cx="6446520" cy="210312"/>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sp>
        <p:nvSpPr>
          <p:cNvPr id="11" name="Rounded Rectangle 10"/>
          <p:cNvSpPr/>
          <p:nvPr userDrawn="1"/>
        </p:nvSpPr>
        <p:spPr>
          <a:xfrm>
            <a:off x="285750" y="119368"/>
            <a:ext cx="2011680" cy="210312"/>
          </a:xfrm>
          <a:prstGeom prst="roundRect">
            <a:avLst/>
          </a:prstGeom>
          <a:solidFill>
            <a:srgbClr val="102D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sp>
        <p:nvSpPr>
          <p:cNvPr id="12" name="Rounded Rectangle 11"/>
          <p:cNvSpPr/>
          <p:nvPr userDrawn="1"/>
        </p:nvSpPr>
        <p:spPr>
          <a:xfrm>
            <a:off x="285786" y="6484620"/>
            <a:ext cx="6446520" cy="73152"/>
          </a:xfrm>
          <a:prstGeom prst="roundRect">
            <a:avLst/>
          </a:prstGeom>
          <a:solidFill>
            <a:srgbClr val="693A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sp>
        <p:nvSpPr>
          <p:cNvPr id="15" name="Rounded Rectangle 14"/>
          <p:cNvSpPr/>
          <p:nvPr userDrawn="1"/>
        </p:nvSpPr>
        <p:spPr>
          <a:xfrm>
            <a:off x="6861810" y="6484620"/>
            <a:ext cx="2011680" cy="73152"/>
          </a:xfrm>
          <a:prstGeom prst="roundRect">
            <a:avLst/>
          </a:prstGeom>
          <a:solidFill>
            <a:srgbClr val="102D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pitchFamily="18" charset="0"/>
            </a:endParaRPr>
          </a:p>
        </p:txBody>
      </p:sp>
    </p:spTree>
    <p:extLst>
      <p:ext uri="{BB962C8B-B14F-4D97-AF65-F5344CB8AC3E}">
        <p14:creationId xmlns:p14="http://schemas.microsoft.com/office/powerpoint/2010/main" val="2199089392"/>
      </p:ext>
    </p:extLst>
  </p:cSld>
  <p:clrMap bg1="lt1" tx1="dk1" bg2="lt2" tx2="dk2" accent1="accent1" accent2="accent2" accent3="accent3" accent4="accent4" accent5="accent5" accent6="accent6" hlink="hlink" folHlink="folHlink"/>
  <p:sldLayoutIdLst>
    <p:sldLayoutId id="2147483759" r:id="rId1"/>
    <p:sldLayoutId id="2147483716" r:id="rId2"/>
    <p:sldLayoutId id="2147483757" r:id="rId3"/>
    <p:sldLayoutId id="2147483755" r:id="rId4"/>
    <p:sldLayoutId id="2147483692" r:id="rId5"/>
    <p:sldLayoutId id="2147483693" r:id="rId6"/>
    <p:sldLayoutId id="2147483694" r:id="rId7"/>
    <p:sldLayoutId id="2147483710" r:id="rId8"/>
    <p:sldLayoutId id="2147483696" r:id="rId9"/>
    <p:sldLayoutId id="2147483698" r:id="rId10"/>
    <p:sldLayoutId id="2147483699" r:id="rId11"/>
    <p:sldLayoutId id="2147483754" r:id="rId12"/>
    <p:sldLayoutId id="2147483751" r:id="rId13"/>
    <p:sldLayoutId id="2147483752" r:id="rId14"/>
    <p:sldLayoutId id="2147483712" r:id="rId15"/>
    <p:sldLayoutId id="2147483750" r:id="rId16"/>
    <p:sldLayoutId id="2147483695" r:id="rId17"/>
    <p:sldLayoutId id="2147483701" r:id="rId18"/>
    <p:sldLayoutId id="2147483702" r:id="rId19"/>
    <p:sldLayoutId id="2147483700" r:id="rId20"/>
    <p:sldLayoutId id="2147483703" r:id="rId21"/>
    <p:sldLayoutId id="2147483704" r:id="rId22"/>
    <p:sldLayoutId id="2147483705" r:id="rId23"/>
    <p:sldLayoutId id="2147483706" r:id="rId24"/>
    <p:sldLayoutId id="2147483707" r:id="rId25"/>
    <p:sldLayoutId id="2147483714" r:id="rId26"/>
    <p:sldLayoutId id="2147483713" r:id="rId27"/>
    <p:sldLayoutId id="2147483708" r:id="rId28"/>
    <p:sldLayoutId id="2147483711" r:id="rId29"/>
    <p:sldLayoutId id="2147483756" r:id="rId30"/>
    <p:sldLayoutId id="2147483758" r:id="rId31"/>
  </p:sldLayoutIdLst>
  <p:hf hdr="0" dt="0"/>
  <p:txStyles>
    <p:titleStyle>
      <a:lvl1pPr algn="l" defTabSz="914400" rtl="0" eaLnBrk="1" latinLnBrk="0" hangingPunct="1">
        <a:spcBef>
          <a:spcPct val="0"/>
        </a:spcBef>
        <a:buNone/>
        <a:defRPr sz="4400" b="1" kern="1200">
          <a:solidFill>
            <a:srgbClr val="102D64"/>
          </a:solidFill>
          <a:latin typeface="Rockwell" pitchFamily="18" charset="0"/>
          <a:ea typeface="+mj-ea"/>
          <a:cs typeface="+mj-cs"/>
        </a:defRPr>
      </a:lvl1pPr>
    </p:titleStyle>
    <p:bodyStyle>
      <a:lvl1pPr marL="342900" indent="-342900" algn="l" defTabSz="914400" rtl="0" eaLnBrk="1" latinLnBrk="0" hangingPunct="1">
        <a:spcBef>
          <a:spcPct val="20000"/>
        </a:spcBef>
        <a:buClr>
          <a:srgbClr val="002776"/>
        </a:buClr>
        <a:buSzPct val="125000"/>
        <a:buFont typeface="Arial" pitchFamily="34" charset="0"/>
        <a:buChar char="•"/>
        <a:defRPr sz="3200" kern="1200">
          <a:solidFill>
            <a:srgbClr val="102D64"/>
          </a:solidFill>
          <a:latin typeface="Century Gothic" pitchFamily="34" charset="0"/>
          <a:ea typeface="+mn-ea"/>
          <a:cs typeface="+mn-cs"/>
        </a:defRPr>
      </a:lvl1pPr>
      <a:lvl2pPr marL="742950" indent="-342900" algn="l" defTabSz="914400" rtl="0" eaLnBrk="1" latinLnBrk="0" hangingPunct="1">
        <a:spcBef>
          <a:spcPct val="20000"/>
        </a:spcBef>
        <a:buClr>
          <a:srgbClr val="002776"/>
        </a:buClr>
        <a:buSzPct val="115000"/>
        <a:buFont typeface="Arial" pitchFamily="34" charset="0"/>
        <a:buChar char="–"/>
        <a:defRPr sz="2800" kern="1200">
          <a:solidFill>
            <a:srgbClr val="102D64"/>
          </a:solidFill>
          <a:latin typeface="Century Gothic" pitchFamily="34" charset="0"/>
          <a:ea typeface="+mn-ea"/>
          <a:cs typeface="+mn-cs"/>
        </a:defRPr>
      </a:lvl2pPr>
      <a:lvl3pPr marL="1143000" indent="-228600" algn="l" defTabSz="914400" rtl="0" eaLnBrk="1" latinLnBrk="0" hangingPunct="1">
        <a:spcBef>
          <a:spcPct val="20000"/>
        </a:spcBef>
        <a:buFont typeface="Wingdings" pitchFamily="2" charset="2"/>
        <a:buChar char="§"/>
        <a:defRPr sz="2400" kern="1200">
          <a:solidFill>
            <a:srgbClr val="102D64"/>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rgbClr val="102D64"/>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rgbClr val="102D64"/>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cdc.gov/nchs/data/hus/hus16.pdf#06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da.org/en/about-the-ada/ada-positions-policies-and-statements/statement-on-human-papillomavirus-and-squamous-ce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cid:image002.jpg@01D5109F.83BB91D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cid:image002.jpg@01D5109F.83BB91D0" TargetMode="External"/><Relationship Id="rId3" Type="http://schemas.openxmlformats.org/officeDocument/2006/relationships/image" Target="../media/image17.pn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cid:image002.jpg@01D5109F.83BB91D0"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cid:image002.jpg@01D5109F.83BB91D0" TargetMode="Externa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7.emf"/><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mailto:sbabcock@snohd.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mailto:kbarrows@snohd.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drbradberry@bellsouth.net"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https://youtu.be/2h4LRaxJddk"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36.jpg"/></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38.jpg"/></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40.jpg"/></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30.xml"/><Relationship Id="rId5" Type="http://schemas.openxmlformats.org/officeDocument/2006/relationships/image" Target="../media/image43.jpe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hyperlink" Target="https://www.ada.org/en/about-the-ada/ada-positions-policies-and-statements/statement-on-human-papillomavirus-and-squamous-ce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ancer/hpv/statistic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cid:image002.jpg@01D5109F.83BB91D0"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7957" b="7957"/>
          <a:stretch>
            <a:fillRect/>
          </a:stretch>
        </p:blipFill>
        <p:spPr>
          <a:ln>
            <a:solidFill>
              <a:schemeClr val="bg1">
                <a:lumMod val="75000"/>
              </a:schemeClr>
            </a:solidFill>
          </a:ln>
          <a:effectLst>
            <a:outerShdw blurRad="50800" dist="38100" dir="2700000" algn="tl" rotWithShape="0">
              <a:prstClr val="black">
                <a:alpha val="40000"/>
              </a:prstClr>
            </a:outerShdw>
          </a:effectLst>
        </p:spPr>
      </p:pic>
      <p:sp>
        <p:nvSpPr>
          <p:cNvPr id="3" name="Text Placeholder 2"/>
          <p:cNvSpPr>
            <a:spLocks noGrp="1"/>
          </p:cNvSpPr>
          <p:nvPr>
            <p:ph type="body" sz="half" idx="2"/>
          </p:nvPr>
        </p:nvSpPr>
        <p:spPr>
          <a:xfrm>
            <a:off x="283198" y="5750512"/>
            <a:ext cx="8577072" cy="609600"/>
          </a:xfrm>
        </p:spPr>
        <p:txBody>
          <a:bodyPr/>
          <a:lstStyle/>
          <a:p>
            <a:pPr>
              <a:spcBef>
                <a:spcPts val="1200"/>
              </a:spcBef>
            </a:pPr>
            <a:br>
              <a:rPr lang="en-US" sz="200" dirty="0"/>
            </a:br>
            <a:r>
              <a:rPr lang="en-US" sz="2400" dirty="0">
                <a:latin typeface="Arial" panose="020B0604020202020204" pitchFamily="34" charset="0"/>
                <a:cs typeface="Arial" panose="020B0604020202020204" pitchFamily="34" charset="0"/>
              </a:rPr>
              <a:t>Susan Babcock, PHN and Kelly Barrows, VC</a:t>
            </a:r>
          </a:p>
        </p:txBody>
      </p:sp>
      <p:sp>
        <p:nvSpPr>
          <p:cNvPr id="4" name="Title 3"/>
          <p:cNvSpPr>
            <a:spLocks noGrp="1"/>
          </p:cNvSpPr>
          <p:nvPr>
            <p:ph type="title"/>
          </p:nvPr>
        </p:nvSpPr>
        <p:spPr>
          <a:xfrm>
            <a:off x="838200" y="4800600"/>
            <a:ext cx="8229600" cy="762000"/>
          </a:xfrm>
        </p:spPr>
        <p:txBody>
          <a:bodyPr/>
          <a:lstStyle/>
          <a:p>
            <a:r>
              <a:rPr lang="en-US" dirty="0">
                <a:ln>
                  <a:solidFill>
                    <a:schemeClr val="bg1">
                      <a:lumMod val="75000"/>
                    </a:schemeClr>
                  </a:solidFill>
                </a:ln>
                <a:solidFill>
                  <a:schemeClr val="bg1"/>
                </a:solidFill>
                <a:effectLst>
                  <a:innerShdw blurRad="63500" dist="50800" dir="2700000">
                    <a:prstClr val="black">
                      <a:alpha val="50000"/>
                    </a:prstClr>
                  </a:innerShdw>
                </a:effectLst>
              </a:rPr>
              <a:t>HPV Prevention and the Dental Community </a:t>
            </a:r>
          </a:p>
        </p:txBody>
      </p:sp>
    </p:spTree>
    <p:extLst>
      <p:ext uri="{BB962C8B-B14F-4D97-AF65-F5344CB8AC3E}">
        <p14:creationId xmlns:p14="http://schemas.microsoft.com/office/powerpoint/2010/main" val="80368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Snohomish Health District 05/24/19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10</a:t>
            </a:fld>
            <a:endParaRPr lang="en-US" dirty="0"/>
          </a:p>
        </p:txBody>
      </p:sp>
      <p:sp>
        <p:nvSpPr>
          <p:cNvPr id="5" name="Title 4"/>
          <p:cNvSpPr>
            <a:spLocks noGrp="1"/>
          </p:cNvSpPr>
          <p:nvPr>
            <p:ph type="title"/>
          </p:nvPr>
        </p:nvSpPr>
        <p:spPr>
          <a:xfrm>
            <a:off x="284480" y="365760"/>
            <a:ext cx="8575040" cy="929640"/>
          </a:xfrm>
        </p:spPr>
        <p:txBody>
          <a:bodyPr/>
          <a:lstStyle/>
          <a:p>
            <a:r>
              <a:rPr lang="en-US" dirty="0"/>
              <a:t>AGD Impact April 2017</a:t>
            </a:r>
          </a:p>
        </p:txBody>
      </p:sp>
      <p:pic>
        <p:nvPicPr>
          <p:cNvPr id="6" name="Content Placeholder 5">
            <a:extLst>
              <a:ext uri="{FF2B5EF4-FFF2-40B4-BE49-F238E27FC236}">
                <a16:creationId xmlns:a16="http://schemas.microsoft.com/office/drawing/2014/main" id="{1E4FA5B1-F23A-4D41-A5B7-34F748D15943}"/>
              </a:ext>
            </a:extLst>
          </p:cNvPr>
          <p:cNvPicPr>
            <a:picLocks noGrp="1" noChangeAspect="1"/>
          </p:cNvPicPr>
          <p:nvPr>
            <p:ph idx="1"/>
          </p:nvPr>
        </p:nvPicPr>
        <p:blipFill>
          <a:blip r:embed="rId3"/>
          <a:stretch>
            <a:fillRect/>
          </a:stretch>
        </p:blipFill>
        <p:spPr>
          <a:xfrm rot="486402">
            <a:off x="4866542" y="1594001"/>
            <a:ext cx="3420904" cy="4419808"/>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p:cNvSpPr/>
          <p:nvPr/>
        </p:nvSpPr>
        <p:spPr>
          <a:xfrm>
            <a:off x="762000" y="2362200"/>
            <a:ext cx="4495800" cy="2062103"/>
          </a:xfrm>
          <a:prstGeom prst="rect">
            <a:avLst/>
          </a:prstGeom>
        </p:spPr>
        <p:txBody>
          <a:bodyPr wrap="square">
            <a:spAutoFit/>
          </a:bodyPr>
          <a:lstStyle/>
          <a:p>
            <a:r>
              <a:rPr lang="en-US" sz="3200" i="1" dirty="0">
                <a:solidFill>
                  <a:srgbClr val="693A77"/>
                </a:solidFill>
                <a:latin typeface="Arial" panose="020B0604020202020204" pitchFamily="34" charset="0"/>
                <a:cs typeface="Arial" panose="020B0604020202020204" pitchFamily="34" charset="0"/>
              </a:rPr>
              <a:t>The monthly news- magazine for the Academy of General Dentistry (AGD)</a:t>
            </a:r>
          </a:p>
        </p:txBody>
      </p:sp>
    </p:spTree>
    <p:extLst>
      <p:ext uri="{BB962C8B-B14F-4D97-AF65-F5344CB8AC3E}">
        <p14:creationId xmlns:p14="http://schemas.microsoft.com/office/powerpoint/2010/main" val="339551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4509" y="6553200"/>
            <a:ext cx="3663099" cy="365125"/>
          </a:xfrm>
        </p:spPr>
        <p:txBody>
          <a:bodyPr/>
          <a:lstStyle/>
          <a:p>
            <a:r>
              <a:rPr lang="en-US" dirty="0"/>
              <a:t>Snohomish Health District 05/24/19</a:t>
            </a:r>
          </a:p>
          <a:p>
            <a:endParaRPr lang="en-US" dirty="0"/>
          </a:p>
        </p:txBody>
      </p:sp>
      <p:sp>
        <p:nvSpPr>
          <p:cNvPr id="3" name="Slide Number Placeholder 2"/>
          <p:cNvSpPr>
            <a:spLocks noGrp="1"/>
          </p:cNvSpPr>
          <p:nvPr>
            <p:ph type="sldNum" sz="quarter" idx="11"/>
          </p:nvPr>
        </p:nvSpPr>
        <p:spPr/>
        <p:txBody>
          <a:bodyPr/>
          <a:lstStyle/>
          <a:p>
            <a:fld id="{4D90BF6A-B352-416E-8525-2E9DFDE050E1}" type="slidenum">
              <a:rPr lang="en-US" smtClean="0"/>
              <a:pPr/>
              <a:t>11</a:t>
            </a:fld>
            <a:endParaRPr lang="en-US" dirty="0"/>
          </a:p>
        </p:txBody>
      </p:sp>
      <p:sp>
        <p:nvSpPr>
          <p:cNvPr id="4" name="Title 3"/>
          <p:cNvSpPr>
            <a:spLocks noGrp="1"/>
          </p:cNvSpPr>
          <p:nvPr>
            <p:ph type="title"/>
          </p:nvPr>
        </p:nvSpPr>
        <p:spPr>
          <a:xfrm>
            <a:off x="322580" y="457200"/>
            <a:ext cx="8575040" cy="1905000"/>
          </a:xfrm>
        </p:spPr>
        <p:txBody>
          <a:bodyPr>
            <a:noAutofit/>
          </a:bodyPr>
          <a:lstStyle/>
          <a:p>
            <a:r>
              <a:rPr lang="en-US" dirty="0"/>
              <a:t>National Oral Health Conference</a:t>
            </a:r>
            <a:br>
              <a:rPr lang="en-US" sz="4200" dirty="0"/>
            </a:br>
            <a:r>
              <a:rPr lang="en-US" sz="3000" i="1" dirty="0">
                <a:solidFill>
                  <a:srgbClr val="103264"/>
                </a:solidFill>
              </a:rPr>
              <a:t>The Premier Meeting for Dental Public Health</a:t>
            </a:r>
          </a:p>
        </p:txBody>
      </p:sp>
      <p:sp>
        <p:nvSpPr>
          <p:cNvPr id="5" name="Rectangle 4"/>
          <p:cNvSpPr/>
          <p:nvPr/>
        </p:nvSpPr>
        <p:spPr>
          <a:xfrm>
            <a:off x="292501" y="2653607"/>
            <a:ext cx="8382869" cy="3400931"/>
          </a:xfrm>
          <a:prstGeom prst="rect">
            <a:avLst/>
          </a:prstGeom>
        </p:spPr>
        <p:txBody>
          <a:bodyPr wrap="square">
            <a:spAutoFit/>
          </a:bodyPr>
          <a:lstStyle/>
          <a:p>
            <a:pPr>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Presented by:</a:t>
            </a:r>
          </a:p>
          <a:p>
            <a:pPr marL="914400" lvl="1" indent="-457200">
              <a:spcAft>
                <a:spcPts val="1200"/>
              </a:spcAft>
              <a:buClr>
                <a:srgbClr val="693A77"/>
              </a:buClr>
              <a:buSzPct val="125000"/>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American Association of Public Health Dentistry (AAPHD) </a:t>
            </a:r>
          </a:p>
          <a:p>
            <a:pPr marL="914400" lvl="1" indent="-457200">
              <a:spcAft>
                <a:spcPts val="1200"/>
              </a:spcAft>
              <a:buClr>
                <a:srgbClr val="693A77"/>
              </a:buClr>
              <a:buSzPct val="125000"/>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Association of State and Territorial Dental Directors (ASTDD)</a:t>
            </a:r>
            <a:br>
              <a:rPr lang="en-US" sz="2500" dirty="0">
                <a:solidFill>
                  <a:srgbClr val="101E64"/>
                </a:solidFill>
                <a:latin typeface="Arial" panose="020B0604020202020204" pitchFamily="34" charset="0"/>
                <a:cs typeface="Arial" panose="020B0604020202020204" pitchFamily="34" charset="0"/>
              </a:rPr>
            </a:br>
            <a:endParaRPr lang="en-US" sz="1000" dirty="0">
              <a:solidFill>
                <a:srgbClr val="101E64"/>
              </a:solidFill>
              <a:latin typeface="Arial" panose="020B0604020202020204" pitchFamily="34" charset="0"/>
              <a:cs typeface="Arial" panose="020B0604020202020204" pitchFamily="34" charset="0"/>
            </a:endParaRPr>
          </a:p>
          <a:p>
            <a:pPr marL="0" lvl="1">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April 2018 NOHC included a session, “Promoting the HPV Vaccine: An Opportunity for Medical-Dental Collaboration”.</a:t>
            </a:r>
          </a:p>
        </p:txBody>
      </p:sp>
    </p:spTree>
    <p:extLst>
      <p:ext uri="{BB962C8B-B14F-4D97-AF65-F5344CB8AC3E}">
        <p14:creationId xmlns:p14="http://schemas.microsoft.com/office/powerpoint/2010/main" val="341067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Snohomish Health District 05/24/2019</a:t>
            </a:r>
          </a:p>
        </p:txBody>
      </p:sp>
      <p:sp>
        <p:nvSpPr>
          <p:cNvPr id="3" name="Slide Number Placeholder 2"/>
          <p:cNvSpPr>
            <a:spLocks noGrp="1"/>
          </p:cNvSpPr>
          <p:nvPr>
            <p:ph type="sldNum" sz="quarter" idx="11"/>
          </p:nvPr>
        </p:nvSpPr>
        <p:spPr/>
        <p:txBody>
          <a:bodyPr/>
          <a:lstStyle/>
          <a:p>
            <a:fld id="{4D90BF6A-B352-416E-8525-2E9DFDE050E1}" type="slidenum">
              <a:rPr lang="en-US" smtClean="0"/>
              <a:pPr/>
              <a:t>12</a:t>
            </a:fld>
            <a:endParaRPr lang="en-US" dirty="0"/>
          </a:p>
        </p:txBody>
      </p:sp>
      <p:sp>
        <p:nvSpPr>
          <p:cNvPr id="4" name="Title 3"/>
          <p:cNvSpPr>
            <a:spLocks noGrp="1"/>
          </p:cNvSpPr>
          <p:nvPr>
            <p:ph type="title"/>
          </p:nvPr>
        </p:nvSpPr>
        <p:spPr>
          <a:xfrm>
            <a:off x="290830" y="645892"/>
            <a:ext cx="8575040" cy="1051878"/>
          </a:xfrm>
        </p:spPr>
        <p:txBody>
          <a:bodyPr>
            <a:noAutofit/>
          </a:bodyPr>
          <a:lstStyle/>
          <a:p>
            <a:r>
              <a:rPr lang="en-US" dirty="0"/>
              <a:t>ADA Collaboration with the HPV Roundtable</a:t>
            </a:r>
          </a:p>
        </p:txBody>
      </p:sp>
      <p:pic>
        <p:nvPicPr>
          <p:cNvPr id="5" name="Content Placeholder 5">
            <a:extLst>
              <a:ext uri="{FF2B5EF4-FFF2-40B4-BE49-F238E27FC236}">
                <a16:creationId xmlns:a16="http://schemas.microsoft.com/office/drawing/2014/main" id="{7D930160-35A0-1B44-A566-34EECAA0D611}"/>
              </a:ext>
            </a:extLst>
          </p:cNvPr>
          <p:cNvPicPr>
            <a:picLocks noChangeAspect="1"/>
          </p:cNvPicPr>
          <p:nvPr/>
        </p:nvPicPr>
        <p:blipFill>
          <a:blip r:embed="rId3"/>
          <a:stretch>
            <a:fillRect/>
          </a:stretch>
        </p:blipFill>
        <p:spPr>
          <a:xfrm rot="268120">
            <a:off x="5459544" y="1790744"/>
            <a:ext cx="3088548" cy="39319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284480" y="2392501"/>
            <a:ext cx="5201920" cy="3785652"/>
          </a:xfrm>
          <a:prstGeom prst="rect">
            <a:avLst/>
          </a:prstGeom>
        </p:spPr>
        <p:txBody>
          <a:bodyPr wrap="square">
            <a:spAutoFit/>
          </a:bodyPr>
          <a:lstStyle/>
          <a:p>
            <a:pPr>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Developed with representation from:</a:t>
            </a:r>
          </a:p>
          <a:p>
            <a:pPr marL="457200" indent="-457200">
              <a:spcAft>
                <a:spcPts val="1200"/>
              </a:spcAft>
              <a:buClr>
                <a:srgbClr val="693A77"/>
              </a:buClr>
              <a:buSzPct val="125000"/>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American Academy of Family Physicians </a:t>
            </a:r>
          </a:p>
          <a:p>
            <a:pPr marL="457200" indent="-457200">
              <a:spcAft>
                <a:spcPts val="1200"/>
              </a:spcAft>
              <a:buClr>
                <a:srgbClr val="693A77"/>
              </a:buClr>
              <a:buSzPct val="125000"/>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American Association of Public Health Dentistry</a:t>
            </a:r>
          </a:p>
          <a:p>
            <a:pPr marL="457200" indent="-457200">
              <a:spcAft>
                <a:spcPts val="1200"/>
              </a:spcAft>
              <a:buClr>
                <a:srgbClr val="693A77"/>
              </a:buClr>
              <a:buSzPct val="125000"/>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American Cancer Society </a:t>
            </a:r>
          </a:p>
          <a:p>
            <a:pPr marL="457200" indent="-457200">
              <a:spcAft>
                <a:spcPts val="1200"/>
              </a:spcAft>
              <a:buClr>
                <a:srgbClr val="693A77"/>
              </a:buClr>
              <a:buSzPct val="125000"/>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Head and Neck Cancer Alliance </a:t>
            </a:r>
          </a:p>
        </p:txBody>
      </p:sp>
    </p:spTree>
    <p:extLst>
      <p:ext uri="{BB962C8B-B14F-4D97-AF65-F5344CB8AC3E}">
        <p14:creationId xmlns:p14="http://schemas.microsoft.com/office/powerpoint/2010/main" val="179892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Snohomish Health District 05/24/2019</a:t>
            </a:r>
          </a:p>
        </p:txBody>
      </p:sp>
      <p:sp>
        <p:nvSpPr>
          <p:cNvPr id="3" name="Slide Number Placeholder 2"/>
          <p:cNvSpPr>
            <a:spLocks noGrp="1"/>
          </p:cNvSpPr>
          <p:nvPr>
            <p:ph type="sldNum" sz="quarter" idx="11"/>
          </p:nvPr>
        </p:nvSpPr>
        <p:spPr/>
        <p:txBody>
          <a:bodyPr/>
          <a:lstStyle/>
          <a:p>
            <a:fld id="{4D90BF6A-B352-416E-8525-2E9DFDE050E1}" type="slidenum">
              <a:rPr lang="en-US" smtClean="0"/>
              <a:pPr/>
              <a:t>13</a:t>
            </a:fld>
            <a:endParaRPr lang="en-US" dirty="0"/>
          </a:p>
        </p:txBody>
      </p:sp>
      <p:sp>
        <p:nvSpPr>
          <p:cNvPr id="4" name="Title 3"/>
          <p:cNvSpPr>
            <a:spLocks noGrp="1"/>
          </p:cNvSpPr>
          <p:nvPr>
            <p:ph type="title"/>
          </p:nvPr>
        </p:nvSpPr>
        <p:spPr>
          <a:xfrm>
            <a:off x="290830" y="381000"/>
            <a:ext cx="8575040" cy="914400"/>
          </a:xfrm>
        </p:spPr>
        <p:txBody>
          <a:bodyPr>
            <a:normAutofit fontScale="90000"/>
          </a:bodyPr>
          <a:lstStyle/>
          <a:p>
            <a:br>
              <a:rPr lang="en-US" u="sng" dirty="0">
                <a:solidFill>
                  <a:srgbClr val="103264"/>
                </a:solidFill>
              </a:rPr>
            </a:br>
            <a:r>
              <a:rPr lang="en-US" sz="4900" dirty="0">
                <a:solidFill>
                  <a:srgbClr val="103264"/>
                </a:solidFill>
              </a:rPr>
              <a:t>The  Action Guide message: </a:t>
            </a:r>
            <a:r>
              <a:rPr lang="en-US" dirty="0">
                <a:solidFill>
                  <a:srgbClr val="103264"/>
                </a:solidFill>
              </a:rPr>
              <a:t> </a:t>
            </a:r>
            <a:br>
              <a:rPr lang="en-US" dirty="0">
                <a:solidFill>
                  <a:srgbClr val="103264"/>
                </a:solidFill>
              </a:rPr>
            </a:br>
            <a:endParaRPr lang="en-US" dirty="0"/>
          </a:p>
        </p:txBody>
      </p:sp>
      <p:sp>
        <p:nvSpPr>
          <p:cNvPr id="5" name="Rectangle 4"/>
          <p:cNvSpPr/>
          <p:nvPr/>
        </p:nvSpPr>
        <p:spPr>
          <a:xfrm>
            <a:off x="274955" y="1918395"/>
            <a:ext cx="8027669" cy="2908489"/>
          </a:xfrm>
          <a:prstGeom prst="rect">
            <a:avLst/>
          </a:prstGeom>
        </p:spPr>
        <p:txBody>
          <a:bodyPr wrap="square">
            <a:spAutoFit/>
          </a:bodyPr>
          <a:lstStyle/>
          <a:p>
            <a:pPr marL="457200" indent="-457200">
              <a:spcAft>
                <a:spcPts val="1800"/>
              </a:spcAft>
              <a:buClr>
                <a:srgbClr val="693A77"/>
              </a:buClr>
              <a:buSzPct val="115000"/>
              <a:buFont typeface="Arial" panose="020B0604020202020204" pitchFamily="34" charset="0"/>
              <a:buChar char="•"/>
            </a:pPr>
            <a:r>
              <a:rPr lang="en-US" sz="2800" dirty="0">
                <a:solidFill>
                  <a:srgbClr val="101E64"/>
                </a:solidFill>
                <a:latin typeface="Arial" panose="020B0604020202020204" pitchFamily="34" charset="0"/>
                <a:cs typeface="Arial" panose="020B0604020202020204" pitchFamily="34" charset="0"/>
              </a:rPr>
              <a:t>Oral health professionals play a critical role in combating growing rates of HPV-positive oropharyngeal cancers...</a:t>
            </a:r>
          </a:p>
          <a:p>
            <a:pPr marL="457200" indent="-457200">
              <a:spcAft>
                <a:spcPts val="1200"/>
              </a:spcAft>
              <a:buClr>
                <a:srgbClr val="693A77"/>
              </a:buClr>
              <a:buSzPct val="115000"/>
              <a:buFont typeface="Arial" panose="020B0604020202020204" pitchFamily="34" charset="0"/>
              <a:buChar char="•"/>
            </a:pPr>
            <a:r>
              <a:rPr lang="en-US" sz="2800" dirty="0">
                <a:solidFill>
                  <a:srgbClr val="101E64"/>
                </a:solidFill>
                <a:latin typeface="Arial" panose="020B0604020202020204" pitchFamily="34" charset="0"/>
                <a:cs typeface="Arial" panose="020B0604020202020204" pitchFamily="34" charset="0"/>
              </a:rPr>
              <a:t>Oral health professionals should strongly and clearly recommend HPV vaccination to all age-eligible patients.</a:t>
            </a:r>
          </a:p>
        </p:txBody>
      </p:sp>
    </p:spTree>
    <p:extLst>
      <p:ext uri="{BB962C8B-B14F-4D97-AF65-F5344CB8AC3E}">
        <p14:creationId xmlns:p14="http://schemas.microsoft.com/office/powerpoint/2010/main" val="63633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457200" indent="-457200">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Know your unique role	</a:t>
            </a:r>
            <a:r>
              <a:rPr lang="en-US" sz="2500" dirty="0">
                <a:solidFill>
                  <a:schemeClr val="tx1"/>
                </a:solidFill>
                <a:latin typeface="Arial" panose="020B0604020202020204" pitchFamily="34" charset="0"/>
                <a:cs typeface="Arial" panose="020B0604020202020204" pitchFamily="34" charset="0"/>
              </a:rPr>
              <a:t>			</a:t>
            </a:r>
            <a:r>
              <a:rPr lang="en-US" sz="2500" b="1" dirty="0">
                <a:solidFill>
                  <a:srgbClr val="693A77"/>
                </a:solidFill>
                <a:latin typeface="Arial" panose="020B0604020202020204" pitchFamily="34" charset="0"/>
                <a:cs typeface="Arial" panose="020B0604020202020204" pitchFamily="34" charset="0"/>
              </a:rPr>
              <a:t>Action 1</a:t>
            </a:r>
          </a:p>
          <a:p>
            <a:pPr marL="457200" indent="-457200">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Practice cancer prevention</a:t>
            </a:r>
            <a:r>
              <a:rPr lang="en-US" sz="2500" dirty="0">
                <a:solidFill>
                  <a:schemeClr val="tx1"/>
                </a:solidFill>
                <a:latin typeface="Arial" panose="020B0604020202020204" pitchFamily="34" charset="0"/>
                <a:cs typeface="Arial" panose="020B0604020202020204" pitchFamily="34" charset="0"/>
              </a:rPr>
              <a:t>			</a:t>
            </a:r>
            <a:r>
              <a:rPr lang="en-US" sz="2500" b="1" dirty="0">
                <a:solidFill>
                  <a:srgbClr val="693A77"/>
                </a:solidFill>
                <a:latin typeface="Arial" panose="020B0604020202020204" pitchFamily="34" charset="0"/>
                <a:cs typeface="Arial" panose="020B0604020202020204" pitchFamily="34" charset="0"/>
              </a:rPr>
              <a:t>Action 2</a:t>
            </a:r>
          </a:p>
          <a:p>
            <a:pPr marL="457200" indent="-457200">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Refer patients for vaccinations</a:t>
            </a:r>
            <a:r>
              <a:rPr lang="en-US" sz="2500" dirty="0">
                <a:solidFill>
                  <a:schemeClr val="tx1"/>
                </a:solidFill>
                <a:latin typeface="Arial" panose="020B0604020202020204" pitchFamily="34" charset="0"/>
                <a:cs typeface="Arial" panose="020B0604020202020204" pitchFamily="34" charset="0"/>
              </a:rPr>
              <a:t>		</a:t>
            </a:r>
            <a:r>
              <a:rPr lang="en-US" sz="2500" b="1" dirty="0">
                <a:solidFill>
                  <a:srgbClr val="693A77"/>
                </a:solidFill>
                <a:latin typeface="Arial" panose="020B0604020202020204" pitchFamily="34" charset="0"/>
                <a:cs typeface="Arial" panose="020B0604020202020204" pitchFamily="34" charset="0"/>
              </a:rPr>
              <a:t>Action 3</a:t>
            </a:r>
            <a:r>
              <a:rPr lang="en-US" sz="2500" dirty="0">
                <a:solidFill>
                  <a:srgbClr val="693A77"/>
                </a:solidFill>
                <a:latin typeface="Arial" panose="020B0604020202020204" pitchFamily="34" charset="0"/>
                <a:cs typeface="Arial" panose="020B0604020202020204" pitchFamily="34" charset="0"/>
              </a:rPr>
              <a:t> </a:t>
            </a:r>
          </a:p>
          <a:p>
            <a:pPr marL="457200" indent="-457200">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Collaborate</a:t>
            </a:r>
            <a:r>
              <a:rPr lang="en-US" sz="2500" dirty="0">
                <a:solidFill>
                  <a:schemeClr val="tx1"/>
                </a:solidFill>
                <a:latin typeface="Arial" panose="020B0604020202020204" pitchFamily="34" charset="0"/>
                <a:cs typeface="Arial" panose="020B0604020202020204" pitchFamily="34" charset="0"/>
              </a:rPr>
              <a:t>					</a:t>
            </a:r>
            <a:r>
              <a:rPr lang="en-US" sz="2500" b="1" dirty="0">
                <a:solidFill>
                  <a:srgbClr val="693A77"/>
                </a:solidFill>
                <a:latin typeface="Arial" panose="020B0604020202020204" pitchFamily="34" charset="0"/>
                <a:cs typeface="Arial" panose="020B0604020202020204" pitchFamily="34" charset="0"/>
              </a:rPr>
              <a:t>Action 4</a:t>
            </a:r>
          </a:p>
          <a:p>
            <a:pPr marL="457200" indent="-457200">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Engage your team</a:t>
            </a:r>
            <a:r>
              <a:rPr lang="en-US" sz="2500" dirty="0">
                <a:solidFill>
                  <a:schemeClr val="tx1"/>
                </a:solidFill>
                <a:latin typeface="Arial" panose="020B0604020202020204" pitchFamily="34" charset="0"/>
                <a:cs typeface="Arial" panose="020B0604020202020204" pitchFamily="34" charset="0"/>
              </a:rPr>
              <a:t>				</a:t>
            </a:r>
            <a:r>
              <a:rPr lang="en-US" sz="2500" b="1" dirty="0">
                <a:solidFill>
                  <a:srgbClr val="693A77"/>
                </a:solidFill>
                <a:latin typeface="Arial" panose="020B0604020202020204" pitchFamily="34" charset="0"/>
                <a:cs typeface="Arial" panose="020B0604020202020204" pitchFamily="34" charset="0"/>
              </a:rPr>
              <a:t>Action 5</a:t>
            </a:r>
          </a:p>
          <a:p>
            <a:pPr marL="914400" lvl="1" indent="-457200">
              <a:spcBef>
                <a:spcPts val="0"/>
              </a:spcBef>
              <a:spcAft>
                <a:spcPts val="1200"/>
              </a:spcAft>
              <a:buClr>
                <a:srgbClr val="101E64"/>
              </a:buClr>
            </a:pPr>
            <a:r>
              <a:rPr lang="en-US" sz="2500" dirty="0">
                <a:solidFill>
                  <a:srgbClr val="101E64"/>
                </a:solidFill>
                <a:latin typeface="Arial" panose="020B0604020202020204" pitchFamily="34" charset="0"/>
                <a:cs typeface="Arial" panose="020B0604020202020204" pitchFamily="34" charset="0"/>
              </a:rPr>
              <a:t>Create a pro-vaccine environment</a:t>
            </a:r>
          </a:p>
          <a:p>
            <a:pPr marL="914400" lvl="1" indent="-457200">
              <a:spcBef>
                <a:spcPts val="0"/>
              </a:spcBef>
              <a:spcAft>
                <a:spcPts val="1200"/>
              </a:spcAft>
              <a:buClr>
                <a:srgbClr val="101E64"/>
              </a:buClr>
            </a:pPr>
            <a:r>
              <a:rPr lang="en-US" sz="2500" dirty="0">
                <a:solidFill>
                  <a:srgbClr val="101E64"/>
                </a:solidFill>
                <a:latin typeface="Arial" panose="020B0604020202020204" pitchFamily="34" charset="0"/>
                <a:cs typeface="Arial" panose="020B0604020202020204" pitchFamily="34" charset="0"/>
              </a:rPr>
              <a:t>Patient Education Tools</a:t>
            </a:r>
          </a:p>
        </p:txBody>
      </p:sp>
      <p:sp>
        <p:nvSpPr>
          <p:cNvPr id="2" name="Footer Placeholder 1"/>
          <p:cNvSpPr>
            <a:spLocks noGrp="1"/>
          </p:cNvSpPr>
          <p:nvPr>
            <p:ph type="ftr" sz="quarter" idx="11"/>
          </p:nvPr>
        </p:nvSpPr>
        <p:spPr/>
        <p:txBody>
          <a:bodyPr/>
          <a:lstStyle/>
          <a:p>
            <a:r>
              <a:rPr lang="en-US" dirty="0"/>
              <a:t>Snohomish Health District 05/24/2019</a:t>
            </a:r>
          </a:p>
        </p:txBody>
      </p:sp>
      <p:sp>
        <p:nvSpPr>
          <p:cNvPr id="3" name="Slide Number Placeholder 2"/>
          <p:cNvSpPr>
            <a:spLocks noGrp="1"/>
          </p:cNvSpPr>
          <p:nvPr>
            <p:ph type="sldNum" sz="quarter" idx="12"/>
          </p:nvPr>
        </p:nvSpPr>
        <p:spPr/>
        <p:txBody>
          <a:bodyPr/>
          <a:lstStyle/>
          <a:p>
            <a:fld id="{4D90BF6A-B352-416E-8525-2E9DFDE050E1}" type="slidenum">
              <a:rPr lang="en-US" smtClean="0"/>
              <a:pPr/>
              <a:t>14</a:t>
            </a:fld>
            <a:endParaRPr lang="en-US" dirty="0"/>
          </a:p>
        </p:txBody>
      </p:sp>
      <p:sp>
        <p:nvSpPr>
          <p:cNvPr id="4" name="Title 3"/>
          <p:cNvSpPr>
            <a:spLocks noGrp="1"/>
          </p:cNvSpPr>
          <p:nvPr>
            <p:ph type="title"/>
          </p:nvPr>
        </p:nvSpPr>
        <p:spPr>
          <a:xfrm>
            <a:off x="284480" y="365760"/>
            <a:ext cx="8575040" cy="929640"/>
          </a:xfrm>
        </p:spPr>
        <p:txBody>
          <a:bodyPr/>
          <a:lstStyle/>
          <a:p>
            <a:r>
              <a:rPr lang="en-US" dirty="0"/>
              <a:t>Actions At-A-Glance</a:t>
            </a:r>
          </a:p>
        </p:txBody>
      </p:sp>
    </p:spTree>
    <p:extLst>
      <p:ext uri="{BB962C8B-B14F-4D97-AF65-F5344CB8AC3E}">
        <p14:creationId xmlns:p14="http://schemas.microsoft.com/office/powerpoint/2010/main" val="291295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84480" y="2971800"/>
            <a:ext cx="3754120" cy="3143250"/>
          </a:xfrm>
        </p:spPr>
        <p:txBody>
          <a:bodyPr>
            <a:normAutofit/>
          </a:bodyPr>
          <a:lstStyle/>
          <a:p>
            <a:pPr marL="0" indent="0">
              <a:buClr>
                <a:srgbClr val="693A77"/>
              </a:buClr>
              <a:buNone/>
            </a:pPr>
            <a:r>
              <a:rPr lang="en-US" dirty="0">
                <a:solidFill>
                  <a:srgbClr val="693A77"/>
                </a:solidFill>
                <a:latin typeface="Arial" panose="020B0604020202020204" pitchFamily="34" charset="0"/>
                <a:cs typeface="Arial" panose="020B0604020202020204" pitchFamily="34" charset="0"/>
              </a:rPr>
              <a:t>84.8 % of US </a:t>
            </a:r>
            <a:br>
              <a:rPr lang="en-US" dirty="0">
                <a:solidFill>
                  <a:srgbClr val="693A77"/>
                </a:solidFill>
                <a:latin typeface="Arial" panose="020B0604020202020204" pitchFamily="34" charset="0"/>
                <a:cs typeface="Arial" panose="020B0604020202020204" pitchFamily="34" charset="0"/>
              </a:rPr>
            </a:br>
            <a:r>
              <a:rPr lang="en-US" dirty="0">
                <a:solidFill>
                  <a:srgbClr val="693A77"/>
                </a:solidFill>
                <a:latin typeface="Arial" panose="020B0604020202020204" pitchFamily="34" charset="0"/>
                <a:cs typeface="Arial" panose="020B0604020202020204" pitchFamily="34" charset="0"/>
              </a:rPr>
              <a:t>children, ages 2-17, had an annual preventative dental exam in 2016.</a:t>
            </a:r>
          </a:p>
          <a:p>
            <a:pPr marL="0" indent="0">
              <a:buNone/>
            </a:pPr>
            <a:r>
              <a:rPr lang="en-US" dirty="0">
                <a:solidFill>
                  <a:srgbClr val="7030A0"/>
                </a:solidFill>
                <a:latin typeface="+mj-lt"/>
              </a:rPr>
              <a:t>           </a:t>
            </a:r>
            <a:endParaRPr lang="en-US" dirty="0"/>
          </a:p>
        </p:txBody>
      </p:sp>
      <p:sp>
        <p:nvSpPr>
          <p:cNvPr id="6" name="Title 5"/>
          <p:cNvSpPr>
            <a:spLocks noGrp="1"/>
          </p:cNvSpPr>
          <p:nvPr>
            <p:ph type="title"/>
          </p:nvPr>
        </p:nvSpPr>
        <p:spPr>
          <a:xfrm>
            <a:off x="292644" y="914400"/>
            <a:ext cx="8575040" cy="1143000"/>
          </a:xfrm>
        </p:spPr>
        <p:txBody>
          <a:bodyPr>
            <a:noAutofit/>
          </a:bodyPr>
          <a:lstStyle/>
          <a:p>
            <a:r>
              <a:rPr lang="en-US" dirty="0"/>
              <a:t>Why does Public Health want to partner with the dental community?</a:t>
            </a:r>
          </a:p>
        </p:txBody>
      </p:sp>
      <p:sp>
        <p:nvSpPr>
          <p:cNvPr id="2" name="AutoShape 2" descr="Image result for pictures of teens at dentis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ictures of teens at dentis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708" y="2621518"/>
            <a:ext cx="4583811" cy="2864882"/>
          </a:xfrm>
          <a:prstGeom prst="roundRect">
            <a:avLst>
              <a:gd name="adj" fmla="val 16667"/>
            </a:avLst>
          </a:prstGeom>
          <a:ln>
            <a:solidFill>
              <a:schemeClr val="bg1">
                <a:lumMod val="75000"/>
              </a:schemeClr>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371600" y="5958840"/>
            <a:ext cx="6096000" cy="369332"/>
          </a:xfrm>
          <a:prstGeom prst="rect">
            <a:avLst/>
          </a:prstGeom>
        </p:spPr>
        <p:txBody>
          <a:bodyPr wrap="square">
            <a:spAutoFit/>
          </a:bodyPr>
          <a:lstStyle/>
          <a:p>
            <a:r>
              <a:rPr lang="en-US" dirty="0">
                <a:solidFill>
                  <a:srgbClr val="7030A0"/>
                </a:solidFill>
                <a:hlinkClick r:id="rId4"/>
              </a:rPr>
              <a:t>https://www.cdc.gov/nchs/data/hus/hus16.pdf#060</a:t>
            </a:r>
            <a:r>
              <a:rPr lang="en-US" dirty="0">
                <a:solidFill>
                  <a:srgbClr val="7030A0"/>
                </a:solidFill>
              </a:rPr>
              <a:t> </a:t>
            </a:r>
            <a:endParaRPr lang="en-US" dirty="0"/>
          </a:p>
        </p:txBody>
      </p:sp>
      <p:sp>
        <p:nvSpPr>
          <p:cNvPr id="9" name="Footer Placeholder 8"/>
          <p:cNvSpPr>
            <a:spLocks noGrp="1"/>
          </p:cNvSpPr>
          <p:nvPr>
            <p:ph type="ftr" sz="quarter" idx="11"/>
          </p:nvPr>
        </p:nvSpPr>
        <p:spPr/>
        <p:txBody>
          <a:bodyPr/>
          <a:lstStyle/>
          <a:p>
            <a:r>
              <a:rPr lang="en-US" dirty="0"/>
              <a:t>Snohomish Health District 05/24/2019</a:t>
            </a:r>
          </a:p>
        </p:txBody>
      </p:sp>
      <p:sp>
        <p:nvSpPr>
          <p:cNvPr id="10" name="Slide Number Placeholder 9"/>
          <p:cNvSpPr>
            <a:spLocks noGrp="1"/>
          </p:cNvSpPr>
          <p:nvPr>
            <p:ph type="sldNum" sz="quarter" idx="12"/>
          </p:nvPr>
        </p:nvSpPr>
        <p:spPr/>
        <p:txBody>
          <a:bodyPr/>
          <a:lstStyle/>
          <a:p>
            <a:fld id="{4D90BF6A-B352-416E-8525-2E9DFDE050E1}" type="slidenum">
              <a:rPr lang="en-US" smtClean="0"/>
              <a:pPr/>
              <a:t>15</a:t>
            </a:fld>
            <a:endParaRPr lang="en-US" dirty="0"/>
          </a:p>
        </p:txBody>
      </p:sp>
    </p:spTree>
    <p:extLst>
      <p:ext uri="{BB962C8B-B14F-4D97-AF65-F5344CB8AC3E}">
        <p14:creationId xmlns:p14="http://schemas.microsoft.com/office/powerpoint/2010/main" val="66064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681" t="4155" r="11847" b="2126"/>
          <a:stretch/>
        </p:blipFill>
        <p:spPr>
          <a:xfrm>
            <a:off x="-806540" y="0"/>
            <a:ext cx="9950540" cy="6875778"/>
          </a:xfrm>
          <a:prstGeom prst="rect">
            <a:avLst/>
          </a:prstGeom>
          <a:noFill/>
          <a:ln>
            <a:noFill/>
          </a:ln>
        </p:spPr>
      </p:pic>
      <p:sp>
        <p:nvSpPr>
          <p:cNvPr id="9" name="Title 8"/>
          <p:cNvSpPr>
            <a:spLocks noGrp="1"/>
          </p:cNvSpPr>
          <p:nvPr>
            <p:ph type="title" idx="4294967295"/>
          </p:nvPr>
        </p:nvSpPr>
        <p:spPr>
          <a:xfrm>
            <a:off x="0" y="5181600"/>
            <a:ext cx="9144000" cy="1052513"/>
          </a:xfrm>
        </p:spPr>
        <p:txBody>
          <a:bodyPr>
            <a:noAutofit/>
          </a:bodyPr>
          <a:lstStyle/>
          <a:p>
            <a:pPr algn="ctr"/>
            <a:br>
              <a:rPr lang="en-US" dirty="0">
                <a:ln>
                  <a:solidFill>
                    <a:srgbClr val="00B0F0"/>
                  </a:solidFill>
                </a:ln>
                <a:solidFill>
                  <a:srgbClr val="00B0F0"/>
                </a:solidFill>
                <a:effectLst>
                  <a:innerShdw blurRad="63500" dist="50800">
                    <a:prstClr val="black">
                      <a:alpha val="50000"/>
                    </a:prstClr>
                  </a:innerShdw>
                </a:effectLst>
              </a:rPr>
            </a:br>
            <a:r>
              <a:rPr lang="en-US" sz="3600" dirty="0">
                <a:ln>
                  <a:solidFill>
                    <a:schemeClr val="bg1">
                      <a:lumMod val="75000"/>
                    </a:schemeClr>
                  </a:solidFill>
                </a:ln>
                <a:solidFill>
                  <a:schemeClr val="bg1"/>
                </a:solidFill>
                <a:effectLst>
                  <a:innerShdw blurRad="63500" dist="50800">
                    <a:prstClr val="black">
                      <a:alpha val="50000"/>
                    </a:prstClr>
                  </a:innerShdw>
                </a:effectLst>
                <a:latin typeface="Arial" panose="020B0604020202020204" pitchFamily="34" charset="0"/>
                <a:cs typeface="Arial" panose="020B0604020202020204" pitchFamily="34" charset="0"/>
              </a:rPr>
              <a:t>DENTAL PROFESSIONALS ARE KEY </a:t>
            </a:r>
            <a:br>
              <a:rPr lang="en-US" sz="3600" dirty="0">
                <a:ln>
                  <a:solidFill>
                    <a:schemeClr val="bg1">
                      <a:lumMod val="75000"/>
                    </a:schemeClr>
                  </a:solidFill>
                </a:ln>
                <a:solidFill>
                  <a:schemeClr val="bg1"/>
                </a:solidFill>
                <a:effectLst>
                  <a:innerShdw blurRad="63500" dist="50800">
                    <a:prstClr val="black">
                      <a:alpha val="50000"/>
                    </a:prstClr>
                  </a:innerShdw>
                </a:effectLst>
                <a:latin typeface="Arial" panose="020B0604020202020204" pitchFamily="34" charset="0"/>
                <a:cs typeface="Arial" panose="020B0604020202020204" pitchFamily="34" charset="0"/>
              </a:rPr>
            </a:br>
            <a:r>
              <a:rPr lang="en-US" sz="3600" dirty="0">
                <a:ln>
                  <a:solidFill>
                    <a:schemeClr val="bg1">
                      <a:lumMod val="75000"/>
                    </a:schemeClr>
                  </a:solidFill>
                </a:ln>
                <a:solidFill>
                  <a:schemeClr val="bg1"/>
                </a:solidFill>
                <a:effectLst>
                  <a:innerShdw blurRad="63500" dist="50800">
                    <a:prstClr val="black">
                      <a:alpha val="50000"/>
                    </a:prstClr>
                  </a:innerShdw>
                </a:effectLst>
                <a:latin typeface="Arial" panose="020B0604020202020204" pitchFamily="34" charset="0"/>
                <a:cs typeface="Arial" panose="020B0604020202020204" pitchFamily="34" charset="0"/>
              </a:rPr>
              <a:t>TO HPV CANCER PREVENTION!</a:t>
            </a:r>
            <a:br>
              <a:rPr lang="en-US" sz="3600" dirty="0">
                <a:ln>
                  <a:solidFill>
                    <a:schemeClr val="bg1">
                      <a:lumMod val="75000"/>
                    </a:schemeClr>
                  </a:solidFill>
                </a:ln>
                <a:solidFill>
                  <a:schemeClr val="bg1"/>
                </a:solidFill>
                <a:effectLst>
                  <a:innerShdw blurRad="63500" dist="50800">
                    <a:prstClr val="black">
                      <a:alpha val="50000"/>
                    </a:prstClr>
                  </a:innerShdw>
                </a:effectLst>
              </a:rPr>
            </a:br>
            <a:endParaRPr lang="en-US" sz="3600" dirty="0">
              <a:ln>
                <a:solidFill>
                  <a:schemeClr val="bg1">
                    <a:lumMod val="75000"/>
                  </a:schemeClr>
                </a:solidFill>
              </a:ln>
              <a:solidFill>
                <a:schemeClr val="bg1"/>
              </a:solidFill>
              <a:effectLst>
                <a:innerShdw blurRad="63500" dist="50800">
                  <a:prstClr val="black">
                    <a:alpha val="50000"/>
                  </a:prstClr>
                </a:innerShdw>
              </a:effectLst>
            </a:endParaRPr>
          </a:p>
        </p:txBody>
      </p:sp>
    </p:spTree>
    <p:extLst>
      <p:ext uri="{BB962C8B-B14F-4D97-AF65-F5344CB8AC3E}">
        <p14:creationId xmlns:p14="http://schemas.microsoft.com/office/powerpoint/2010/main" val="347122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739809"/>
            <a:ext cx="7467600" cy="4719320"/>
          </a:xfrm>
        </p:spPr>
        <p:txBody>
          <a:bodyPr/>
          <a:lstStyle/>
          <a:p>
            <a:r>
              <a:rPr lang="en-US" b="1" i="1" dirty="0">
                <a:solidFill>
                  <a:srgbClr val="7030A0"/>
                </a:solidFill>
                <a:latin typeface="Arial" panose="020B0604020202020204" pitchFamily="34" charset="0"/>
                <a:cs typeface="Arial" panose="020B0604020202020204" pitchFamily="34" charset="0"/>
              </a:rPr>
              <a:t>“Given this emerging evidence, it has been suggested that use of prophylactic HPV vaccines directed against HPV-16 and HPV-18 infection may reduce OSCC (oral squamous cell cancer) incidence.”</a:t>
            </a:r>
          </a:p>
        </p:txBody>
      </p:sp>
      <p:sp>
        <p:nvSpPr>
          <p:cNvPr id="3" name="Footer Placeholder 2"/>
          <p:cNvSpPr>
            <a:spLocks noGrp="1"/>
          </p:cNvSpPr>
          <p:nvPr>
            <p:ph type="ftr" sz="quarter" idx="11"/>
          </p:nvPr>
        </p:nvSpPr>
        <p:spPr/>
        <p:txBody>
          <a:bodyPr/>
          <a:lstStyle/>
          <a:p>
            <a:r>
              <a:rPr lang="en-US" dirty="0"/>
              <a:t>Snohomish Health District 05/24/19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17</a:t>
            </a:fld>
            <a:endParaRPr lang="en-US" dirty="0"/>
          </a:p>
        </p:txBody>
      </p:sp>
      <p:sp>
        <p:nvSpPr>
          <p:cNvPr id="5" name="Title 4"/>
          <p:cNvSpPr>
            <a:spLocks noGrp="1"/>
          </p:cNvSpPr>
          <p:nvPr>
            <p:ph type="title"/>
          </p:nvPr>
        </p:nvSpPr>
        <p:spPr>
          <a:xfrm>
            <a:off x="284480" y="365760"/>
            <a:ext cx="8575040" cy="929640"/>
          </a:xfrm>
        </p:spPr>
        <p:txBody>
          <a:bodyPr/>
          <a:lstStyle/>
          <a:p>
            <a:r>
              <a:rPr lang="en-US" dirty="0"/>
              <a:t>More from the ADA</a:t>
            </a:r>
          </a:p>
        </p:txBody>
      </p:sp>
      <p:sp>
        <p:nvSpPr>
          <p:cNvPr id="6" name="Rectangle 5"/>
          <p:cNvSpPr/>
          <p:nvPr/>
        </p:nvSpPr>
        <p:spPr>
          <a:xfrm>
            <a:off x="685800" y="5498342"/>
            <a:ext cx="8763000" cy="646331"/>
          </a:xfrm>
          <a:prstGeom prst="rect">
            <a:avLst/>
          </a:prstGeom>
        </p:spPr>
        <p:txBody>
          <a:bodyPr wrap="square">
            <a:spAutoFit/>
          </a:bodyPr>
          <a:lstStyle/>
          <a:p>
            <a:r>
              <a:rPr lang="en-US" dirty="0">
                <a:hlinkClick r:id="rId3"/>
              </a:rPr>
              <a:t>https://www.ada.org/en/about-the-ada/ada-positions-policies-and-statements/statement-on-human-papillomavirus-and-squamous-cel</a:t>
            </a:r>
            <a:r>
              <a:rPr lang="en-US" dirty="0"/>
              <a:t> </a:t>
            </a:r>
          </a:p>
        </p:txBody>
      </p:sp>
    </p:spTree>
    <p:extLst>
      <p:ext uri="{BB962C8B-B14F-4D97-AF65-F5344CB8AC3E}">
        <p14:creationId xmlns:p14="http://schemas.microsoft.com/office/powerpoint/2010/main" val="391827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 y="365760"/>
            <a:ext cx="8575040" cy="929639"/>
          </a:xfrm>
        </p:spPr>
        <p:txBody>
          <a:bodyPr/>
          <a:lstStyle/>
          <a:p>
            <a:r>
              <a:rPr lang="en-US" dirty="0"/>
              <a:t>HPV Vaccine</a:t>
            </a:r>
          </a:p>
        </p:txBody>
      </p:sp>
      <p:sp>
        <p:nvSpPr>
          <p:cNvPr id="3" name="Footer Placeholder 2"/>
          <p:cNvSpPr>
            <a:spLocks noGrp="1"/>
          </p:cNvSpPr>
          <p:nvPr>
            <p:ph type="ftr" sz="quarter" idx="10"/>
          </p:nvPr>
        </p:nvSpPr>
        <p:spPr/>
        <p:txBody>
          <a:bodyPr/>
          <a:lstStyle/>
          <a:p>
            <a:r>
              <a:rPr lang="en-US" dirty="0"/>
              <a:t>Snohomish Health District 05/24/2019</a:t>
            </a:r>
          </a:p>
        </p:txBody>
      </p:sp>
      <p:sp>
        <p:nvSpPr>
          <p:cNvPr id="4" name="Slide Number Placeholder 3"/>
          <p:cNvSpPr>
            <a:spLocks noGrp="1"/>
          </p:cNvSpPr>
          <p:nvPr>
            <p:ph type="sldNum" sz="quarter" idx="11"/>
          </p:nvPr>
        </p:nvSpPr>
        <p:spPr/>
        <p:txBody>
          <a:bodyPr/>
          <a:lstStyle/>
          <a:p>
            <a:fld id="{4D90BF6A-B352-416E-8525-2E9DFDE050E1}" type="slidenum">
              <a:rPr lang="en-US" smtClean="0"/>
              <a:pPr/>
              <a:t>18</a:t>
            </a:fld>
            <a:endParaRPr lang="en-US" dirty="0"/>
          </a:p>
        </p:txBody>
      </p:sp>
      <p:sp>
        <p:nvSpPr>
          <p:cNvPr id="5" name="Content Placeholder 4"/>
          <p:cNvSpPr>
            <a:spLocks noGrp="1"/>
          </p:cNvSpPr>
          <p:nvPr>
            <p:ph sz="half" idx="1"/>
          </p:nvPr>
        </p:nvSpPr>
        <p:spPr>
          <a:xfrm>
            <a:off x="381000" y="1684020"/>
            <a:ext cx="4899732" cy="4495800"/>
          </a:xfrm>
        </p:spPr>
        <p:txBody>
          <a:bodyPr>
            <a:normAutofit/>
          </a:bodyPr>
          <a:lstStyle/>
          <a:p>
            <a:pPr marL="457200" indent="-457200">
              <a:lnSpc>
                <a:spcPct val="90000"/>
              </a:lnSpc>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2006 licensed females</a:t>
            </a:r>
            <a:br>
              <a:rPr lang="en-US" sz="2500" dirty="0">
                <a:solidFill>
                  <a:srgbClr val="101E64"/>
                </a:solidFill>
                <a:latin typeface="Arial" panose="020B0604020202020204" pitchFamily="34" charset="0"/>
                <a:cs typeface="Arial" panose="020B0604020202020204" pitchFamily="34" charset="0"/>
              </a:rPr>
            </a:br>
            <a:r>
              <a:rPr lang="en-US" sz="2500" dirty="0">
                <a:solidFill>
                  <a:srgbClr val="101E64"/>
                </a:solidFill>
                <a:latin typeface="Arial" panose="020B0604020202020204" pitchFamily="34" charset="0"/>
                <a:cs typeface="Arial" panose="020B0604020202020204" pitchFamily="34" charset="0"/>
              </a:rPr>
              <a:t>quadrivalent/bivalent      </a:t>
            </a:r>
            <a:br>
              <a:rPr lang="en-US" sz="2500" dirty="0">
                <a:solidFill>
                  <a:srgbClr val="101E64"/>
                </a:solidFill>
                <a:latin typeface="Arial" panose="020B0604020202020204" pitchFamily="34" charset="0"/>
                <a:cs typeface="Arial" panose="020B0604020202020204" pitchFamily="34" charset="0"/>
              </a:rPr>
            </a:br>
            <a:r>
              <a:rPr lang="en-US" sz="2500" dirty="0">
                <a:solidFill>
                  <a:srgbClr val="101E64"/>
                </a:solidFill>
                <a:latin typeface="Arial" panose="020B0604020202020204" pitchFamily="34" charset="0"/>
                <a:cs typeface="Arial" panose="020B0604020202020204" pitchFamily="34" charset="0"/>
              </a:rPr>
              <a:t>through 11-26</a:t>
            </a:r>
          </a:p>
          <a:p>
            <a:pPr marL="457200" indent="-457200">
              <a:lnSpc>
                <a:spcPct val="90000"/>
              </a:lnSpc>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2009 licensure includes males through 21; MSM through 26; quadrivalent only </a:t>
            </a:r>
          </a:p>
          <a:p>
            <a:pPr marL="457200" indent="-457200">
              <a:lnSpc>
                <a:spcPct val="90000"/>
              </a:lnSpc>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2014 licensed nine-valent; both sexes</a:t>
            </a:r>
          </a:p>
          <a:p>
            <a:pPr marL="457200" indent="-457200">
              <a:lnSpc>
                <a:spcPct val="90000"/>
              </a:lnSpc>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FDA approval of vaccine administration to age 45 10/18</a:t>
            </a:r>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38924" y="1676400"/>
            <a:ext cx="3373457" cy="1598498"/>
          </a:xfrm>
          <a:prstGeom prst="rect">
            <a:avLst/>
          </a:prstGeom>
          <a:effectLst>
            <a:outerShdw blurRad="50800" dist="38100" dir="2700000" algn="tl" rotWithShape="0">
              <a:prstClr val="black">
                <a:alpha val="40000"/>
              </a:prstClr>
            </a:outerShdw>
          </a:effectLst>
        </p:spPr>
      </p:pic>
      <p:pic>
        <p:nvPicPr>
          <p:cNvPr id="10" name="Picture Placeholder 9"/>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5652889" y="3507314"/>
            <a:ext cx="2745525" cy="27455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51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Dosing Schedules</a:t>
            </a:r>
          </a:p>
        </p:txBody>
      </p:sp>
      <p:sp>
        <p:nvSpPr>
          <p:cNvPr id="6" name="Content Placeholder 5"/>
          <p:cNvSpPr>
            <a:spLocks noGrp="1"/>
          </p:cNvSpPr>
          <p:nvPr>
            <p:ph sz="half" idx="1"/>
          </p:nvPr>
        </p:nvSpPr>
        <p:spPr>
          <a:xfrm>
            <a:off x="360947" y="1425659"/>
            <a:ext cx="4191000" cy="4648200"/>
          </a:xfrm>
        </p:spPr>
        <p:txBody>
          <a:bodyPr>
            <a:normAutofit fontScale="92500" lnSpcReduction="10000"/>
          </a:bodyPr>
          <a:lstStyle/>
          <a:p>
            <a:pPr marL="0" indent="0" algn="ctr">
              <a:buNone/>
            </a:pPr>
            <a:r>
              <a:rPr lang="en-US" sz="2600" b="1" dirty="0">
                <a:solidFill>
                  <a:srgbClr val="7030A0"/>
                </a:solidFill>
              </a:rPr>
              <a:t>Starting the vaccine series before the 15</a:t>
            </a:r>
            <a:r>
              <a:rPr lang="en-US" sz="2600" b="1" baseline="30000" dirty="0">
                <a:solidFill>
                  <a:srgbClr val="7030A0"/>
                </a:solidFill>
              </a:rPr>
              <a:t>th</a:t>
            </a:r>
            <a:r>
              <a:rPr lang="en-US" sz="2600" b="1" dirty="0">
                <a:solidFill>
                  <a:srgbClr val="7030A0"/>
                </a:solidFill>
              </a:rPr>
              <a:t> birthday</a:t>
            </a:r>
          </a:p>
          <a:p>
            <a:pPr marL="0" indent="0">
              <a:buNone/>
            </a:pPr>
            <a:endParaRPr lang="en-US" sz="1500" b="1" dirty="0">
              <a:solidFill>
                <a:srgbClr val="7030A0"/>
              </a:solidFill>
            </a:endParaRPr>
          </a:p>
          <a:p>
            <a:pPr marL="0" lvl="1" indent="0">
              <a:lnSpc>
                <a:spcPct val="90000"/>
              </a:lnSpc>
              <a:spcBef>
                <a:spcPts val="0"/>
              </a:spcBef>
              <a:buSzPct val="110000"/>
              <a:buNone/>
            </a:pPr>
            <a:r>
              <a:rPr lang="en-US" sz="2200" b="1" dirty="0">
                <a:solidFill>
                  <a:schemeClr val="accent4">
                    <a:lumMod val="50000"/>
                  </a:schemeClr>
                </a:solidFill>
              </a:rPr>
              <a:t>Recommended schedule is </a:t>
            </a:r>
          </a:p>
          <a:p>
            <a:pPr marL="0" lvl="1" indent="0">
              <a:lnSpc>
                <a:spcPct val="90000"/>
              </a:lnSpc>
              <a:spcBef>
                <a:spcPts val="0"/>
              </a:spcBef>
              <a:buSzPct val="110000"/>
              <a:buNone/>
            </a:pPr>
            <a:r>
              <a:rPr lang="en-US" sz="2400" b="1" u="sng" dirty="0">
                <a:solidFill>
                  <a:schemeClr val="accent4">
                    <a:lumMod val="50000"/>
                  </a:schemeClr>
                </a:solidFill>
              </a:rPr>
              <a:t>2 doses </a:t>
            </a:r>
            <a:r>
              <a:rPr lang="en-US" sz="2400" b="1" dirty="0">
                <a:solidFill>
                  <a:schemeClr val="accent4">
                    <a:lumMod val="50000"/>
                  </a:schemeClr>
                </a:solidFill>
              </a:rPr>
              <a:t>of HPV vaccine</a:t>
            </a:r>
          </a:p>
          <a:p>
            <a:pPr marL="342900" lvl="1">
              <a:lnSpc>
                <a:spcPct val="90000"/>
              </a:lnSpc>
              <a:buSzPct val="110000"/>
              <a:buFont typeface="Wingdings" panose="05000000000000000000" pitchFamily="2" charset="2"/>
              <a:buChar char="Ø"/>
            </a:pPr>
            <a:r>
              <a:rPr lang="en-US" sz="2200" dirty="0"/>
              <a:t>Second dose should be administered 6–12 months after the first dose (0, 6–12 month schedule)</a:t>
            </a:r>
          </a:p>
          <a:p>
            <a:pPr marL="342900" lvl="1">
              <a:lnSpc>
                <a:spcPct val="90000"/>
              </a:lnSpc>
              <a:buSzPct val="110000"/>
              <a:buFont typeface="Wingdings" panose="05000000000000000000" pitchFamily="2" charset="2"/>
              <a:buChar char="Ø"/>
            </a:pPr>
            <a:r>
              <a:rPr lang="en-US" sz="2200" dirty="0"/>
              <a:t>Minimum interval between dose 1 and dose 2 in a        2-dose schedule is 5 months</a:t>
            </a:r>
          </a:p>
          <a:p>
            <a:endParaRPr lang="en-US" dirty="0">
              <a:solidFill>
                <a:schemeClr val="accent4">
                  <a:lumMod val="50000"/>
                </a:schemeClr>
              </a:solidFill>
            </a:endParaRPr>
          </a:p>
          <a:p>
            <a:pPr marL="0" indent="0">
              <a:buNone/>
            </a:pPr>
            <a:endParaRPr lang="en-US" dirty="0"/>
          </a:p>
        </p:txBody>
      </p:sp>
      <p:sp>
        <p:nvSpPr>
          <p:cNvPr id="7" name="Content Placeholder 6"/>
          <p:cNvSpPr>
            <a:spLocks noGrp="1"/>
          </p:cNvSpPr>
          <p:nvPr>
            <p:ph sz="half" idx="2"/>
          </p:nvPr>
        </p:nvSpPr>
        <p:spPr>
          <a:xfrm>
            <a:off x="4668520" y="1425659"/>
            <a:ext cx="4191000" cy="4648200"/>
          </a:xfrm>
        </p:spPr>
        <p:txBody>
          <a:bodyPr>
            <a:normAutofit fontScale="92500" lnSpcReduction="10000"/>
          </a:bodyPr>
          <a:lstStyle/>
          <a:p>
            <a:pPr marL="0" indent="0">
              <a:buNone/>
            </a:pPr>
            <a:r>
              <a:rPr lang="en-US" sz="2400" b="1" dirty="0">
                <a:solidFill>
                  <a:srgbClr val="1993B9"/>
                </a:solidFill>
              </a:rPr>
              <a:t>Starting the vaccine series     on or after the 15</a:t>
            </a:r>
            <a:r>
              <a:rPr lang="en-US" sz="2400" b="1" baseline="30000" dirty="0">
                <a:solidFill>
                  <a:srgbClr val="1993B9"/>
                </a:solidFill>
              </a:rPr>
              <a:t>th</a:t>
            </a:r>
            <a:r>
              <a:rPr lang="en-US" sz="2400" b="1" dirty="0">
                <a:solidFill>
                  <a:srgbClr val="1993B9"/>
                </a:solidFill>
              </a:rPr>
              <a:t> birthday*</a:t>
            </a:r>
          </a:p>
          <a:p>
            <a:pPr marL="0" indent="0">
              <a:spcBef>
                <a:spcPts val="0"/>
              </a:spcBef>
              <a:buNone/>
            </a:pPr>
            <a:endParaRPr lang="en-US" sz="1500" b="1" dirty="0">
              <a:solidFill>
                <a:srgbClr val="1993B9"/>
              </a:solidFill>
            </a:endParaRPr>
          </a:p>
          <a:p>
            <a:pPr marL="0" indent="0">
              <a:spcBef>
                <a:spcPts val="0"/>
              </a:spcBef>
              <a:buNone/>
            </a:pPr>
            <a:r>
              <a:rPr lang="en-US" sz="2200" b="1" dirty="0">
                <a:solidFill>
                  <a:schemeClr val="accent4">
                    <a:lumMod val="50000"/>
                  </a:schemeClr>
                </a:solidFill>
              </a:rPr>
              <a:t>Recommended schedule is </a:t>
            </a:r>
          </a:p>
          <a:p>
            <a:pPr marL="0" indent="0">
              <a:spcBef>
                <a:spcPts val="0"/>
              </a:spcBef>
              <a:buNone/>
            </a:pPr>
            <a:r>
              <a:rPr lang="en-US" sz="2200" b="1" u="sng" dirty="0">
                <a:solidFill>
                  <a:schemeClr val="accent4">
                    <a:lumMod val="50000"/>
                  </a:schemeClr>
                </a:solidFill>
              </a:rPr>
              <a:t>3 doses </a:t>
            </a:r>
            <a:r>
              <a:rPr lang="en-US" sz="2200" b="1" dirty="0">
                <a:solidFill>
                  <a:schemeClr val="accent4">
                    <a:lumMod val="50000"/>
                  </a:schemeClr>
                </a:solidFill>
              </a:rPr>
              <a:t>of HPV vaccine</a:t>
            </a:r>
          </a:p>
          <a:p>
            <a:pPr marL="342900" lvl="1">
              <a:lnSpc>
                <a:spcPct val="90000"/>
              </a:lnSpc>
              <a:buSzPct val="110000"/>
              <a:buFont typeface="Wingdings" panose="05000000000000000000" pitchFamily="2" charset="2"/>
              <a:buChar char="Ø"/>
            </a:pPr>
            <a:r>
              <a:rPr lang="en-US" sz="2200" dirty="0"/>
              <a:t>Second dose should be administered 1–2 months after the first dose, and the third dose should be administered   6 months after the first dose (0, 1–2, 6 month schedule)</a:t>
            </a:r>
          </a:p>
          <a:p>
            <a:pPr marL="342900" lvl="1">
              <a:lnSpc>
                <a:spcPct val="90000"/>
              </a:lnSpc>
              <a:buSzPct val="110000"/>
              <a:buFont typeface="Wingdings" panose="05000000000000000000" pitchFamily="2" charset="2"/>
              <a:buChar char="Ø"/>
            </a:pPr>
            <a:r>
              <a:rPr lang="en-US" sz="2200" dirty="0"/>
              <a:t>Minimum interval between dose one and dose three in a 3-dose schedule is 5 months </a:t>
            </a:r>
          </a:p>
          <a:p>
            <a:pPr marL="0" lvl="1" indent="0">
              <a:lnSpc>
                <a:spcPct val="90000"/>
              </a:lnSpc>
              <a:buSzPct val="110000"/>
              <a:buNone/>
            </a:pPr>
            <a:endParaRPr lang="en-US" sz="2200" dirty="0"/>
          </a:p>
          <a:p>
            <a:pPr marL="0" indent="0">
              <a:buNone/>
            </a:pPr>
            <a:r>
              <a:rPr lang="en-US" sz="1200" dirty="0">
                <a:solidFill>
                  <a:schemeClr val="tx1">
                    <a:lumMod val="50000"/>
                    <a:lumOff val="50000"/>
                  </a:schemeClr>
                </a:solidFill>
              </a:rPr>
              <a:t>*And immunocompromised persons 9-26 years</a:t>
            </a:r>
          </a:p>
          <a:p>
            <a:endParaRPr lang="en-US" dirty="0">
              <a:solidFill>
                <a:schemeClr val="accent4">
                  <a:lumMod val="50000"/>
                </a:schemeClr>
              </a:solidFill>
            </a:endParaRPr>
          </a:p>
          <a:p>
            <a:pPr marL="0" indent="0">
              <a:buNone/>
            </a:pPr>
            <a:endParaRPr lang="en-US" sz="2400" b="1" dirty="0"/>
          </a:p>
        </p:txBody>
      </p:sp>
      <p:sp>
        <p:nvSpPr>
          <p:cNvPr id="3" name="Footer Placeholder 2"/>
          <p:cNvSpPr>
            <a:spLocks noGrp="1"/>
          </p:cNvSpPr>
          <p:nvPr>
            <p:ph type="ftr" sz="quarter" idx="10"/>
          </p:nvPr>
        </p:nvSpPr>
        <p:spPr/>
        <p:txBody>
          <a:bodyPr/>
          <a:lstStyle/>
          <a:p>
            <a:r>
              <a:rPr lang="en-US" dirty="0"/>
              <a:t>Snohomish Health District 05/24/2019</a:t>
            </a:r>
          </a:p>
        </p:txBody>
      </p:sp>
      <p:sp>
        <p:nvSpPr>
          <p:cNvPr id="4" name="Slide Number Placeholder 3"/>
          <p:cNvSpPr>
            <a:spLocks noGrp="1"/>
          </p:cNvSpPr>
          <p:nvPr>
            <p:ph type="sldNum" sz="quarter" idx="11"/>
          </p:nvPr>
        </p:nvSpPr>
        <p:spPr/>
        <p:txBody>
          <a:bodyPr/>
          <a:lstStyle/>
          <a:p>
            <a:fld id="{4D90BF6A-B352-416E-8525-2E9DFDE050E1}" type="slidenum">
              <a:rPr lang="en-US" smtClean="0"/>
              <a:pPr/>
              <a:t>19</a:t>
            </a:fld>
            <a:endParaRPr lang="en-US" dirty="0"/>
          </a:p>
        </p:txBody>
      </p:sp>
      <p:sp>
        <p:nvSpPr>
          <p:cNvPr id="8" name="Rectangle 7"/>
          <p:cNvSpPr/>
          <p:nvPr/>
        </p:nvSpPr>
        <p:spPr>
          <a:xfrm>
            <a:off x="284480" y="6223645"/>
            <a:ext cx="1955985" cy="261610"/>
          </a:xfrm>
          <a:prstGeom prst="rect">
            <a:avLst/>
          </a:prstGeom>
        </p:spPr>
        <p:txBody>
          <a:bodyPr wrap="none">
            <a:spAutoFit/>
          </a:bodyPr>
          <a:lstStyle/>
          <a:p>
            <a:r>
              <a:rPr lang="en-US" sz="1100" dirty="0" err="1"/>
              <a:t>Meites</a:t>
            </a:r>
            <a:r>
              <a:rPr lang="en-US" sz="1100" dirty="0"/>
              <a:t> et al. </a:t>
            </a:r>
            <a:r>
              <a:rPr lang="en-US" sz="1100" i="1" dirty="0"/>
              <a:t>MMWR. </a:t>
            </a:r>
            <a:r>
              <a:rPr lang="en-US" sz="1100" dirty="0"/>
              <a:t>2016.</a:t>
            </a:r>
          </a:p>
        </p:txBody>
      </p:sp>
      <p:pic>
        <p:nvPicPr>
          <p:cNvPr id="9" name="Picture 8" descr="cid:image002.jpg@01D5109F.83BB91D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45277" y="6132830"/>
            <a:ext cx="1504950" cy="352425"/>
          </a:xfrm>
          <a:prstGeom prst="rect">
            <a:avLst/>
          </a:prstGeom>
          <a:noFill/>
          <a:ln>
            <a:noFill/>
          </a:ln>
        </p:spPr>
      </p:pic>
    </p:spTree>
    <p:extLst>
      <p:ext uri="{BB962C8B-B14F-4D97-AF65-F5344CB8AC3E}">
        <p14:creationId xmlns:p14="http://schemas.microsoft.com/office/powerpoint/2010/main" val="262656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AutoNum type="arabicParenR"/>
            </a:pPr>
            <a:r>
              <a:rPr lang="en-US" dirty="0"/>
              <a:t>Educate dental providers on HPV related oral cancers</a:t>
            </a:r>
          </a:p>
          <a:p>
            <a:pPr marL="514350" indent="-514350">
              <a:buAutoNum type="arabicParenR"/>
            </a:pPr>
            <a:r>
              <a:rPr lang="en-US" dirty="0"/>
              <a:t>Demonstrate the link between HPV prevention and the dental community</a:t>
            </a:r>
          </a:p>
          <a:p>
            <a:pPr marL="514350" indent="-514350">
              <a:buAutoNum type="arabicParenR"/>
            </a:pPr>
            <a:r>
              <a:rPr lang="en-US" dirty="0"/>
              <a:t>Educate on HPV vaccine recommendations and safety</a:t>
            </a:r>
          </a:p>
          <a:p>
            <a:pPr marL="514350" indent="-514350">
              <a:buAutoNum type="arabicParenR"/>
            </a:pPr>
            <a:r>
              <a:rPr lang="en-US" dirty="0"/>
              <a:t>Provide resources to assist dental professionals with educating their patients</a:t>
            </a:r>
          </a:p>
        </p:txBody>
      </p:sp>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a:t>
            </a:fld>
            <a:endParaRPr lang="en-US" dirty="0"/>
          </a:p>
        </p:txBody>
      </p:sp>
      <p:sp>
        <p:nvSpPr>
          <p:cNvPr id="5" name="Title 4"/>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1110817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HPV Vaccination is Recommended </a:t>
            </a:r>
            <a:br>
              <a:rPr lang="en-US" sz="3200" dirty="0"/>
            </a:br>
            <a:r>
              <a:rPr lang="en-US" sz="3200" dirty="0"/>
              <a:t>at Age 11 or 12 Years</a:t>
            </a:r>
          </a:p>
        </p:txBody>
      </p:sp>
      <p:sp>
        <p:nvSpPr>
          <p:cNvPr id="5" name="Footer Placeholder 4"/>
          <p:cNvSpPr>
            <a:spLocks noGrp="1"/>
          </p:cNvSpPr>
          <p:nvPr>
            <p:ph type="ftr" sz="quarter" idx="10"/>
          </p:nvPr>
        </p:nvSpPr>
        <p:spPr/>
        <p:txBody>
          <a:bodyPr/>
          <a:lstStyle/>
          <a:p>
            <a:r>
              <a:rPr lang="en-US" dirty="0"/>
              <a:t>Snohomish Health District 005/24/2019</a:t>
            </a:r>
          </a:p>
        </p:txBody>
      </p:sp>
      <p:sp>
        <p:nvSpPr>
          <p:cNvPr id="6" name="Slide Number Placeholder 5"/>
          <p:cNvSpPr>
            <a:spLocks noGrp="1"/>
          </p:cNvSpPr>
          <p:nvPr>
            <p:ph type="sldNum" sz="quarter" idx="11"/>
          </p:nvPr>
        </p:nvSpPr>
        <p:spPr/>
        <p:txBody>
          <a:bodyPr/>
          <a:lstStyle/>
          <a:p>
            <a:fld id="{4D90BF6A-B352-416E-8525-2E9DFDE050E1}" type="slidenum">
              <a:rPr lang="en-US" smtClean="0"/>
              <a:pPr/>
              <a:t>20</a:t>
            </a:fld>
            <a:endParaRPr lang="en-US" dirty="0"/>
          </a:p>
        </p:txBody>
      </p:sp>
      <p:sp>
        <p:nvSpPr>
          <p:cNvPr id="7" name="Rectangle 6"/>
          <p:cNvSpPr/>
          <p:nvPr/>
        </p:nvSpPr>
        <p:spPr>
          <a:xfrm>
            <a:off x="381000" y="1421355"/>
            <a:ext cx="8103870" cy="584775"/>
          </a:xfrm>
          <a:prstGeom prst="rect">
            <a:avLst/>
          </a:prstGeom>
        </p:spPr>
        <p:txBody>
          <a:bodyPr wrap="square">
            <a:spAutoFit/>
          </a:bodyPr>
          <a:lstStyle/>
          <a:p>
            <a:pPr algn="ctr"/>
            <a:r>
              <a:rPr lang="en-US" sz="3200" b="1" dirty="0">
                <a:solidFill>
                  <a:srgbClr val="1993B9"/>
                </a:solidFill>
                <a:latin typeface="Calibri" panose="020F0502020204030204" pitchFamily="34" charset="0"/>
              </a:rPr>
              <a:t>Girls &amp; Boys can start HPV vaccination at age 9</a:t>
            </a:r>
          </a:p>
        </p:txBody>
      </p:sp>
      <p:sp>
        <p:nvSpPr>
          <p:cNvPr id="8" name="Rectangle 7"/>
          <p:cNvSpPr/>
          <p:nvPr/>
        </p:nvSpPr>
        <p:spPr>
          <a:xfrm>
            <a:off x="354330" y="2065475"/>
            <a:ext cx="8484870" cy="1374735"/>
          </a:xfrm>
          <a:prstGeom prst="rect">
            <a:avLst/>
          </a:prstGeom>
        </p:spPr>
        <p:txBody>
          <a:bodyPr wrap="square">
            <a:spAutoFit/>
          </a:bodyPr>
          <a:lstStyle/>
          <a:p>
            <a:pPr algn="ctr">
              <a:lnSpc>
                <a:spcPts val="5000"/>
              </a:lnSpc>
            </a:pPr>
            <a:r>
              <a:rPr lang="en-US" sz="3200" b="1" dirty="0">
                <a:solidFill>
                  <a:srgbClr val="92D050"/>
                </a:solidFill>
              </a:rPr>
              <a:t>Preteens should finish the HPV vaccine series before their 13</a:t>
            </a:r>
            <a:r>
              <a:rPr lang="en-US" sz="3200" b="1" baseline="30000" dirty="0">
                <a:solidFill>
                  <a:srgbClr val="92D050"/>
                </a:solidFill>
              </a:rPr>
              <a:t>th</a:t>
            </a:r>
            <a:r>
              <a:rPr lang="en-US" sz="3200" b="1" dirty="0">
                <a:solidFill>
                  <a:srgbClr val="92D050"/>
                </a:solidFill>
              </a:rPr>
              <a:t> birthday</a:t>
            </a:r>
          </a:p>
        </p:txBody>
      </p:sp>
      <p:pic>
        <p:nvPicPr>
          <p:cNvPr id="11" name="Content Placeholder 10"/>
          <p:cNvPicPr>
            <a:picLocks noGrp="1" noChangeAspect="1"/>
          </p:cNvPicPr>
          <p:nvPr>
            <p:ph sz="half" idx="1"/>
          </p:nvPr>
        </p:nvPicPr>
        <p:blipFill>
          <a:blip r:embed="rId3" cstate="print">
            <a:duotone>
              <a:srgbClr val="8064A2">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866053" y="3356527"/>
            <a:ext cx="775490" cy="1463040"/>
          </a:xfrm>
          <a:prstGeom prst="rect">
            <a:avLst/>
          </a:prstGeom>
        </p:spPr>
      </p:pic>
      <p:pic>
        <p:nvPicPr>
          <p:cNvPr id="12" name="Picture 2" descr="\\cdc\project\NCIRD_OD_HCSO\NCIRD_Projects\Adolescent_Campaign\Materials-Multimedia_Products\Infographics\Infographic Elements\ncirdig406-hpv-cancer-prevention-3-male.png"/>
          <p:cNvPicPr>
            <a:picLocks noGrp="1" noChangeAspect="1" noChangeArrowheads="1"/>
          </p:cNvPicPr>
          <p:nvPr>
            <p:ph sz="half" idx="2"/>
          </p:nvPr>
        </p:nvPicPr>
        <p:blipFill>
          <a:blip r:embed="rId5">
            <a:extLst>
              <a:ext uri="{BEBA8EAE-BF5A-486C-A8C5-ECC9F3942E4B}">
                <a14:imgProps xmlns:a14="http://schemas.microsoft.com/office/drawing/2010/main">
                  <a14:imgLayer r:embed="rId6">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113394" y="3310807"/>
            <a:ext cx="511846" cy="1554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02833" y="4909896"/>
            <a:ext cx="3626953" cy="1200329"/>
          </a:xfrm>
          <a:prstGeom prst="rect">
            <a:avLst/>
          </a:prstGeom>
        </p:spPr>
        <p:txBody>
          <a:bodyPr wrap="square">
            <a:spAutoFit/>
          </a:bodyPr>
          <a:lstStyle/>
          <a:p>
            <a:pPr algn="ctr"/>
            <a:r>
              <a:rPr lang="en-US" sz="2400" b="1" dirty="0">
                <a:solidFill>
                  <a:srgbClr val="7030A0"/>
                </a:solidFill>
                <a:latin typeface="Calibri" panose="020F0502020204030204" pitchFamily="34" charset="0"/>
              </a:rPr>
              <a:t>Plus girls 13-26 years old who haven’t started or finished HPV vaccine series</a:t>
            </a:r>
          </a:p>
        </p:txBody>
      </p:sp>
      <p:sp>
        <p:nvSpPr>
          <p:cNvPr id="14" name="Rectangle 13"/>
          <p:cNvSpPr/>
          <p:nvPr/>
        </p:nvSpPr>
        <p:spPr>
          <a:xfrm>
            <a:off x="4099210" y="4909896"/>
            <a:ext cx="4572000" cy="1200329"/>
          </a:xfrm>
          <a:prstGeom prst="rect">
            <a:avLst/>
          </a:prstGeom>
        </p:spPr>
        <p:txBody>
          <a:bodyPr>
            <a:spAutoFit/>
          </a:bodyPr>
          <a:lstStyle/>
          <a:p>
            <a:pPr algn="ctr"/>
            <a:r>
              <a:rPr lang="en-US" sz="2400" b="1" dirty="0">
                <a:solidFill>
                  <a:srgbClr val="7030A0"/>
                </a:solidFill>
                <a:latin typeface="Calibri" panose="020F0502020204030204" pitchFamily="34" charset="0"/>
              </a:rPr>
              <a:t>Plus boys 13-21 years old who haven’t started or finished HPV vaccine series</a:t>
            </a:r>
          </a:p>
        </p:txBody>
      </p:sp>
      <p:pic>
        <p:nvPicPr>
          <p:cNvPr id="15" name="Picture 14" descr="cid:image002.jpg@01D5109F.83BB91D0"/>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334250" y="6096923"/>
            <a:ext cx="1504950" cy="352425"/>
          </a:xfrm>
          <a:prstGeom prst="rect">
            <a:avLst/>
          </a:prstGeom>
          <a:noFill/>
          <a:ln>
            <a:noFill/>
          </a:ln>
        </p:spPr>
      </p:pic>
    </p:spTree>
    <p:extLst>
      <p:ext uri="{BB962C8B-B14F-4D97-AF65-F5344CB8AC3E}">
        <p14:creationId xmlns:p14="http://schemas.microsoft.com/office/powerpoint/2010/main" val="102158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2463" y="1600200"/>
            <a:ext cx="4020661" cy="4719638"/>
          </a:xfrm>
        </p:spPr>
      </p:pic>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21</a:t>
            </a:fld>
            <a:endParaRPr lang="en-US" dirty="0"/>
          </a:p>
        </p:txBody>
      </p:sp>
      <p:sp>
        <p:nvSpPr>
          <p:cNvPr id="5" name="Title 4"/>
          <p:cNvSpPr>
            <a:spLocks noGrp="1"/>
          </p:cNvSpPr>
          <p:nvPr>
            <p:ph type="title"/>
          </p:nvPr>
        </p:nvSpPr>
        <p:spPr/>
        <p:txBody>
          <a:bodyPr>
            <a:normAutofit/>
          </a:bodyPr>
          <a:lstStyle/>
          <a:p>
            <a:r>
              <a:rPr lang="en-US" b="0" dirty="0">
                <a:latin typeface="+mj-lt"/>
                <a:cs typeface="Arial" panose="020B0604020202020204" pitchFamily="34" charset="0"/>
              </a:rPr>
              <a:t>Is the Vaccine Effective??? </a:t>
            </a:r>
          </a:p>
        </p:txBody>
      </p:sp>
    </p:spTree>
    <p:extLst>
      <p:ext uri="{BB962C8B-B14F-4D97-AF65-F5344CB8AC3E}">
        <p14:creationId xmlns:p14="http://schemas.microsoft.com/office/powerpoint/2010/main" val="288869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90251662"/>
              </p:ext>
            </p:extLst>
          </p:nvPr>
        </p:nvGraphicFramePr>
        <p:xfrm>
          <a:off x="239454" y="1276400"/>
          <a:ext cx="8749981" cy="4600333"/>
        </p:xfrm>
        <a:graphic>
          <a:graphicData uri="http://schemas.openxmlformats.org/drawingml/2006/table">
            <a:tbl>
              <a:tblPr firstRow="1" bandRow="1">
                <a:tableStyleId>{5C22544A-7EE6-4342-B048-85BDC9FD1C3A}</a:tableStyleId>
              </a:tblPr>
              <a:tblGrid>
                <a:gridCol w="2275351">
                  <a:extLst>
                    <a:ext uri="{9D8B030D-6E8A-4147-A177-3AD203B41FA5}">
                      <a16:colId xmlns:a16="http://schemas.microsoft.com/office/drawing/2014/main" val="20000"/>
                    </a:ext>
                  </a:extLst>
                </a:gridCol>
                <a:gridCol w="2240769">
                  <a:extLst>
                    <a:ext uri="{9D8B030D-6E8A-4147-A177-3AD203B41FA5}">
                      <a16:colId xmlns:a16="http://schemas.microsoft.com/office/drawing/2014/main" val="20001"/>
                    </a:ext>
                  </a:extLst>
                </a:gridCol>
                <a:gridCol w="4233861">
                  <a:extLst>
                    <a:ext uri="{9D8B030D-6E8A-4147-A177-3AD203B41FA5}">
                      <a16:colId xmlns:a16="http://schemas.microsoft.com/office/drawing/2014/main" val="20002"/>
                    </a:ext>
                  </a:extLst>
                </a:gridCol>
              </a:tblGrid>
              <a:tr h="167640">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System</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Collaborators</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Description</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885637">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Vaccine Adverse </a:t>
                      </a:r>
                    </a:p>
                    <a:p>
                      <a:pPr marL="0" marR="0" algn="l">
                        <a:spcBef>
                          <a:spcPts val="0"/>
                        </a:spcBef>
                        <a:spcAft>
                          <a:spcPts val="0"/>
                        </a:spcAft>
                      </a:pPr>
                      <a:r>
                        <a:rPr lang="en-US" sz="1800" dirty="0">
                          <a:effectLst/>
                          <a:latin typeface="Arial" panose="020B0604020202020204" pitchFamily="34" charset="0"/>
                          <a:cs typeface="Arial" panose="020B0604020202020204" pitchFamily="34" charset="0"/>
                        </a:rPr>
                        <a:t>Event Reporting System (VAERS)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CDC and FDA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Frontline spontaneous reporting system to detect potential vaccine safety issues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R="45720"/>
                </a:tc>
                <a:extLst>
                  <a:ext uri="{0D108BD9-81ED-4DB2-BD59-A6C34878D82A}">
                    <a16:rowId xmlns:a16="http://schemas.microsoft.com/office/drawing/2014/main" val="10001"/>
                  </a:ext>
                </a:extLst>
              </a:tr>
              <a:tr h="974201">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Vaccine Safety Datalink (VSD)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CDC and 9 Integrated Health Care Systems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Large linked database system used for active surveillance and research</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~9.4 million members (~3% of US pop.)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R="45720"/>
                </a:tc>
                <a:extLst>
                  <a:ext uri="{0D108BD9-81ED-4DB2-BD59-A6C34878D82A}">
                    <a16:rowId xmlns:a16="http://schemas.microsoft.com/office/drawing/2014/main" val="10002"/>
                  </a:ext>
                </a:extLst>
              </a:tr>
              <a:tr h="1022239">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Clinical Immunization Safety Assessment (CISA) Project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CDC and 7 Academic Centers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Expert collaboration that conducts individual clinical vaccine safety assessments and clinical research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R="45720"/>
                </a:tc>
                <a:extLst>
                  <a:ext uri="{0D108BD9-81ED-4DB2-BD59-A6C34878D82A}">
                    <a16:rowId xmlns:a16="http://schemas.microsoft.com/office/drawing/2014/main" val="10003"/>
                  </a:ext>
                </a:extLst>
              </a:tr>
              <a:tr h="1293253">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Post-Licensure Rapid Immunization Safety Monitoring Program (PRISM)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FDA and 6 partner organizations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Large distributed database system used for active surveillance and research</a:t>
                      </a:r>
                    </a:p>
                    <a:p>
                      <a:pPr marL="0" marR="0" algn="l">
                        <a:spcBef>
                          <a:spcPts val="0"/>
                        </a:spcBef>
                        <a:spcAft>
                          <a:spcPts val="0"/>
                        </a:spcAft>
                      </a:pPr>
                      <a:r>
                        <a:rPr lang="en-US" sz="1800" dirty="0">
                          <a:effectLst/>
                          <a:latin typeface="Arial" panose="020B0604020202020204" pitchFamily="34" charset="0"/>
                          <a:cs typeface="Arial" panose="020B0604020202020204" pitchFamily="34" charset="0"/>
                        </a:rPr>
                        <a:t>~170 million individuals (~53 of US pop)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R="45720"/>
                </a:tc>
                <a:extLst>
                  <a:ext uri="{0D108BD9-81ED-4DB2-BD59-A6C34878D82A}">
                    <a16:rowId xmlns:a16="http://schemas.microsoft.com/office/drawing/2014/main" val="10004"/>
                  </a:ext>
                </a:extLst>
              </a:tr>
            </a:tbl>
          </a:graphicData>
        </a:graphic>
      </p:graphicFrame>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22</a:t>
            </a:fld>
            <a:endParaRPr lang="en-US" dirty="0"/>
          </a:p>
        </p:txBody>
      </p:sp>
      <p:sp>
        <p:nvSpPr>
          <p:cNvPr id="5" name="Title 4"/>
          <p:cNvSpPr>
            <a:spLocks noGrp="1"/>
          </p:cNvSpPr>
          <p:nvPr>
            <p:ph type="title"/>
          </p:nvPr>
        </p:nvSpPr>
        <p:spPr>
          <a:xfrm>
            <a:off x="326925" y="355358"/>
            <a:ext cx="8575040" cy="701040"/>
          </a:xfrm>
        </p:spPr>
        <p:txBody>
          <a:bodyPr>
            <a:noAutofit/>
          </a:bodyPr>
          <a:lstStyle/>
          <a:p>
            <a:r>
              <a:rPr lang="en-US" sz="3800" dirty="0"/>
              <a:t>United States Vaccine Safety System</a:t>
            </a:r>
          </a:p>
        </p:txBody>
      </p:sp>
      <p:pic>
        <p:nvPicPr>
          <p:cNvPr id="7" name="Picture 6" descr="cid:image002.jpg@01D5109F.83BB91D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64931" y="6096735"/>
            <a:ext cx="1504950" cy="352425"/>
          </a:xfrm>
          <a:prstGeom prst="rect">
            <a:avLst/>
          </a:prstGeom>
          <a:noFill/>
          <a:ln>
            <a:noFill/>
          </a:ln>
        </p:spPr>
      </p:pic>
    </p:spTree>
    <p:extLst>
      <p:ext uri="{BB962C8B-B14F-4D97-AF65-F5344CB8AC3E}">
        <p14:creationId xmlns:p14="http://schemas.microsoft.com/office/powerpoint/2010/main" val="42460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23</a:t>
            </a:fld>
            <a:endParaRPr lang="en-US" dirty="0"/>
          </a:p>
        </p:txBody>
      </p:sp>
      <p:sp>
        <p:nvSpPr>
          <p:cNvPr id="5" name="Content Placeholder 4"/>
          <p:cNvSpPr>
            <a:spLocks noGrp="1"/>
          </p:cNvSpPr>
          <p:nvPr>
            <p:ph idx="1"/>
          </p:nvPr>
        </p:nvSpPr>
        <p:spPr>
          <a:xfrm>
            <a:off x="284480" y="685800"/>
            <a:ext cx="8577072" cy="5100320"/>
          </a:xfrm>
        </p:spPr>
        <p:txBody>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484501718"/>
              </p:ext>
            </p:extLst>
          </p:nvPr>
        </p:nvGraphicFramePr>
        <p:xfrm>
          <a:off x="533400" y="638957"/>
          <a:ext cx="7924800" cy="5669280"/>
        </p:xfrm>
        <a:graphic>
          <a:graphicData uri="http://schemas.openxmlformats.org/presentationml/2006/ole">
            <mc:AlternateContent xmlns:mc="http://schemas.openxmlformats.org/markup-compatibility/2006">
              <mc:Choice xmlns:v="urn:schemas-microsoft-com:vml" Requires="v">
                <p:oleObj spid="_x0000_s1091" name="Acrobat Document" r:id="rId4" imgW="6858000" imgH="5143500" progId="AcroExch.Document.DC">
                  <p:embed/>
                </p:oleObj>
              </mc:Choice>
              <mc:Fallback>
                <p:oleObj name="Acrobat Document" r:id="rId4" imgW="6858000" imgH="5143500" progId="AcroExch.Document.DC">
                  <p:embed/>
                  <p:pic>
                    <p:nvPicPr>
                      <p:cNvPr id="0" name=""/>
                      <p:cNvPicPr/>
                      <p:nvPr/>
                    </p:nvPicPr>
                    <p:blipFill>
                      <a:blip r:embed="rId5"/>
                      <a:stretch>
                        <a:fillRect/>
                      </a:stretch>
                    </p:blipFill>
                    <p:spPr>
                      <a:xfrm>
                        <a:off x="533400" y="638957"/>
                        <a:ext cx="7924800" cy="5669280"/>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480" y="1765935"/>
            <a:ext cx="8577072" cy="4719320"/>
          </a:xfrm>
        </p:spPr>
        <p:txBody>
          <a:bodyPr>
            <a:normAutofit/>
          </a:bodyPr>
          <a:lstStyle/>
          <a:p>
            <a:pPr marL="514350" indent="-514350">
              <a:buFont typeface="Arial" panose="020B0604020202020204" pitchFamily="34" charset="0"/>
              <a:buChar char="•"/>
            </a:pPr>
            <a:r>
              <a:rPr lang="en-US" sz="2400" dirty="0">
                <a:latin typeface="Arial" panose="020B0604020202020204" pitchFamily="34" charset="0"/>
                <a:cs typeface="Arial" panose="020B0604020202020204" pitchFamily="34" charset="0"/>
              </a:rPr>
              <a:t>No significant increased risk for Guillain-Barre syndrome</a:t>
            </a:r>
          </a:p>
          <a:p>
            <a:pPr marL="514350" indent="-514350">
              <a:buFont typeface="Arial" panose="020B0604020202020204" pitchFamily="34" charset="0"/>
              <a:buChar char="•"/>
            </a:pPr>
            <a:r>
              <a:rPr lang="en-US" sz="2400" dirty="0">
                <a:latin typeface="Arial" panose="020B0604020202020204" pitchFamily="34" charset="0"/>
                <a:cs typeface="Arial" panose="020B0604020202020204" pitchFamily="34" charset="0"/>
              </a:rPr>
              <a:t>No causal association between HPV vaccine and complex regional pain syndrome, postural orthostatic tachycardia syndrome, premature ovarian insufficiency or ovarian failure</a:t>
            </a:r>
          </a:p>
          <a:p>
            <a:pPr marL="514350" indent="-514350">
              <a:buFont typeface="Arial" panose="020B0604020202020204" pitchFamily="34" charset="0"/>
              <a:buChar char="•"/>
            </a:pPr>
            <a:r>
              <a:rPr lang="en-US" sz="2400" dirty="0">
                <a:latin typeface="Arial" panose="020B0604020202020204" pitchFamily="34" charset="0"/>
                <a:cs typeface="Arial" panose="020B0604020202020204" pitchFamily="34" charset="0"/>
              </a:rPr>
              <a:t>Syncope was established as a common anxiety or stress-related reaction to the injection</a:t>
            </a:r>
          </a:p>
          <a:p>
            <a:pPr marL="514350" indent="-514350">
              <a:buFont typeface="Arial" panose="020B0604020202020204" pitchFamily="34" charset="0"/>
              <a:buChar char="•"/>
            </a:pPr>
            <a:r>
              <a:rPr lang="en-US" sz="2400" dirty="0">
                <a:latin typeface="Arial" panose="020B0604020202020204" pitchFamily="34" charset="0"/>
                <a:cs typeface="Arial" panose="020B0604020202020204" pitchFamily="34" charset="0"/>
              </a:rPr>
              <a:t>Inadvertent administration of HPV vaccine during pregnancy has no known adverse outcomes in either mother or infant</a:t>
            </a:r>
          </a:p>
        </p:txBody>
      </p:sp>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24</a:t>
            </a:fld>
            <a:endParaRPr lang="en-US" dirty="0"/>
          </a:p>
        </p:txBody>
      </p:sp>
      <p:sp>
        <p:nvSpPr>
          <p:cNvPr id="5" name="Title 4"/>
          <p:cNvSpPr>
            <a:spLocks noGrp="1"/>
          </p:cNvSpPr>
          <p:nvPr>
            <p:ph type="title"/>
          </p:nvPr>
        </p:nvSpPr>
        <p:spPr/>
        <p:txBody>
          <a:bodyPr/>
          <a:lstStyle/>
          <a:p>
            <a:r>
              <a:rPr lang="en-US" dirty="0"/>
              <a:t>Myth Busters</a:t>
            </a:r>
          </a:p>
        </p:txBody>
      </p:sp>
      <p:sp>
        <p:nvSpPr>
          <p:cNvPr id="6" name="Rectangle 5"/>
          <p:cNvSpPr/>
          <p:nvPr/>
        </p:nvSpPr>
        <p:spPr>
          <a:xfrm>
            <a:off x="209194" y="6223645"/>
            <a:ext cx="4572000" cy="261610"/>
          </a:xfrm>
          <a:prstGeom prst="rect">
            <a:avLst/>
          </a:prstGeom>
        </p:spPr>
        <p:txBody>
          <a:bodyPr>
            <a:spAutoFit/>
          </a:bodyPr>
          <a:lstStyle/>
          <a:p>
            <a:r>
              <a:rPr lang="en-US" sz="1100" dirty="0">
                <a:latin typeface="Arial" panose="020B0604020202020204" pitchFamily="34" charset="0"/>
                <a:cs typeface="Arial" panose="020B0604020202020204" pitchFamily="34" charset="0"/>
              </a:rPr>
              <a:t>https://www.who.int/vaccine_safety/committee/topics/hpv/en/</a:t>
            </a:r>
          </a:p>
        </p:txBody>
      </p:sp>
    </p:spTree>
    <p:extLst>
      <p:ext uri="{BB962C8B-B14F-4D97-AF65-F5344CB8AC3E}">
        <p14:creationId xmlns:p14="http://schemas.microsoft.com/office/powerpoint/2010/main" val="286270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0355" y="1600200"/>
            <a:ext cx="7324878" cy="4719638"/>
          </a:xfrm>
        </p:spPr>
      </p:pic>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25</a:t>
            </a:fld>
            <a:endParaRPr lang="en-US" dirty="0"/>
          </a:p>
        </p:txBody>
      </p:sp>
      <p:sp>
        <p:nvSpPr>
          <p:cNvPr id="5" name="Title 4"/>
          <p:cNvSpPr>
            <a:spLocks noGrp="1"/>
          </p:cNvSpPr>
          <p:nvPr>
            <p:ph type="title"/>
          </p:nvPr>
        </p:nvSpPr>
        <p:spPr>
          <a:xfrm>
            <a:off x="284480" y="304800"/>
            <a:ext cx="8575040" cy="1112838"/>
          </a:xfrm>
        </p:spPr>
        <p:txBody>
          <a:bodyPr>
            <a:normAutofit fontScale="90000"/>
          </a:bodyPr>
          <a:lstStyle/>
          <a:p>
            <a:br>
              <a:rPr lang="en-US" dirty="0"/>
            </a:br>
            <a:endParaRPr lang="en-US" dirty="0"/>
          </a:p>
        </p:txBody>
      </p:sp>
      <p:sp>
        <p:nvSpPr>
          <p:cNvPr id="6" name="Rectangle 5"/>
          <p:cNvSpPr/>
          <p:nvPr/>
        </p:nvSpPr>
        <p:spPr>
          <a:xfrm>
            <a:off x="284480" y="494308"/>
            <a:ext cx="8575040" cy="892552"/>
          </a:xfrm>
          <a:prstGeom prst="rect">
            <a:avLst/>
          </a:prstGeom>
        </p:spPr>
        <p:txBody>
          <a:bodyPr wrap="square">
            <a:spAutoFit/>
          </a:bodyPr>
          <a:lstStyle/>
          <a:p>
            <a:pPr algn="ctr"/>
            <a:r>
              <a:rPr lang="en-US" sz="2600" b="1" dirty="0">
                <a:solidFill>
                  <a:srgbClr val="002060"/>
                </a:solidFill>
                <a:latin typeface="+mj-lt"/>
                <a:cs typeface="Arial" panose="020B0604020202020204" pitchFamily="34" charset="0"/>
              </a:rPr>
              <a:t>A binary choice: cancer prevention with the vaccine, or someday possible treatment without it</a:t>
            </a:r>
          </a:p>
        </p:txBody>
      </p:sp>
    </p:spTree>
    <p:extLst>
      <p:ext uri="{BB962C8B-B14F-4D97-AF65-F5344CB8AC3E}">
        <p14:creationId xmlns:p14="http://schemas.microsoft.com/office/powerpoint/2010/main" val="74331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295400"/>
            <a:ext cx="6106076" cy="4719638"/>
          </a:xfrm>
        </p:spPr>
      </p:pic>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26</a:t>
            </a:fld>
            <a:endParaRPr lang="en-US" dirty="0"/>
          </a:p>
        </p:txBody>
      </p:sp>
      <p:sp>
        <p:nvSpPr>
          <p:cNvPr id="5" name="Title 4"/>
          <p:cNvSpPr>
            <a:spLocks noGrp="1"/>
          </p:cNvSpPr>
          <p:nvPr>
            <p:ph type="title"/>
          </p:nvPr>
        </p:nvSpPr>
        <p:spPr/>
        <p:txBody>
          <a:bodyPr>
            <a:noAutofit/>
          </a:bodyPr>
          <a:lstStyle/>
          <a:p>
            <a:r>
              <a:rPr lang="en-US" sz="3600" dirty="0"/>
              <a:t>National HPV Vaccination Coverage Rate</a:t>
            </a:r>
          </a:p>
        </p:txBody>
      </p:sp>
    </p:spTree>
    <p:extLst>
      <p:ext uri="{BB962C8B-B14F-4D97-AF65-F5344CB8AC3E}">
        <p14:creationId xmlns:p14="http://schemas.microsoft.com/office/powerpoint/2010/main" val="72846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5962" y="6120130"/>
            <a:ext cx="3663099" cy="365125"/>
          </a:xfrm>
        </p:spPr>
        <p:txBody>
          <a:bodyPr/>
          <a:lstStyle/>
          <a:p>
            <a:pPr>
              <a:spcBef>
                <a:spcPct val="20000"/>
              </a:spcBef>
              <a:buClr>
                <a:srgbClr val="EA5F00"/>
              </a:buClr>
            </a:pPr>
            <a:r>
              <a:rPr lang="en-US" dirty="0" err="1">
                <a:solidFill>
                  <a:schemeClr val="accent1">
                    <a:lumMod val="50000"/>
                  </a:schemeClr>
                </a:solidFill>
              </a:rPr>
              <a:t>Stokley</a:t>
            </a:r>
            <a:r>
              <a:rPr lang="en-US" dirty="0">
                <a:solidFill>
                  <a:schemeClr val="accent1">
                    <a:lumMod val="50000"/>
                  </a:schemeClr>
                </a:solidFill>
              </a:rPr>
              <a:t> et al. </a:t>
            </a:r>
            <a:r>
              <a:rPr lang="en-US" i="1" dirty="0">
                <a:solidFill>
                  <a:schemeClr val="accent1">
                    <a:lumMod val="50000"/>
                  </a:schemeClr>
                </a:solidFill>
              </a:rPr>
              <a:t>MMWR</a:t>
            </a:r>
            <a:r>
              <a:rPr lang="en-US" dirty="0">
                <a:solidFill>
                  <a:schemeClr val="accent1">
                    <a:lumMod val="50000"/>
                  </a:schemeClr>
                </a:solidFill>
              </a:rPr>
              <a:t>. 2014.</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27</a:t>
            </a:fld>
            <a:endParaRPr lang="en-US" dirty="0"/>
          </a:p>
        </p:txBody>
      </p:sp>
      <p:sp>
        <p:nvSpPr>
          <p:cNvPr id="5" name="Title 4"/>
          <p:cNvSpPr>
            <a:spLocks noGrp="1"/>
          </p:cNvSpPr>
          <p:nvPr>
            <p:ph type="title"/>
          </p:nvPr>
        </p:nvSpPr>
        <p:spPr>
          <a:xfrm>
            <a:off x="286512" y="372979"/>
            <a:ext cx="8575040" cy="1227221"/>
          </a:xfrm>
        </p:spPr>
        <p:txBody>
          <a:bodyPr>
            <a:noAutofit/>
          </a:bodyPr>
          <a:lstStyle/>
          <a:p>
            <a:pPr algn="ctr"/>
            <a:r>
              <a:rPr lang="en-US" sz="3000" dirty="0"/>
              <a:t>Parents of unvaccinated girls – top reasons for not starting HPV vaccine series</a:t>
            </a:r>
          </a:p>
        </p:txBody>
      </p:sp>
      <p:graphicFrame>
        <p:nvGraphicFramePr>
          <p:cNvPr id="6" name="Chart Placeholder 2"/>
          <p:cNvGraphicFramePr>
            <a:graphicFrameLocks noGrp="1"/>
          </p:cNvGraphicFramePr>
          <p:nvPr>
            <p:ph idx="1"/>
            <p:extLst>
              <p:ext uri="{D42A27DB-BD31-4B8C-83A1-F6EECF244321}">
                <p14:modId xmlns:p14="http://schemas.microsoft.com/office/powerpoint/2010/main" val="2578843865"/>
              </p:ext>
            </p:extLst>
          </p:nvPr>
        </p:nvGraphicFramePr>
        <p:xfrm>
          <a:off x="284163" y="1600200"/>
          <a:ext cx="8577262"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cid:image002.jpg@01D5109F.83BB91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336422" y="6112109"/>
            <a:ext cx="1504950" cy="352425"/>
          </a:xfrm>
          <a:prstGeom prst="rect">
            <a:avLst/>
          </a:prstGeom>
          <a:noFill/>
          <a:ln>
            <a:noFill/>
          </a:ln>
        </p:spPr>
      </p:pic>
    </p:spTree>
    <p:extLst>
      <p:ext uri="{BB962C8B-B14F-4D97-AF65-F5344CB8AC3E}">
        <p14:creationId xmlns:p14="http://schemas.microsoft.com/office/powerpoint/2010/main" val="1025188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28</a:t>
            </a:fld>
            <a:endParaRPr lang="en-US" dirty="0"/>
          </a:p>
        </p:txBody>
      </p:sp>
      <p:sp>
        <p:nvSpPr>
          <p:cNvPr id="5" name="Title 4"/>
          <p:cNvSpPr>
            <a:spLocks noGrp="1"/>
          </p:cNvSpPr>
          <p:nvPr>
            <p:ph type="title"/>
          </p:nvPr>
        </p:nvSpPr>
        <p:spPr>
          <a:xfrm>
            <a:off x="284480" y="624522"/>
            <a:ext cx="8575040" cy="1128078"/>
          </a:xfrm>
        </p:spPr>
        <p:txBody>
          <a:bodyPr>
            <a:noAutofit/>
          </a:bodyPr>
          <a:lstStyle/>
          <a:p>
            <a:r>
              <a:rPr lang="en-US" dirty="0"/>
              <a:t>Tips for talking with Patients about HPV and Oral Cancer </a:t>
            </a:r>
          </a:p>
        </p:txBody>
      </p:sp>
      <p:sp>
        <p:nvSpPr>
          <p:cNvPr id="7" name="Content Placeholder 6"/>
          <p:cNvSpPr>
            <a:spLocks noGrp="1"/>
          </p:cNvSpPr>
          <p:nvPr>
            <p:ph idx="1"/>
          </p:nvPr>
        </p:nvSpPr>
        <p:spPr>
          <a:xfrm>
            <a:off x="288798" y="2261552"/>
            <a:ext cx="8577072" cy="4223703"/>
          </a:xfrm>
        </p:spPr>
        <p:txBody>
          <a:bodyPr>
            <a:normAutofit/>
          </a:bodyPr>
          <a:lstStyle/>
          <a:p>
            <a:pPr marL="457200" indent="-457200">
              <a:spcBef>
                <a:spcPts val="0"/>
              </a:spcBef>
              <a:spcAft>
                <a:spcPts val="1200"/>
              </a:spcAft>
              <a:buClr>
                <a:srgbClr val="693A77"/>
              </a:buClr>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Place brochures or other educational literature on HPV-related oral cancers available in your reception area.</a:t>
            </a:r>
          </a:p>
          <a:p>
            <a:pPr marL="457200" indent="-457200">
              <a:spcBef>
                <a:spcPts val="0"/>
              </a:spcBef>
              <a:spcAft>
                <a:spcPts val="1200"/>
              </a:spcAft>
              <a:buClr>
                <a:srgbClr val="693A77"/>
              </a:buClr>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Establish a practice philosophy on how to approach HPV and oral cancer.</a:t>
            </a:r>
          </a:p>
          <a:p>
            <a:pPr marL="457200" indent="-457200">
              <a:spcBef>
                <a:spcPts val="0"/>
              </a:spcBef>
              <a:spcAft>
                <a:spcPts val="1200"/>
              </a:spcAft>
              <a:buClr>
                <a:srgbClr val="693A77"/>
              </a:buClr>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Add sections to your patient questionnaire about HPV vaccine history and whether the patient would like to discuss oral cancer concerns in private.</a:t>
            </a:r>
          </a:p>
        </p:txBody>
      </p:sp>
    </p:spTree>
    <p:extLst>
      <p:ext uri="{BB962C8B-B14F-4D97-AF65-F5344CB8AC3E}">
        <p14:creationId xmlns:p14="http://schemas.microsoft.com/office/powerpoint/2010/main" val="327909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Snohomish Health District 05/24/2019</a:t>
            </a:r>
          </a:p>
        </p:txBody>
      </p:sp>
      <p:sp>
        <p:nvSpPr>
          <p:cNvPr id="3" name="Slide Number Placeholder 2"/>
          <p:cNvSpPr>
            <a:spLocks noGrp="1"/>
          </p:cNvSpPr>
          <p:nvPr>
            <p:ph type="sldNum" sz="quarter" idx="11"/>
          </p:nvPr>
        </p:nvSpPr>
        <p:spPr/>
        <p:txBody>
          <a:bodyPr/>
          <a:lstStyle/>
          <a:p>
            <a:fld id="{4D90BF6A-B352-416E-8525-2E9DFDE050E1}" type="slidenum">
              <a:rPr lang="en-US" smtClean="0"/>
              <a:pPr/>
              <a:t>29</a:t>
            </a:fld>
            <a:endParaRPr lang="en-US" dirty="0"/>
          </a:p>
        </p:txBody>
      </p:sp>
      <p:sp>
        <p:nvSpPr>
          <p:cNvPr id="4" name="Title 3"/>
          <p:cNvSpPr>
            <a:spLocks noGrp="1"/>
          </p:cNvSpPr>
          <p:nvPr>
            <p:ph type="title"/>
          </p:nvPr>
        </p:nvSpPr>
        <p:spPr>
          <a:xfrm>
            <a:off x="290830" y="304799"/>
            <a:ext cx="8575040" cy="1112837"/>
          </a:xfrm>
        </p:spPr>
        <p:txBody>
          <a:bodyPr/>
          <a:lstStyle/>
          <a:p>
            <a:r>
              <a:rPr lang="en-US" dirty="0"/>
              <a:t>Talking Points</a:t>
            </a:r>
          </a:p>
        </p:txBody>
      </p:sp>
      <p:pic>
        <p:nvPicPr>
          <p:cNvPr id="5" name="Content Placeholder 5"/>
          <p:cNvPicPr>
            <a:picLocks noChangeAspect="1"/>
          </p:cNvPicPr>
          <p:nvPr/>
        </p:nvPicPr>
        <p:blipFill>
          <a:blip r:embed="rId3"/>
          <a:stretch>
            <a:fillRect/>
          </a:stretch>
        </p:blipFill>
        <p:spPr>
          <a:xfrm>
            <a:off x="1066800" y="1417638"/>
            <a:ext cx="3647013" cy="4719638"/>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a:stretch>
            <a:fillRect/>
          </a:stretch>
        </p:blipFill>
        <p:spPr>
          <a:xfrm rot="794953">
            <a:off x="4643946" y="1407827"/>
            <a:ext cx="3670391" cy="4719638"/>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1195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 y="624522"/>
            <a:ext cx="8575040" cy="1051878"/>
          </a:xfrm>
        </p:spPr>
        <p:txBody>
          <a:bodyPr>
            <a:noAutofit/>
          </a:bodyPr>
          <a:lstStyle/>
          <a:p>
            <a:r>
              <a:rPr lang="en-US" dirty="0"/>
              <a:t>Oropharyngeal Cancer (OPC) Facts</a:t>
            </a:r>
          </a:p>
        </p:txBody>
      </p:sp>
      <p:sp>
        <p:nvSpPr>
          <p:cNvPr id="6" name="Content Placeholder 5"/>
          <p:cNvSpPr>
            <a:spLocks noGrp="1"/>
          </p:cNvSpPr>
          <p:nvPr>
            <p:ph sz="half" idx="1"/>
          </p:nvPr>
        </p:nvSpPr>
        <p:spPr>
          <a:xfrm>
            <a:off x="304800" y="2286000"/>
            <a:ext cx="4909974" cy="3416935"/>
          </a:xfrm>
        </p:spPr>
        <p:txBody>
          <a:bodyPr>
            <a:normAutofit/>
          </a:bodyPr>
          <a:lstStyle/>
          <a:p>
            <a:pPr>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Everyone is at risk for OPC.</a:t>
            </a:r>
          </a:p>
          <a:p>
            <a:pPr>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Unlike oral cavity cancers, smoking and drinking are not common risk factors.</a:t>
            </a:r>
          </a:p>
          <a:p>
            <a:pPr>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8 out of 10 people will contract Human Papillomavirus (HPV) at some point.</a:t>
            </a:r>
          </a:p>
        </p:txBody>
      </p:sp>
      <p:sp>
        <p:nvSpPr>
          <p:cNvPr id="3" name="Footer Placeholder 2"/>
          <p:cNvSpPr>
            <a:spLocks noGrp="1"/>
          </p:cNvSpPr>
          <p:nvPr>
            <p:ph type="ftr" sz="quarter" idx="10"/>
          </p:nvPr>
        </p:nvSpPr>
        <p:spPr/>
        <p:txBody>
          <a:bodyPr/>
          <a:lstStyle/>
          <a:p>
            <a:r>
              <a:rPr lang="en-US" dirty="0"/>
              <a:t>Snohomish Health District 05/24/2019</a:t>
            </a:r>
          </a:p>
        </p:txBody>
      </p:sp>
      <p:sp>
        <p:nvSpPr>
          <p:cNvPr id="4" name="Slide Number Placeholder 3"/>
          <p:cNvSpPr>
            <a:spLocks noGrp="1"/>
          </p:cNvSpPr>
          <p:nvPr>
            <p:ph type="sldNum" sz="quarter" idx="11"/>
          </p:nvPr>
        </p:nvSpPr>
        <p:spPr/>
        <p:txBody>
          <a:bodyPr/>
          <a:lstStyle/>
          <a:p>
            <a:fld id="{4D90BF6A-B352-416E-8525-2E9DFDE050E1}" type="slidenum">
              <a:rPr lang="en-US" smtClean="0"/>
              <a:pPr/>
              <a:t>3</a:t>
            </a:fld>
            <a:endParaRPr lang="en-US" dirty="0"/>
          </a:p>
        </p:txBody>
      </p:sp>
      <p:pic>
        <p:nvPicPr>
          <p:cNvPr id="7" name="Picture 6"/>
          <p:cNvPicPr>
            <a:picLocks noChangeAspect="1"/>
          </p:cNvPicPr>
          <p:nvPr/>
        </p:nvPicPr>
        <p:blipFill>
          <a:blip r:embed="rId3"/>
          <a:stretch>
            <a:fillRect/>
          </a:stretch>
        </p:blipFill>
        <p:spPr>
          <a:xfrm>
            <a:off x="5257800" y="1523198"/>
            <a:ext cx="3413559" cy="442040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0097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Snohomish Health District 05/24/2019</a:t>
            </a:r>
          </a:p>
        </p:txBody>
      </p:sp>
      <p:pic>
        <p:nvPicPr>
          <p:cNvPr id="7" name="Picture 6"/>
          <p:cNvPicPr>
            <a:picLocks noChangeAspect="1"/>
          </p:cNvPicPr>
          <p:nvPr/>
        </p:nvPicPr>
        <p:blipFill>
          <a:blip r:embed="rId3"/>
          <a:stretch>
            <a:fillRect/>
          </a:stretch>
        </p:blipFill>
        <p:spPr>
          <a:xfrm rot="20954724">
            <a:off x="1797257" y="1613365"/>
            <a:ext cx="2012403" cy="4676163"/>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p:cNvSpPr>
            <a:spLocks noGrp="1"/>
          </p:cNvSpPr>
          <p:nvPr>
            <p:ph type="sldNum" sz="quarter" idx="12"/>
          </p:nvPr>
        </p:nvSpPr>
        <p:spPr/>
        <p:txBody>
          <a:bodyPr/>
          <a:lstStyle/>
          <a:p>
            <a:fld id="{4D90BF6A-B352-416E-8525-2E9DFDE050E1}" type="slidenum">
              <a:rPr lang="en-US" smtClean="0"/>
              <a:pPr/>
              <a:t>30</a:t>
            </a:fld>
            <a:endParaRPr lang="en-US" dirty="0"/>
          </a:p>
        </p:txBody>
      </p:sp>
      <p:sp>
        <p:nvSpPr>
          <p:cNvPr id="5" name="Title 4"/>
          <p:cNvSpPr>
            <a:spLocks noGrp="1"/>
          </p:cNvSpPr>
          <p:nvPr>
            <p:ph type="title"/>
          </p:nvPr>
        </p:nvSpPr>
        <p:spPr>
          <a:xfrm>
            <a:off x="284480" y="441960"/>
            <a:ext cx="8575040" cy="813984"/>
          </a:xfrm>
        </p:spPr>
        <p:txBody>
          <a:bodyPr/>
          <a:lstStyle/>
          <a:p>
            <a:r>
              <a:rPr lang="en-US" dirty="0"/>
              <a:t>Helpful brochure for patients</a:t>
            </a:r>
          </a:p>
        </p:txBody>
      </p:sp>
      <p:pic>
        <p:nvPicPr>
          <p:cNvPr id="11" name="Content Placeholder 10"/>
          <p:cNvPicPr>
            <a:picLocks noGrp="1" noChangeAspect="1"/>
          </p:cNvPicPr>
          <p:nvPr>
            <p:ph idx="1"/>
          </p:nvPr>
        </p:nvPicPr>
        <p:blipFill>
          <a:blip r:embed="rId4"/>
          <a:stretch>
            <a:fillRect/>
          </a:stretch>
        </p:blipFill>
        <p:spPr>
          <a:xfrm rot="1008957">
            <a:off x="5579543" y="1668421"/>
            <a:ext cx="2080429" cy="4638970"/>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Content Placeholder 5"/>
          <p:cNvPicPr>
            <a:picLocks noChangeAspect="1"/>
          </p:cNvPicPr>
          <p:nvPr/>
        </p:nvPicPr>
        <p:blipFill>
          <a:blip r:embed="rId5"/>
          <a:stretch>
            <a:fillRect/>
          </a:stretch>
        </p:blipFill>
        <p:spPr>
          <a:xfrm rot="417513">
            <a:off x="3552745" y="1408753"/>
            <a:ext cx="1997694" cy="4680139"/>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7842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Snohomish Health District 05/24/2019</a:t>
            </a:r>
          </a:p>
        </p:txBody>
      </p:sp>
      <p:sp>
        <p:nvSpPr>
          <p:cNvPr id="2" name="Content Placeholder 1"/>
          <p:cNvSpPr>
            <a:spLocks noGrp="1"/>
          </p:cNvSpPr>
          <p:nvPr>
            <p:ph idx="1"/>
          </p:nvPr>
        </p:nvSpPr>
        <p:spPr>
          <a:xfrm>
            <a:off x="15240" y="1306831"/>
            <a:ext cx="2667000" cy="375920"/>
          </a:xfrm>
        </p:spPr>
        <p:txBody>
          <a:bodyPr>
            <a:normAutofit fontScale="77500" lnSpcReduction="20000"/>
          </a:bodyPr>
          <a:lstStyle/>
          <a:p>
            <a:pPr algn="ctr"/>
            <a:r>
              <a:rPr lang="en-US" sz="1400" dirty="0">
                <a:solidFill>
                  <a:srgbClr val="101E64"/>
                </a:solidFill>
              </a:rPr>
              <a:t>Available in English, Spanish, </a:t>
            </a:r>
            <a:br>
              <a:rPr lang="en-US" sz="1400" dirty="0">
                <a:solidFill>
                  <a:srgbClr val="101E64"/>
                </a:solidFill>
              </a:rPr>
            </a:br>
            <a:r>
              <a:rPr lang="en-US" sz="1400" dirty="0">
                <a:solidFill>
                  <a:srgbClr val="101E64"/>
                </a:solidFill>
              </a:rPr>
              <a:t>and Russian</a:t>
            </a:r>
          </a:p>
        </p:txBody>
      </p:sp>
      <p:sp>
        <p:nvSpPr>
          <p:cNvPr id="4" name="Slide Number Placeholder 3"/>
          <p:cNvSpPr>
            <a:spLocks noGrp="1"/>
          </p:cNvSpPr>
          <p:nvPr>
            <p:ph type="sldNum" sz="quarter" idx="12"/>
          </p:nvPr>
        </p:nvSpPr>
        <p:spPr/>
        <p:txBody>
          <a:bodyPr/>
          <a:lstStyle/>
          <a:p>
            <a:fld id="{4D90BF6A-B352-416E-8525-2E9DFDE050E1}" type="slidenum">
              <a:rPr lang="en-US" smtClean="0"/>
              <a:pPr/>
              <a:t>31</a:t>
            </a:fld>
            <a:endParaRPr lang="en-US" dirty="0"/>
          </a:p>
        </p:txBody>
      </p:sp>
      <p:pic>
        <p:nvPicPr>
          <p:cNvPr id="6" name="Picture 5"/>
          <p:cNvPicPr>
            <a:picLocks noChangeAspect="1"/>
          </p:cNvPicPr>
          <p:nvPr/>
        </p:nvPicPr>
        <p:blipFill>
          <a:blip r:embed="rId3"/>
          <a:stretch>
            <a:fillRect/>
          </a:stretch>
        </p:blipFill>
        <p:spPr>
          <a:xfrm rot="358930">
            <a:off x="3045416" y="1359335"/>
            <a:ext cx="2941858" cy="4834409"/>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4"/>
          <p:cNvSpPr>
            <a:spLocks noGrp="1"/>
          </p:cNvSpPr>
          <p:nvPr>
            <p:ph type="title"/>
          </p:nvPr>
        </p:nvSpPr>
        <p:spPr>
          <a:xfrm>
            <a:off x="284480" y="441960"/>
            <a:ext cx="8575040" cy="777240"/>
          </a:xfrm>
        </p:spPr>
        <p:txBody>
          <a:bodyPr/>
          <a:lstStyle/>
          <a:p>
            <a:r>
              <a:rPr lang="en-US" dirty="0"/>
              <a:t>Poster for exam rooms</a:t>
            </a:r>
          </a:p>
        </p:txBody>
      </p:sp>
    </p:spTree>
    <p:extLst>
      <p:ext uri="{BB962C8B-B14F-4D97-AF65-F5344CB8AC3E}">
        <p14:creationId xmlns:p14="http://schemas.microsoft.com/office/powerpoint/2010/main" val="2231249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32</a:t>
            </a:fld>
            <a:endParaRPr lang="en-US" dirty="0"/>
          </a:p>
        </p:txBody>
      </p:sp>
      <p:sp>
        <p:nvSpPr>
          <p:cNvPr id="5" name="Title 4"/>
          <p:cNvSpPr>
            <a:spLocks noGrp="1"/>
          </p:cNvSpPr>
          <p:nvPr>
            <p:ph type="title"/>
          </p:nvPr>
        </p:nvSpPr>
        <p:spPr>
          <a:xfrm>
            <a:off x="284480" y="365760"/>
            <a:ext cx="8575040" cy="929640"/>
          </a:xfrm>
        </p:spPr>
        <p:txBody>
          <a:bodyPr/>
          <a:lstStyle/>
          <a:p>
            <a:r>
              <a:rPr lang="en-US" dirty="0"/>
              <a:t>HPV Scripts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2784" y="609600"/>
            <a:ext cx="4324743" cy="5601017"/>
          </a:xfrm>
          <a:ln>
            <a:solidFill>
              <a:schemeClr val="bg1">
                <a:lumMod val="75000"/>
              </a:schemeClr>
            </a:solidFill>
          </a:ln>
          <a:effectLst>
            <a:outerShdw blurRad="50800" dist="38100" dir="2700000" algn="tl" rotWithShape="0">
              <a:prstClr val="black">
                <a:alpha val="40000"/>
              </a:prstClr>
            </a:outerShdw>
          </a:effectLst>
        </p:spPr>
      </p:pic>
      <p:pic>
        <p:nvPicPr>
          <p:cNvPr id="7"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5286" t="6801" r="54189" b="53745"/>
          <a:stretch/>
        </p:blipFill>
        <p:spPr>
          <a:xfrm>
            <a:off x="457200" y="1676400"/>
            <a:ext cx="3199754" cy="403447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254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05FCB4A4-7CB3-974A-A673-825F9B696CE8}"/>
              </a:ext>
            </a:extLst>
          </p:cNvPr>
          <p:cNvPicPr>
            <a:picLocks noGrp="1" noChangeAspect="1"/>
          </p:cNvPicPr>
          <p:nvPr>
            <p:ph idx="1"/>
          </p:nvPr>
        </p:nvPicPr>
        <p:blipFill>
          <a:blip r:embed="rId3"/>
          <a:stretch>
            <a:fillRect/>
          </a:stretch>
        </p:blipFill>
        <p:spPr>
          <a:xfrm>
            <a:off x="914400" y="1318219"/>
            <a:ext cx="7315200" cy="5006381"/>
          </a:xfrm>
          <a:prstGeom prst="roundRect">
            <a:avLst>
              <a:gd name="adj" fmla="val 16667"/>
            </a:avLst>
          </a:prstGeom>
          <a:ln>
            <a:solidFill>
              <a:schemeClr val="bg1">
                <a:lumMod val="75000"/>
              </a:schemeClr>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33</a:t>
            </a:fld>
            <a:endParaRPr lang="en-US" dirty="0"/>
          </a:p>
        </p:txBody>
      </p:sp>
      <p:sp>
        <p:nvSpPr>
          <p:cNvPr id="7" name="Title 6"/>
          <p:cNvSpPr>
            <a:spLocks noGrp="1"/>
          </p:cNvSpPr>
          <p:nvPr>
            <p:ph type="title"/>
          </p:nvPr>
        </p:nvSpPr>
        <p:spPr>
          <a:xfrm>
            <a:off x="290830" y="454977"/>
            <a:ext cx="8575040" cy="764223"/>
          </a:xfrm>
        </p:spPr>
        <p:txBody>
          <a:bodyPr/>
          <a:lstStyle/>
          <a:p>
            <a:r>
              <a:rPr lang="en-US" dirty="0"/>
              <a:t>Brought to you by the ADA</a:t>
            </a:r>
          </a:p>
        </p:txBody>
      </p:sp>
    </p:spTree>
    <p:extLst>
      <p:ext uri="{BB962C8B-B14F-4D97-AF65-F5344CB8AC3E}">
        <p14:creationId xmlns:p14="http://schemas.microsoft.com/office/powerpoint/2010/main" val="881682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 y="1600200"/>
            <a:ext cx="8329613" cy="4191000"/>
          </a:xfrm>
          <a:prstGeom prst="rect">
            <a:avLst/>
          </a:prstGeom>
        </p:spPr>
      </p:pic>
      <p:sp>
        <p:nvSpPr>
          <p:cNvPr id="7" name="Title 6"/>
          <p:cNvSpPr>
            <a:spLocks noGrp="1"/>
          </p:cNvSpPr>
          <p:nvPr>
            <p:ph type="title"/>
          </p:nvPr>
        </p:nvSpPr>
        <p:spPr>
          <a:xfrm>
            <a:off x="284480" y="441960"/>
            <a:ext cx="8575040" cy="777240"/>
          </a:xfrm>
        </p:spPr>
        <p:txBody>
          <a:bodyPr/>
          <a:lstStyle/>
          <a:p>
            <a:r>
              <a:rPr lang="en-US" dirty="0"/>
              <a:t>Questions?</a:t>
            </a:r>
          </a:p>
        </p:txBody>
      </p:sp>
      <p:sp>
        <p:nvSpPr>
          <p:cNvPr id="3" name="Footer Placeholder 2"/>
          <p:cNvSpPr>
            <a:spLocks noGrp="1"/>
          </p:cNvSpPr>
          <p:nvPr>
            <p:ph type="ftr" sz="quarter" idx="10"/>
          </p:nvPr>
        </p:nvSpPr>
        <p:spPr/>
        <p:txBody>
          <a:bodyPr/>
          <a:lstStyle/>
          <a:p>
            <a:r>
              <a:rPr lang="en-US" dirty="0"/>
              <a:t>Snohomish Health District 05/24/2019</a:t>
            </a:r>
          </a:p>
        </p:txBody>
      </p:sp>
      <p:sp>
        <p:nvSpPr>
          <p:cNvPr id="4" name="Slide Number Placeholder 3"/>
          <p:cNvSpPr>
            <a:spLocks noGrp="1"/>
          </p:cNvSpPr>
          <p:nvPr>
            <p:ph type="sldNum" sz="quarter" idx="11"/>
          </p:nvPr>
        </p:nvSpPr>
        <p:spPr/>
        <p:txBody>
          <a:bodyPr/>
          <a:lstStyle/>
          <a:p>
            <a:fld id="{4D90BF6A-B352-416E-8525-2E9DFDE050E1}" type="slidenum">
              <a:rPr lang="en-US" smtClean="0"/>
              <a:pPr/>
              <a:t>34</a:t>
            </a:fld>
            <a:endParaRPr lang="en-US" dirty="0"/>
          </a:p>
        </p:txBody>
      </p:sp>
    </p:spTree>
    <p:extLst>
      <p:ext uri="{BB962C8B-B14F-4D97-AF65-F5344CB8AC3E}">
        <p14:creationId xmlns:p14="http://schemas.microsoft.com/office/powerpoint/2010/main" val="4271455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99552" cy="4267200"/>
          </a:xfrm>
        </p:spPr>
        <p:txBody>
          <a:bodyPr/>
          <a:lstStyle/>
          <a:p>
            <a:r>
              <a:rPr lang="en-US" b="1" dirty="0">
                <a:solidFill>
                  <a:srgbClr val="693A77"/>
                </a:solidFill>
                <a:latin typeface="Arial" panose="020B0604020202020204" pitchFamily="34" charset="0"/>
                <a:cs typeface="Arial" panose="020B0604020202020204" pitchFamily="34" charset="0"/>
              </a:rPr>
              <a:t>Susan Babcock, RN, BSN </a:t>
            </a:r>
            <a:br>
              <a:rPr lang="en-US" b="1" dirty="0">
                <a:solidFill>
                  <a:srgbClr val="693A77"/>
                </a:solidFill>
                <a:latin typeface="Arial" panose="020B0604020202020204" pitchFamily="34" charset="0"/>
                <a:cs typeface="Arial" panose="020B0604020202020204" pitchFamily="34" charset="0"/>
              </a:rPr>
            </a:br>
            <a:r>
              <a:rPr lang="en-US" sz="2800" dirty="0">
                <a:solidFill>
                  <a:srgbClr val="101E64"/>
                </a:solidFill>
                <a:latin typeface="Arial" panose="020B0604020202020204" pitchFamily="34" charset="0"/>
                <a:cs typeface="Arial" panose="020B0604020202020204" pitchFamily="34" charset="0"/>
              </a:rPr>
              <a:t>Immunization Public Health Nurse</a:t>
            </a:r>
          </a:p>
          <a:p>
            <a:r>
              <a:rPr lang="en-US" sz="2800" dirty="0">
                <a:latin typeface="Arial" panose="020B0604020202020204" pitchFamily="34" charset="0"/>
                <a:cs typeface="Arial" panose="020B0604020202020204" pitchFamily="34" charset="0"/>
                <a:hlinkClick r:id="rId3"/>
              </a:rPr>
              <a:t>sbabcock@snohd.org</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rgbClr val="693A77"/>
                </a:solidFill>
                <a:latin typeface="Arial" panose="020B0604020202020204" pitchFamily="34" charset="0"/>
                <a:cs typeface="Arial" panose="020B0604020202020204" pitchFamily="34" charset="0"/>
              </a:rPr>
              <a:t>Kelly Barrows</a:t>
            </a:r>
            <a:br>
              <a:rPr lang="en-US" b="1" dirty="0">
                <a:solidFill>
                  <a:srgbClr val="7030A0"/>
                </a:solidFill>
                <a:latin typeface="Arial" panose="020B0604020202020204" pitchFamily="34" charset="0"/>
                <a:cs typeface="Arial" panose="020B0604020202020204" pitchFamily="34" charset="0"/>
              </a:rPr>
            </a:br>
            <a:r>
              <a:rPr lang="en-US" sz="2800" dirty="0">
                <a:solidFill>
                  <a:srgbClr val="101E64"/>
                </a:solidFill>
                <a:latin typeface="Arial" panose="020B0604020202020204" pitchFamily="34" charset="0"/>
                <a:cs typeface="Arial" panose="020B0604020202020204" pitchFamily="34" charset="0"/>
              </a:rPr>
              <a:t>Vaccines for Children Compliance Coordinator</a:t>
            </a:r>
          </a:p>
          <a:p>
            <a:r>
              <a:rPr lang="en-US" sz="2800" dirty="0">
                <a:latin typeface="Arial" panose="020B0604020202020204" pitchFamily="34" charset="0"/>
                <a:cs typeface="Arial" panose="020B0604020202020204" pitchFamily="34" charset="0"/>
                <a:hlinkClick r:id="rId4"/>
              </a:rPr>
              <a:t>kbarrows@snohd.org</a:t>
            </a:r>
            <a:endParaRPr lang="en-US" sz="2800" dirty="0">
              <a:latin typeface="Arial" panose="020B0604020202020204" pitchFamily="34" charset="0"/>
              <a:cs typeface="Arial" panose="020B0604020202020204" pitchFamily="34" charset="0"/>
            </a:endParaRPr>
          </a:p>
          <a:p>
            <a:endParaRPr lang="en-US" dirty="0"/>
          </a:p>
        </p:txBody>
      </p:sp>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35</a:t>
            </a:fld>
            <a:endParaRPr lang="en-US" dirty="0"/>
          </a:p>
        </p:txBody>
      </p:sp>
      <p:sp>
        <p:nvSpPr>
          <p:cNvPr id="5" name="Title 4"/>
          <p:cNvSpPr>
            <a:spLocks noGrp="1"/>
          </p:cNvSpPr>
          <p:nvPr>
            <p:ph type="title"/>
          </p:nvPr>
        </p:nvSpPr>
        <p:spPr>
          <a:xfrm>
            <a:off x="284480" y="365760"/>
            <a:ext cx="8575040" cy="929640"/>
          </a:xfrm>
        </p:spPr>
        <p:txBody>
          <a:bodyPr>
            <a:normAutofit/>
          </a:bodyPr>
          <a:lstStyle/>
          <a:p>
            <a:r>
              <a:rPr lang="en-US" dirty="0"/>
              <a:t>Contact Information</a:t>
            </a:r>
          </a:p>
        </p:txBody>
      </p:sp>
    </p:spTree>
    <p:extLst>
      <p:ext uri="{BB962C8B-B14F-4D97-AF65-F5344CB8AC3E}">
        <p14:creationId xmlns:p14="http://schemas.microsoft.com/office/powerpoint/2010/main" val="3304954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Snohomish Health District 05/24/2019</a:t>
            </a:r>
          </a:p>
        </p:txBody>
      </p:sp>
      <p:sp>
        <p:nvSpPr>
          <p:cNvPr id="3" name="Slide Number Placeholder 2"/>
          <p:cNvSpPr>
            <a:spLocks noGrp="1"/>
          </p:cNvSpPr>
          <p:nvPr>
            <p:ph type="sldNum" sz="quarter" idx="11"/>
          </p:nvPr>
        </p:nvSpPr>
        <p:spPr/>
        <p:txBody>
          <a:bodyPr/>
          <a:lstStyle/>
          <a:p>
            <a:fld id="{4D90BF6A-B352-416E-8525-2E9DFDE050E1}" type="slidenum">
              <a:rPr lang="en-US" smtClean="0"/>
              <a:pPr/>
              <a:t>36</a:t>
            </a:fld>
            <a:endParaRPr lang="en-US" dirty="0"/>
          </a:p>
        </p:txBody>
      </p:sp>
      <p:sp>
        <p:nvSpPr>
          <p:cNvPr id="4" name="Title 3"/>
          <p:cNvSpPr>
            <a:spLocks noGrp="1"/>
          </p:cNvSpPr>
          <p:nvPr>
            <p:ph type="title"/>
          </p:nvPr>
        </p:nvSpPr>
        <p:spPr>
          <a:xfrm>
            <a:off x="284480" y="365760"/>
            <a:ext cx="8575040" cy="929640"/>
          </a:xfrm>
        </p:spPr>
        <p:txBody>
          <a:bodyPr>
            <a:normAutofit/>
          </a:bodyPr>
          <a:lstStyle/>
          <a:p>
            <a:r>
              <a:rPr lang="en-US" dirty="0"/>
              <a:t>Special Thanks!</a:t>
            </a:r>
          </a:p>
        </p:txBody>
      </p:sp>
      <p:sp>
        <p:nvSpPr>
          <p:cNvPr id="5" name="Rectangle 4"/>
          <p:cNvSpPr/>
          <p:nvPr/>
        </p:nvSpPr>
        <p:spPr>
          <a:xfrm>
            <a:off x="685800" y="1676400"/>
            <a:ext cx="7086600" cy="3724096"/>
          </a:xfrm>
          <a:prstGeom prst="rect">
            <a:avLst/>
          </a:prstGeom>
        </p:spPr>
        <p:txBody>
          <a:bodyPr wrap="square">
            <a:spAutoFit/>
          </a:bodyPr>
          <a:lstStyle/>
          <a:p>
            <a:r>
              <a:rPr lang="en-US" sz="3200" b="1" dirty="0">
                <a:solidFill>
                  <a:srgbClr val="693A77"/>
                </a:solidFill>
                <a:latin typeface="Arial" panose="020B0604020202020204" pitchFamily="34" charset="0"/>
                <a:cs typeface="Arial" panose="020B0604020202020204" pitchFamily="34" charset="0"/>
              </a:rPr>
              <a:t>David Bradberry, DMD, FAAPD</a:t>
            </a:r>
            <a:br>
              <a:rPr lang="en-US" sz="3200" b="1" dirty="0">
                <a:solidFill>
                  <a:srgbClr val="7030A0"/>
                </a:solidFill>
                <a:latin typeface="Arial" panose="020B0604020202020204" pitchFamily="34" charset="0"/>
                <a:cs typeface="Arial" panose="020B0604020202020204" pitchFamily="34" charset="0"/>
              </a:rPr>
            </a:br>
            <a:r>
              <a:rPr lang="en-US" sz="2800" dirty="0">
                <a:solidFill>
                  <a:srgbClr val="102D64"/>
                </a:solidFill>
                <a:latin typeface="Arial" panose="020B0604020202020204" pitchFamily="34" charset="0"/>
                <a:cs typeface="Arial" panose="020B0604020202020204" pitchFamily="34" charset="0"/>
              </a:rPr>
              <a:t>Pediatric Dentist</a:t>
            </a:r>
            <a:br>
              <a:rPr lang="en-US" sz="2800" dirty="0">
                <a:solidFill>
                  <a:srgbClr val="102D64"/>
                </a:solidFill>
                <a:latin typeface="Arial" panose="020B0604020202020204" pitchFamily="34" charset="0"/>
                <a:cs typeface="Arial" panose="020B0604020202020204" pitchFamily="34" charset="0"/>
              </a:rPr>
            </a:br>
            <a:r>
              <a:rPr lang="en-US" sz="2800" dirty="0">
                <a:solidFill>
                  <a:srgbClr val="7030A0"/>
                </a:solidFill>
                <a:latin typeface="Arial" panose="020B0604020202020204" pitchFamily="34" charset="0"/>
                <a:cs typeface="Arial" panose="020B0604020202020204" pitchFamily="34" charset="0"/>
                <a:hlinkClick r:id="rId3"/>
              </a:rPr>
              <a:t>drbradberry@bellsouth.net</a:t>
            </a:r>
            <a:endParaRPr lang="en-US" sz="2800" dirty="0">
              <a:solidFill>
                <a:srgbClr val="7030A0"/>
              </a:solidFill>
              <a:latin typeface="Arial" panose="020B0604020202020204" pitchFamily="34" charset="0"/>
              <a:cs typeface="Arial" panose="020B0604020202020204" pitchFamily="34" charset="0"/>
            </a:endParaRPr>
          </a:p>
          <a:p>
            <a:r>
              <a:rPr lang="en-US" sz="2800" i="1" dirty="0">
                <a:solidFill>
                  <a:srgbClr val="102A64"/>
                </a:solidFill>
                <a:latin typeface="Arial" panose="020B0604020202020204" pitchFamily="34" charset="0"/>
                <a:cs typeface="Arial" panose="020B0604020202020204" pitchFamily="34" charset="0"/>
              </a:rPr>
              <a:t>For use of slide content</a:t>
            </a:r>
          </a:p>
          <a:p>
            <a:endParaRPr lang="en-US" sz="3200" b="1" dirty="0">
              <a:solidFill>
                <a:srgbClr val="102A64"/>
              </a:solidFill>
              <a:latin typeface="Arial" panose="020B0604020202020204" pitchFamily="34" charset="0"/>
              <a:cs typeface="Arial" panose="020B0604020202020204" pitchFamily="34" charset="0"/>
            </a:endParaRPr>
          </a:p>
          <a:p>
            <a:r>
              <a:rPr lang="en-US" sz="3200" b="1" dirty="0">
                <a:solidFill>
                  <a:srgbClr val="693A77"/>
                </a:solidFill>
                <a:latin typeface="Arial" panose="020B0604020202020204" pitchFamily="34" charset="0"/>
                <a:cs typeface="Arial" panose="020B0604020202020204" pitchFamily="34" charset="0"/>
              </a:rPr>
              <a:t>Paul Benedict</a:t>
            </a:r>
          </a:p>
          <a:p>
            <a:r>
              <a:rPr lang="en-US" sz="2800" i="1" dirty="0">
                <a:solidFill>
                  <a:srgbClr val="101E64"/>
                </a:solidFill>
                <a:latin typeface="Arial" panose="020B0604020202020204" pitchFamily="34" charset="0"/>
                <a:cs typeface="Arial" panose="020B0604020202020204" pitchFamily="34" charset="0"/>
              </a:rPr>
              <a:t>HPV related OPC survivor and an amazing advocate</a:t>
            </a:r>
          </a:p>
        </p:txBody>
      </p:sp>
    </p:spTree>
    <p:extLst>
      <p:ext uri="{BB962C8B-B14F-4D97-AF65-F5344CB8AC3E}">
        <p14:creationId xmlns:p14="http://schemas.microsoft.com/office/powerpoint/2010/main" val="4145082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751DFD-4984-4ADA-8954-145E51445ECA}"/>
              </a:ext>
            </a:extLst>
          </p:cNvPr>
          <p:cNvSpPr>
            <a:spLocks noGrp="1"/>
          </p:cNvSpPr>
          <p:nvPr>
            <p:ph type="ftr" sz="quarter" idx="10"/>
          </p:nvPr>
        </p:nvSpPr>
        <p:spPr/>
        <p:txBody>
          <a:bodyPr/>
          <a:lstStyle/>
          <a:p>
            <a:r>
              <a:rPr lang="en-US"/>
              <a:t>Snohomish Health District 03/28/2019</a:t>
            </a:r>
            <a:endParaRPr lang="en-US" dirty="0"/>
          </a:p>
        </p:txBody>
      </p:sp>
      <p:sp>
        <p:nvSpPr>
          <p:cNvPr id="3" name="Slide Number Placeholder 2">
            <a:extLst>
              <a:ext uri="{FF2B5EF4-FFF2-40B4-BE49-F238E27FC236}">
                <a16:creationId xmlns:a16="http://schemas.microsoft.com/office/drawing/2014/main" id="{2678663F-3B74-4CA8-8E87-FB6F051DB6CD}"/>
              </a:ext>
            </a:extLst>
          </p:cNvPr>
          <p:cNvSpPr>
            <a:spLocks noGrp="1"/>
          </p:cNvSpPr>
          <p:nvPr>
            <p:ph type="sldNum" sz="quarter" idx="11"/>
          </p:nvPr>
        </p:nvSpPr>
        <p:spPr/>
        <p:txBody>
          <a:bodyPr/>
          <a:lstStyle/>
          <a:p>
            <a:fld id="{4D90BF6A-B352-416E-8525-2E9DFDE050E1}" type="slidenum">
              <a:rPr lang="en-US" smtClean="0"/>
              <a:pPr/>
              <a:t>37</a:t>
            </a:fld>
            <a:endParaRPr lang="en-US" dirty="0"/>
          </a:p>
        </p:txBody>
      </p:sp>
      <p:sp>
        <p:nvSpPr>
          <p:cNvPr id="4" name="Title 3">
            <a:extLst>
              <a:ext uri="{FF2B5EF4-FFF2-40B4-BE49-F238E27FC236}">
                <a16:creationId xmlns:a16="http://schemas.microsoft.com/office/drawing/2014/main" id="{27603C51-7C00-4443-BE61-3B55CF168EDA}"/>
              </a:ext>
            </a:extLst>
          </p:cNvPr>
          <p:cNvSpPr>
            <a:spLocks noGrp="1"/>
          </p:cNvSpPr>
          <p:nvPr>
            <p:ph type="title"/>
          </p:nvPr>
        </p:nvSpPr>
        <p:spPr/>
        <p:txBody>
          <a:bodyPr>
            <a:normAutofit/>
          </a:bodyPr>
          <a:lstStyle/>
          <a:p>
            <a:r>
              <a:rPr lang="en-US" dirty="0"/>
              <a:t>Paul’s Story…</a:t>
            </a:r>
          </a:p>
        </p:txBody>
      </p:sp>
      <p:sp>
        <p:nvSpPr>
          <p:cNvPr id="8" name="Rectangle 3">
            <a:extLst>
              <a:ext uri="{FF2B5EF4-FFF2-40B4-BE49-F238E27FC236}">
                <a16:creationId xmlns:a16="http://schemas.microsoft.com/office/drawing/2014/main" id="{DC159465-139A-4D16-8218-269C785720E9}"/>
              </a:ext>
            </a:extLst>
          </p:cNvPr>
          <p:cNvSpPr>
            <a:spLocks noChangeArrowheads="1"/>
          </p:cNvSpPr>
          <p:nvPr/>
        </p:nvSpPr>
        <p:spPr bwMode="auto">
          <a:xfrm>
            <a:off x="1131570" y="3105834"/>
            <a:ext cx="754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ea typeface="Calibri" panose="020F0502020204030204" pitchFamily="34" charset="0"/>
                <a:hlinkClick r:id="rId2"/>
              </a:rPr>
              <a:t>https://youtu.be/2h4LRaxJddk</a:t>
            </a:r>
            <a:endParaRPr kumimoji="0" lang="en-US" altLang="en-US" sz="3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442959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8592" y="1447800"/>
            <a:ext cx="3657600" cy="2743200"/>
          </a:xfrm>
          <a:prstGeom prst="roundRect">
            <a:avLst>
              <a:gd name="adj" fmla="val 16667"/>
            </a:avLst>
          </a:prstGeom>
          <a:ln>
            <a:solidFill>
              <a:schemeClr val="bg1">
                <a:lumMod val="75000"/>
              </a:schemeClr>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Footer Placeholder 2"/>
          <p:cNvSpPr>
            <a:spLocks noGrp="1"/>
          </p:cNvSpPr>
          <p:nvPr>
            <p:ph type="ftr" sz="quarter" idx="11"/>
          </p:nvPr>
        </p:nvSpPr>
        <p:spPr/>
        <p:txBody>
          <a:bodyPr/>
          <a:lstStyle/>
          <a:p>
            <a:r>
              <a:rPr lang="en-US" dirty="0"/>
              <a:t>Snohomish Health District 05/24/2019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38</a:t>
            </a:fld>
            <a:endParaRPr lang="en-US" dirty="0"/>
          </a:p>
        </p:txBody>
      </p:sp>
      <p:sp>
        <p:nvSpPr>
          <p:cNvPr id="5" name="Title 4"/>
          <p:cNvSpPr>
            <a:spLocks noGrp="1"/>
          </p:cNvSpPr>
          <p:nvPr>
            <p:ph type="title"/>
          </p:nvPr>
        </p:nvSpPr>
        <p:spPr>
          <a:xfrm>
            <a:off x="284480" y="412115"/>
            <a:ext cx="8575040" cy="807085"/>
          </a:xfrm>
        </p:spPr>
        <p:txBody>
          <a:bodyPr/>
          <a:lstStyle/>
          <a:p>
            <a:r>
              <a:rPr lang="en-US" dirty="0"/>
              <a:t>Paul Benedict-Survivor</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2462" t="10000"/>
          <a:stretch/>
        </p:blipFill>
        <p:spPr>
          <a:xfrm>
            <a:off x="4837695" y="2819400"/>
            <a:ext cx="3671238"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92445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Snohomish Health District 05/24/2019</a:t>
            </a:r>
          </a:p>
        </p:txBody>
      </p:sp>
      <p:sp>
        <p:nvSpPr>
          <p:cNvPr id="3" name="Slide Number Placeholder 2"/>
          <p:cNvSpPr>
            <a:spLocks noGrp="1"/>
          </p:cNvSpPr>
          <p:nvPr>
            <p:ph type="sldNum" sz="quarter" idx="11"/>
          </p:nvPr>
        </p:nvSpPr>
        <p:spPr/>
        <p:txBody>
          <a:bodyPr/>
          <a:lstStyle/>
          <a:p>
            <a:fld id="{4D90BF6A-B352-416E-8525-2E9DFDE050E1}" type="slidenum">
              <a:rPr lang="en-US" smtClean="0"/>
              <a:pPr/>
              <a:t>39</a:t>
            </a:fld>
            <a:endParaRPr lang="en-US" dirty="0"/>
          </a:p>
        </p:txBody>
      </p:sp>
      <p:sp>
        <p:nvSpPr>
          <p:cNvPr id="4" name="Title 3"/>
          <p:cNvSpPr>
            <a:spLocks noGrp="1"/>
          </p:cNvSpPr>
          <p:nvPr>
            <p:ph type="title"/>
          </p:nvPr>
        </p:nvSpPr>
        <p:spPr/>
        <p:txBody>
          <a:bodyPr/>
          <a:lstStyle/>
          <a:p>
            <a:r>
              <a:rPr lang="en-US" dirty="0"/>
              <a:t>June Surgery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65760"/>
            <a:ext cx="3017520" cy="5887845"/>
          </a:xfrm>
          <a:prstGeom prst="roundRect">
            <a:avLst>
              <a:gd name="adj" fmla="val 16667"/>
            </a:avLst>
          </a:prstGeom>
          <a:ln>
            <a:solidFill>
              <a:schemeClr val="bg1">
                <a:lumMod val="75000"/>
              </a:schemeClr>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747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84480" y="1600200"/>
            <a:ext cx="8575040" cy="4719320"/>
          </a:xfrm>
        </p:spPr>
        <p:txBody>
          <a:bodyPr/>
          <a:lstStyle/>
          <a:p>
            <a:pPr marL="457200" indent="-457200">
              <a:spcBef>
                <a:spcPts val="0"/>
              </a:spcBef>
              <a:spcAft>
                <a:spcPts val="1200"/>
              </a:spcAft>
              <a:buClr>
                <a:srgbClr val="693A77"/>
              </a:buClr>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Incidence of OPC has overtaken that of cervical cancer.</a:t>
            </a:r>
          </a:p>
          <a:p>
            <a:pPr marL="457200" indent="-457200">
              <a:spcBef>
                <a:spcPts val="0"/>
              </a:spcBef>
              <a:spcAft>
                <a:spcPts val="1200"/>
              </a:spcAft>
              <a:buClr>
                <a:srgbClr val="693A77"/>
              </a:buClr>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HPV causes 70% of OPC in the US. </a:t>
            </a:r>
          </a:p>
          <a:p>
            <a:pPr marL="457200" indent="-457200">
              <a:spcBef>
                <a:spcPts val="0"/>
              </a:spcBef>
              <a:spcAft>
                <a:spcPts val="1200"/>
              </a:spcAft>
              <a:buClr>
                <a:srgbClr val="693A77"/>
              </a:buClr>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60% of OPC is HPV type 16 which is covered by the HPV vaccine.</a:t>
            </a:r>
          </a:p>
          <a:p>
            <a:pPr marL="457200" indent="-457200">
              <a:spcBef>
                <a:spcPts val="0"/>
              </a:spcBef>
              <a:spcAft>
                <a:spcPts val="1200"/>
              </a:spcAft>
              <a:buClr>
                <a:srgbClr val="693A77"/>
              </a:buClr>
              <a:buFont typeface="Arial" panose="020B0604020202020204" pitchFamily="34" charset="0"/>
              <a:buChar char="•"/>
            </a:pPr>
            <a:r>
              <a:rPr lang="en-US" sz="2500" dirty="0">
                <a:solidFill>
                  <a:srgbClr val="101E64"/>
                </a:solidFill>
                <a:latin typeface="Arial" panose="020B0604020202020204" pitchFamily="34" charset="0"/>
                <a:cs typeface="Arial" panose="020B0604020202020204" pitchFamily="34" charset="0"/>
              </a:rPr>
              <a:t>Middle aged men are at greater risk for contracting HPV related OPC.</a:t>
            </a:r>
          </a:p>
          <a:p>
            <a:pPr>
              <a:buClr>
                <a:srgbClr val="693A77"/>
              </a:buClr>
            </a:pPr>
            <a:endParaRPr lang="en-US" b="1" dirty="0">
              <a:solidFill>
                <a:srgbClr val="7030A0"/>
              </a:solidFill>
            </a:endParaRPr>
          </a:p>
        </p:txBody>
      </p:sp>
      <p:sp>
        <p:nvSpPr>
          <p:cNvPr id="5" name="Footer Placeholder 4"/>
          <p:cNvSpPr>
            <a:spLocks noGrp="1"/>
          </p:cNvSpPr>
          <p:nvPr>
            <p:ph type="ftr" sz="quarter" idx="11"/>
          </p:nvPr>
        </p:nvSpPr>
        <p:spPr/>
        <p:txBody>
          <a:bodyPr/>
          <a:lstStyle/>
          <a:p>
            <a:r>
              <a:rPr lang="en-US" dirty="0"/>
              <a:t>Snohomish Health District 05/24/19</a:t>
            </a:r>
          </a:p>
        </p:txBody>
      </p:sp>
      <p:sp>
        <p:nvSpPr>
          <p:cNvPr id="6" name="Slide Number Placeholder 5"/>
          <p:cNvSpPr>
            <a:spLocks noGrp="1"/>
          </p:cNvSpPr>
          <p:nvPr>
            <p:ph type="sldNum" sz="quarter" idx="12"/>
          </p:nvPr>
        </p:nvSpPr>
        <p:spPr/>
        <p:txBody>
          <a:bodyPr/>
          <a:lstStyle/>
          <a:p>
            <a:fld id="{4D90BF6A-B352-416E-8525-2E9DFDE050E1}" type="slidenum">
              <a:rPr lang="en-US" smtClean="0"/>
              <a:pPr/>
              <a:t>4</a:t>
            </a:fld>
            <a:endParaRPr lang="en-US" dirty="0"/>
          </a:p>
        </p:txBody>
      </p:sp>
      <p:sp>
        <p:nvSpPr>
          <p:cNvPr id="2" name="Title 1"/>
          <p:cNvSpPr>
            <a:spLocks noGrp="1"/>
          </p:cNvSpPr>
          <p:nvPr>
            <p:ph type="title"/>
          </p:nvPr>
        </p:nvSpPr>
        <p:spPr>
          <a:xfrm>
            <a:off x="290830" y="381000"/>
            <a:ext cx="8575040" cy="853440"/>
          </a:xfrm>
        </p:spPr>
        <p:txBody>
          <a:bodyPr>
            <a:normAutofit/>
          </a:bodyPr>
          <a:lstStyle/>
          <a:p>
            <a:r>
              <a:rPr lang="en-US" dirty="0"/>
              <a:t>More OPC Facts</a:t>
            </a:r>
          </a:p>
        </p:txBody>
      </p:sp>
    </p:spTree>
    <p:extLst>
      <p:ext uri="{BB962C8B-B14F-4D97-AF65-F5344CB8AC3E}">
        <p14:creationId xmlns:p14="http://schemas.microsoft.com/office/powerpoint/2010/main" val="81252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4480" y="6492875"/>
            <a:ext cx="3663099" cy="365125"/>
          </a:xfrm>
        </p:spPr>
        <p:txBody>
          <a:bodyPr/>
          <a:lstStyle/>
          <a:p>
            <a:r>
              <a:rPr lang="en-US" dirty="0"/>
              <a:t>Snohomish Health District 05/24/2019</a:t>
            </a:r>
          </a:p>
        </p:txBody>
      </p:sp>
      <p:sp>
        <p:nvSpPr>
          <p:cNvPr id="3" name="Slide Number Placeholder 2"/>
          <p:cNvSpPr>
            <a:spLocks noGrp="1"/>
          </p:cNvSpPr>
          <p:nvPr>
            <p:ph type="sldNum" sz="quarter" idx="11"/>
          </p:nvPr>
        </p:nvSpPr>
        <p:spPr/>
        <p:txBody>
          <a:bodyPr/>
          <a:lstStyle/>
          <a:p>
            <a:fld id="{4D90BF6A-B352-416E-8525-2E9DFDE050E1}" type="slidenum">
              <a:rPr lang="en-US" smtClean="0"/>
              <a:pPr/>
              <a:t>40</a:t>
            </a:fld>
            <a:endParaRPr lang="en-US" dirty="0"/>
          </a:p>
        </p:txBody>
      </p:sp>
      <p:sp>
        <p:nvSpPr>
          <p:cNvPr id="4" name="Title 3"/>
          <p:cNvSpPr>
            <a:spLocks noGrp="1"/>
          </p:cNvSpPr>
          <p:nvPr>
            <p:ph type="title"/>
          </p:nvPr>
        </p:nvSpPr>
        <p:spPr/>
        <p:txBody>
          <a:bodyPr>
            <a:noAutofit/>
          </a:bodyPr>
          <a:lstStyle/>
          <a:p>
            <a:pPr algn="ctr"/>
            <a:r>
              <a:rPr lang="en-US" sz="3800" dirty="0"/>
              <a:t>Aug. 14 Proton Radiation Therapy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98" y="1775377"/>
            <a:ext cx="3223260" cy="4297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720032"/>
            <a:ext cx="3223260" cy="4297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01994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Radiation Burns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96" y="2149158"/>
            <a:ext cx="4511040" cy="3383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874838"/>
            <a:ext cx="2953044" cy="3931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Footer Placeholder 2"/>
          <p:cNvSpPr>
            <a:spLocks noGrp="1"/>
          </p:cNvSpPr>
          <p:nvPr>
            <p:ph type="ftr" sz="quarter" idx="10"/>
          </p:nvPr>
        </p:nvSpPr>
        <p:spPr/>
        <p:txBody>
          <a:bodyPr/>
          <a:lstStyle/>
          <a:p>
            <a:r>
              <a:rPr lang="en-US" dirty="0"/>
              <a:t>Snohomish Health District 05/24/2019</a:t>
            </a:r>
          </a:p>
        </p:txBody>
      </p:sp>
      <p:sp>
        <p:nvSpPr>
          <p:cNvPr id="4" name="Slide Number Placeholder 3"/>
          <p:cNvSpPr>
            <a:spLocks noGrp="1"/>
          </p:cNvSpPr>
          <p:nvPr>
            <p:ph type="sldNum" sz="quarter" idx="11"/>
          </p:nvPr>
        </p:nvSpPr>
        <p:spPr/>
        <p:txBody>
          <a:bodyPr/>
          <a:lstStyle/>
          <a:p>
            <a:fld id="{4D90BF6A-B352-416E-8525-2E9DFDE050E1}" type="slidenum">
              <a:rPr lang="en-US" smtClean="0"/>
              <a:pPr/>
              <a:t>41</a:t>
            </a:fld>
            <a:endParaRPr lang="en-US" dirty="0"/>
          </a:p>
        </p:txBody>
      </p:sp>
    </p:spTree>
    <p:extLst>
      <p:ext uri="{BB962C8B-B14F-4D97-AF65-F5344CB8AC3E}">
        <p14:creationId xmlns:p14="http://schemas.microsoft.com/office/powerpoint/2010/main" val="283759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Snohomish Health District 05/24/2019</a:t>
            </a:r>
          </a:p>
        </p:txBody>
      </p:sp>
      <p:sp>
        <p:nvSpPr>
          <p:cNvPr id="3" name="Slide Number Placeholder 2"/>
          <p:cNvSpPr>
            <a:spLocks noGrp="1"/>
          </p:cNvSpPr>
          <p:nvPr>
            <p:ph type="sldNum" sz="quarter" idx="11"/>
          </p:nvPr>
        </p:nvSpPr>
        <p:spPr/>
        <p:txBody>
          <a:bodyPr/>
          <a:lstStyle/>
          <a:p>
            <a:fld id="{4D90BF6A-B352-416E-8525-2E9DFDE050E1}" type="slidenum">
              <a:rPr lang="en-US" smtClean="0"/>
              <a:pPr/>
              <a:t>42</a:t>
            </a:fld>
            <a:endParaRPr lang="en-US" dirty="0"/>
          </a:p>
        </p:txBody>
      </p:sp>
      <p:sp>
        <p:nvSpPr>
          <p:cNvPr id="4" name="Title 3"/>
          <p:cNvSpPr>
            <a:spLocks noGrp="1"/>
          </p:cNvSpPr>
          <p:nvPr>
            <p:ph type="title"/>
          </p:nvPr>
        </p:nvSpPr>
        <p:spPr/>
        <p:txBody>
          <a:bodyPr/>
          <a:lstStyle/>
          <a:p>
            <a:r>
              <a:rPr lang="en-US" dirty="0"/>
              <a:t>August 26 Radiation Burns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60" y="1783398"/>
            <a:ext cx="3566160"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783398"/>
            <a:ext cx="3090394"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10254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86200"/>
            <a:ext cx="8575040" cy="1051878"/>
          </a:xfrm>
        </p:spPr>
        <p:txBody>
          <a:bodyPr/>
          <a:lstStyle/>
          <a:p>
            <a:r>
              <a:rPr lang="en-US" i="1" dirty="0">
                <a:solidFill>
                  <a:srgbClr val="693A77"/>
                </a:solidFill>
              </a:rPr>
              <a:t>Thank you!</a:t>
            </a:r>
          </a:p>
        </p:txBody>
      </p:sp>
      <p:pic>
        <p:nvPicPr>
          <p:cNvPr id="12" name="Picture Placeholder 1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848" b="848"/>
          <a:stretch>
            <a:fillRect/>
          </a:stretch>
        </p:blipFill>
        <p:spPr>
          <a:ln w="9525">
            <a:solidFill>
              <a:schemeClr val="bg1">
                <a:lumMod val="75000"/>
              </a:schemeClr>
            </a:solidFill>
          </a:ln>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243" b="1243"/>
          <a:stretch>
            <a:fillRect/>
          </a:stretch>
        </p:blipFill>
        <p:spPr>
          <a:ln w="9525">
            <a:solidFill>
              <a:schemeClr val="bg1">
                <a:lumMod val="75000"/>
              </a:schemeClr>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195" t="-1956" r="21064" b="1956"/>
          <a:stretch/>
        </p:blipFill>
        <p:spPr>
          <a:xfrm>
            <a:off x="3200400" y="1407769"/>
            <a:ext cx="2819400" cy="2251419"/>
          </a:xfrm>
          <a:prstGeom prst="roundRect">
            <a:avLst>
              <a:gd name="adj" fmla="val 16667"/>
            </a:avLst>
          </a:prstGeom>
          <a:ln>
            <a:solidFill>
              <a:schemeClr val="bg1">
                <a:lumMod val="75000"/>
              </a:schemeClr>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8425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84960"/>
            <a:ext cx="7239000" cy="4734560"/>
          </a:xfrm>
        </p:spPr>
        <p:txBody>
          <a:bodyPr>
            <a:normAutofit/>
          </a:bodyPr>
          <a:lstStyle/>
          <a:p>
            <a:pPr marL="0" indent="0">
              <a:spcBef>
                <a:spcPts val="0"/>
              </a:spcBef>
              <a:buNone/>
            </a:pPr>
            <a:r>
              <a:rPr lang="en-US" b="1" i="1" dirty="0">
                <a:solidFill>
                  <a:srgbClr val="693A77"/>
                </a:solidFill>
                <a:latin typeface="Arial" panose="020B0604020202020204" pitchFamily="34" charset="0"/>
                <a:cs typeface="Arial" panose="020B0604020202020204" pitchFamily="34" charset="0"/>
              </a:rPr>
              <a:t>“…if the rise in incidence (OPC) continues at its present pace, the incidence of oropharyngeal cancers among males will overtake that of cervical cancers by the year 2020…”</a:t>
            </a:r>
          </a:p>
          <a:p>
            <a:pPr marL="0" indent="0">
              <a:buNone/>
            </a:pPr>
            <a:endParaRPr lang="en-US" sz="2800" dirty="0"/>
          </a:p>
          <a:p>
            <a:pPr marL="0" indent="0">
              <a:buNone/>
            </a:pPr>
            <a:endParaRPr lang="en-US" sz="2800" dirty="0"/>
          </a:p>
          <a:p>
            <a:pPr marL="0" indent="0">
              <a:buNone/>
            </a:pPr>
            <a:r>
              <a:rPr lang="en-US" sz="1800" dirty="0">
                <a:latin typeface="Arial" panose="020B0604020202020204" pitchFamily="34" charset="0"/>
                <a:cs typeface="Arial" panose="020B0604020202020204" pitchFamily="34" charset="0"/>
                <a:hlinkClick r:id="rId3"/>
              </a:rPr>
              <a:t>https://www.ada.org/en/about-the-ada/ada-positions-policies-and-statements/statement-on-human-papillomavirus-and-squamous-cel</a:t>
            </a:r>
            <a:r>
              <a:rPr lang="en-US" sz="1800" dirty="0">
                <a:latin typeface="Arial" panose="020B0604020202020204" pitchFamily="34" charset="0"/>
                <a:cs typeface="Arial" panose="020B0604020202020204" pitchFamily="34" charset="0"/>
              </a:rPr>
              <a:t> </a:t>
            </a:r>
          </a:p>
        </p:txBody>
      </p:sp>
      <p:sp>
        <p:nvSpPr>
          <p:cNvPr id="3" name="Footer Placeholder 2"/>
          <p:cNvSpPr>
            <a:spLocks noGrp="1"/>
          </p:cNvSpPr>
          <p:nvPr>
            <p:ph type="ftr" sz="quarter" idx="11"/>
          </p:nvPr>
        </p:nvSpPr>
        <p:spPr/>
        <p:txBody>
          <a:bodyPr/>
          <a:lstStyle/>
          <a:p>
            <a:r>
              <a:rPr lang="en-US" dirty="0"/>
              <a:t>Snohomish Health District 05/24/19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5</a:t>
            </a:fld>
            <a:endParaRPr lang="en-US" dirty="0"/>
          </a:p>
        </p:txBody>
      </p:sp>
      <p:sp>
        <p:nvSpPr>
          <p:cNvPr id="5" name="Title 4"/>
          <p:cNvSpPr>
            <a:spLocks noGrp="1"/>
          </p:cNvSpPr>
          <p:nvPr>
            <p:ph type="title"/>
          </p:nvPr>
        </p:nvSpPr>
        <p:spPr>
          <a:xfrm>
            <a:off x="304800" y="441960"/>
            <a:ext cx="8575040" cy="777240"/>
          </a:xfrm>
        </p:spPr>
        <p:txBody>
          <a:bodyPr/>
          <a:lstStyle/>
          <a:p>
            <a:r>
              <a:rPr lang="en-US" dirty="0"/>
              <a:t>What does the ADA say?</a:t>
            </a:r>
          </a:p>
        </p:txBody>
      </p:sp>
    </p:spTree>
    <p:extLst>
      <p:ext uri="{BB962C8B-B14F-4D97-AF65-F5344CB8AC3E}">
        <p14:creationId xmlns:p14="http://schemas.microsoft.com/office/powerpoint/2010/main" val="49178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40949066"/>
              </p:ext>
            </p:extLst>
          </p:nvPr>
        </p:nvGraphicFramePr>
        <p:xfrm>
          <a:off x="290830" y="1981200"/>
          <a:ext cx="8577264" cy="3662680"/>
        </p:xfrm>
        <a:graphic>
          <a:graphicData uri="http://schemas.openxmlformats.org/drawingml/2006/table">
            <a:tbl>
              <a:tblPr firstRow="1" bandRow="1">
                <a:tableStyleId>{5C22544A-7EE6-4342-B048-85BDC9FD1C3A}</a:tableStyleId>
              </a:tblPr>
              <a:tblGrid>
                <a:gridCol w="1387794">
                  <a:extLst>
                    <a:ext uri="{9D8B030D-6E8A-4147-A177-3AD203B41FA5}">
                      <a16:colId xmlns:a16="http://schemas.microsoft.com/office/drawing/2014/main" val="20000"/>
                    </a:ext>
                  </a:extLst>
                </a:gridCol>
                <a:gridCol w="1376043">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83483">
                  <a:extLst>
                    <a:ext uri="{9D8B030D-6E8A-4147-A177-3AD203B41FA5}">
                      <a16:colId xmlns:a16="http://schemas.microsoft.com/office/drawing/2014/main" val="20004"/>
                    </a:ext>
                  </a:extLst>
                </a:gridCol>
                <a:gridCol w="1429544">
                  <a:extLst>
                    <a:ext uri="{9D8B030D-6E8A-4147-A177-3AD203B41FA5}">
                      <a16:colId xmlns:a16="http://schemas.microsoft.com/office/drawing/2014/main" val="20005"/>
                    </a:ext>
                  </a:extLst>
                </a:gridCol>
              </a:tblGrid>
              <a:tr h="426720">
                <a:tc rowSpan="2">
                  <a:txBody>
                    <a:bodyPr/>
                    <a:lstStyle/>
                    <a:p>
                      <a:pPr algn="ctr"/>
                      <a:endParaRPr lang="en-US" sz="1600" dirty="0">
                        <a:solidFill>
                          <a:schemeClr val="tx1"/>
                        </a:solidFill>
                      </a:endParaRPr>
                    </a:p>
                    <a:p>
                      <a:pPr algn="ctr"/>
                      <a:r>
                        <a:rPr lang="en-US" sz="1600" dirty="0">
                          <a:solidFill>
                            <a:schemeClr val="tx1"/>
                          </a:solidFill>
                        </a:rPr>
                        <a:t>Cancer Site</a:t>
                      </a:r>
                    </a:p>
                  </a:txBody>
                  <a:tcPr>
                    <a:solidFill>
                      <a:schemeClr val="tx2">
                        <a:lumMod val="40000"/>
                        <a:lumOff val="60000"/>
                      </a:schemeClr>
                    </a:solidFill>
                  </a:tcPr>
                </a:tc>
                <a:tc rowSpan="2">
                  <a:txBody>
                    <a:bodyPr/>
                    <a:lstStyle/>
                    <a:p>
                      <a:pPr algn="ctr"/>
                      <a:r>
                        <a:rPr lang="en-US" sz="1600" dirty="0">
                          <a:solidFill>
                            <a:schemeClr val="tx1"/>
                          </a:solidFill>
                        </a:rPr>
                        <a:t>Number of HPV-associated cancers</a:t>
                      </a:r>
                    </a:p>
                  </a:txBody>
                  <a:tcPr>
                    <a:solidFill>
                      <a:schemeClr val="tx2">
                        <a:lumMod val="40000"/>
                        <a:lumOff val="60000"/>
                      </a:schemeClr>
                    </a:solidFill>
                  </a:tcPr>
                </a:tc>
                <a:tc rowSpan="2">
                  <a:txBody>
                    <a:bodyPr/>
                    <a:lstStyle/>
                    <a:p>
                      <a:pPr algn="ctr"/>
                      <a:r>
                        <a:rPr lang="en-US" sz="1600" dirty="0">
                          <a:solidFill>
                            <a:schemeClr val="tx1"/>
                          </a:solidFill>
                        </a:rPr>
                        <a:t>Percentage probably caused by any HPV type</a:t>
                      </a:r>
                    </a:p>
                  </a:txBody>
                  <a:tcPr>
                    <a:solidFill>
                      <a:schemeClr val="tx2">
                        <a:lumMod val="40000"/>
                        <a:lumOff val="60000"/>
                      </a:schemeClr>
                    </a:solidFill>
                  </a:tcPr>
                </a:tc>
                <a:tc gridSpan="3">
                  <a:txBody>
                    <a:bodyPr/>
                    <a:lstStyle/>
                    <a:p>
                      <a:pPr algn="ctr"/>
                      <a:r>
                        <a:rPr lang="en-US" sz="1600" dirty="0">
                          <a:solidFill>
                            <a:schemeClr val="tx1"/>
                          </a:solidFill>
                        </a:rPr>
                        <a:t>Number probably caused by any HPV type</a:t>
                      </a:r>
                    </a:p>
                  </a:txBody>
                  <a:tcPr>
                    <a:solidFill>
                      <a:schemeClr val="tx2">
                        <a:lumMod val="40000"/>
                        <a:lumOff val="60000"/>
                      </a:schemeClr>
                    </a:solidFill>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4876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a:solidFill>
                            <a:srgbClr val="FF0000"/>
                          </a:solidFill>
                        </a:rPr>
                        <a:t>Female</a:t>
                      </a:r>
                    </a:p>
                  </a:txBody>
                  <a:tcPr>
                    <a:solidFill>
                      <a:schemeClr val="accent1">
                        <a:lumMod val="40000"/>
                        <a:lumOff val="60000"/>
                      </a:schemeClr>
                    </a:solidFill>
                  </a:tcPr>
                </a:tc>
                <a:tc>
                  <a:txBody>
                    <a:bodyPr/>
                    <a:lstStyle/>
                    <a:p>
                      <a:pPr algn="ctr"/>
                      <a:r>
                        <a:rPr lang="en-US" b="1" dirty="0">
                          <a:solidFill>
                            <a:srgbClr val="0070C0"/>
                          </a:solidFill>
                        </a:rPr>
                        <a:t>Male</a:t>
                      </a:r>
                    </a:p>
                  </a:txBody>
                  <a:tcPr>
                    <a:solidFill>
                      <a:schemeClr val="accent1">
                        <a:lumMod val="40000"/>
                        <a:lumOff val="60000"/>
                      </a:schemeClr>
                    </a:solidFill>
                  </a:tcPr>
                </a:tc>
                <a:tc>
                  <a:txBody>
                    <a:bodyPr/>
                    <a:lstStyle/>
                    <a:p>
                      <a:r>
                        <a:rPr lang="en-US" b="1" dirty="0">
                          <a:solidFill>
                            <a:schemeClr val="tx1"/>
                          </a:solidFill>
                        </a:rPr>
                        <a:t>Both Sexes</a:t>
                      </a: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Cervix</a:t>
                      </a:r>
                    </a:p>
                  </a:txBody>
                  <a:tcPr>
                    <a:solidFill>
                      <a:srgbClr val="9EF030"/>
                    </a:solidFill>
                  </a:tcPr>
                </a:tc>
                <a:tc>
                  <a:txBody>
                    <a:bodyPr/>
                    <a:lstStyle/>
                    <a:p>
                      <a:pPr algn="ctr"/>
                      <a:r>
                        <a:rPr lang="en-US" sz="1600" dirty="0">
                          <a:solidFill>
                            <a:schemeClr val="tx1"/>
                          </a:solidFill>
                        </a:rPr>
                        <a:t>11,866</a:t>
                      </a:r>
                    </a:p>
                  </a:txBody>
                  <a:tcPr>
                    <a:solidFill>
                      <a:srgbClr val="9EF030"/>
                    </a:solidFill>
                  </a:tcPr>
                </a:tc>
                <a:tc>
                  <a:txBody>
                    <a:bodyPr/>
                    <a:lstStyle/>
                    <a:p>
                      <a:pPr algn="ctr"/>
                      <a:r>
                        <a:rPr lang="en-US" sz="1600" dirty="0">
                          <a:solidFill>
                            <a:schemeClr val="tx1"/>
                          </a:solidFill>
                        </a:rPr>
                        <a:t>91%</a:t>
                      </a:r>
                    </a:p>
                  </a:txBody>
                  <a:tcPr>
                    <a:solidFill>
                      <a:srgbClr val="9EF030"/>
                    </a:solidFill>
                  </a:tcPr>
                </a:tc>
                <a:tc>
                  <a:txBody>
                    <a:bodyPr/>
                    <a:lstStyle/>
                    <a:p>
                      <a:pPr algn="ctr"/>
                      <a:r>
                        <a:rPr lang="en-US" sz="1600" dirty="0">
                          <a:solidFill>
                            <a:srgbClr val="FF0000"/>
                          </a:solidFill>
                        </a:rPr>
                        <a:t>10,751</a:t>
                      </a:r>
                    </a:p>
                  </a:txBody>
                  <a:tcPr>
                    <a:solidFill>
                      <a:srgbClr val="9EF030"/>
                    </a:solidFill>
                  </a:tcPr>
                </a:tc>
                <a:tc>
                  <a:txBody>
                    <a:bodyPr/>
                    <a:lstStyle/>
                    <a:p>
                      <a:pPr algn="ctr"/>
                      <a:r>
                        <a:rPr lang="en-US" sz="1600" dirty="0">
                          <a:solidFill>
                            <a:srgbClr val="0070C0"/>
                          </a:solidFill>
                        </a:rPr>
                        <a:t>0</a:t>
                      </a:r>
                    </a:p>
                  </a:txBody>
                  <a:tcPr>
                    <a:solidFill>
                      <a:srgbClr val="9EF030"/>
                    </a:solidFill>
                  </a:tcPr>
                </a:tc>
                <a:tc>
                  <a:txBody>
                    <a:bodyPr/>
                    <a:lstStyle/>
                    <a:p>
                      <a:pPr algn="ctr"/>
                      <a:r>
                        <a:rPr lang="en-US" sz="1600" b="1" dirty="0">
                          <a:solidFill>
                            <a:schemeClr val="tx1"/>
                          </a:solidFill>
                        </a:rPr>
                        <a:t>10,751</a:t>
                      </a:r>
                    </a:p>
                  </a:txBody>
                  <a:tcPr>
                    <a:solidFill>
                      <a:srgbClr val="9EF030"/>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Vagina</a:t>
                      </a:r>
                    </a:p>
                  </a:txBody>
                  <a:tcPr>
                    <a:solidFill>
                      <a:schemeClr val="bg1"/>
                    </a:solidFill>
                  </a:tcPr>
                </a:tc>
                <a:tc>
                  <a:txBody>
                    <a:bodyPr/>
                    <a:lstStyle/>
                    <a:p>
                      <a:pPr algn="ctr"/>
                      <a:r>
                        <a:rPr lang="en-US" sz="1600" dirty="0">
                          <a:solidFill>
                            <a:schemeClr val="tx1"/>
                          </a:solidFill>
                        </a:rPr>
                        <a:t>846</a:t>
                      </a:r>
                    </a:p>
                  </a:txBody>
                  <a:tcPr>
                    <a:solidFill>
                      <a:schemeClr val="bg1"/>
                    </a:solidFill>
                  </a:tcPr>
                </a:tc>
                <a:tc>
                  <a:txBody>
                    <a:bodyPr/>
                    <a:lstStyle/>
                    <a:p>
                      <a:pPr algn="ctr"/>
                      <a:r>
                        <a:rPr lang="en-US" sz="1600" dirty="0">
                          <a:solidFill>
                            <a:schemeClr val="tx1"/>
                          </a:solidFill>
                        </a:rPr>
                        <a:t>75%</a:t>
                      </a:r>
                    </a:p>
                  </a:txBody>
                  <a:tcPr>
                    <a:solidFill>
                      <a:schemeClr val="bg1"/>
                    </a:solidFill>
                  </a:tcPr>
                </a:tc>
                <a:tc>
                  <a:txBody>
                    <a:bodyPr/>
                    <a:lstStyle/>
                    <a:p>
                      <a:pPr algn="ctr"/>
                      <a:r>
                        <a:rPr lang="en-US" sz="1600" dirty="0">
                          <a:solidFill>
                            <a:srgbClr val="FF0000"/>
                          </a:solidFill>
                        </a:rPr>
                        <a:t>635</a:t>
                      </a:r>
                    </a:p>
                  </a:txBody>
                  <a:tcPr>
                    <a:solidFill>
                      <a:schemeClr val="bg1"/>
                    </a:solidFill>
                  </a:tcPr>
                </a:tc>
                <a:tc>
                  <a:txBody>
                    <a:bodyPr/>
                    <a:lstStyle/>
                    <a:p>
                      <a:pPr algn="ctr"/>
                      <a:r>
                        <a:rPr lang="en-US" sz="1600" dirty="0">
                          <a:solidFill>
                            <a:srgbClr val="0070C0"/>
                          </a:solidFill>
                        </a:rPr>
                        <a:t>0</a:t>
                      </a:r>
                    </a:p>
                  </a:txBody>
                  <a:tcPr>
                    <a:solidFill>
                      <a:schemeClr val="bg1"/>
                    </a:solidFill>
                  </a:tcPr>
                </a:tc>
                <a:tc>
                  <a:txBody>
                    <a:bodyPr/>
                    <a:lstStyle/>
                    <a:p>
                      <a:pPr algn="ctr"/>
                      <a:r>
                        <a:rPr lang="en-US" sz="1600" dirty="0">
                          <a:solidFill>
                            <a:schemeClr val="tx1"/>
                          </a:solidFill>
                        </a:rPr>
                        <a:t>635</a:t>
                      </a:r>
                    </a:p>
                  </a:txBody>
                  <a:tcPr>
                    <a:solidFill>
                      <a:schemeClr val="bg1"/>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Vulva</a:t>
                      </a:r>
                    </a:p>
                  </a:txBody>
                  <a:tcPr>
                    <a:solidFill>
                      <a:srgbClr val="9EF030"/>
                    </a:solidFill>
                  </a:tcPr>
                </a:tc>
                <a:tc>
                  <a:txBody>
                    <a:bodyPr/>
                    <a:lstStyle/>
                    <a:p>
                      <a:pPr algn="ctr"/>
                      <a:r>
                        <a:rPr lang="en-US" sz="1600" dirty="0">
                          <a:solidFill>
                            <a:schemeClr val="tx1"/>
                          </a:solidFill>
                        </a:rPr>
                        <a:t>3,934</a:t>
                      </a:r>
                    </a:p>
                  </a:txBody>
                  <a:tcPr>
                    <a:solidFill>
                      <a:srgbClr val="9EF030"/>
                    </a:solidFill>
                  </a:tcPr>
                </a:tc>
                <a:tc>
                  <a:txBody>
                    <a:bodyPr/>
                    <a:lstStyle/>
                    <a:p>
                      <a:pPr algn="ctr"/>
                      <a:r>
                        <a:rPr lang="en-US" sz="1600" dirty="0">
                          <a:solidFill>
                            <a:schemeClr val="tx1"/>
                          </a:solidFill>
                        </a:rPr>
                        <a:t>69%</a:t>
                      </a:r>
                    </a:p>
                  </a:txBody>
                  <a:tcPr>
                    <a:solidFill>
                      <a:srgbClr val="9EF030"/>
                    </a:solidFill>
                  </a:tcPr>
                </a:tc>
                <a:tc>
                  <a:txBody>
                    <a:bodyPr/>
                    <a:lstStyle/>
                    <a:p>
                      <a:pPr algn="ctr"/>
                      <a:r>
                        <a:rPr lang="en-US" sz="1600" dirty="0">
                          <a:solidFill>
                            <a:srgbClr val="FF0000"/>
                          </a:solidFill>
                        </a:rPr>
                        <a:t>2,707</a:t>
                      </a:r>
                    </a:p>
                  </a:txBody>
                  <a:tcPr>
                    <a:solidFill>
                      <a:srgbClr val="9EF030"/>
                    </a:solidFill>
                  </a:tcPr>
                </a:tc>
                <a:tc>
                  <a:txBody>
                    <a:bodyPr/>
                    <a:lstStyle/>
                    <a:p>
                      <a:pPr algn="ctr"/>
                      <a:r>
                        <a:rPr lang="en-US" sz="1600" dirty="0">
                          <a:solidFill>
                            <a:srgbClr val="0070C0"/>
                          </a:solidFill>
                        </a:rPr>
                        <a:t>0</a:t>
                      </a:r>
                    </a:p>
                  </a:txBody>
                  <a:tcPr>
                    <a:solidFill>
                      <a:srgbClr val="9EF030"/>
                    </a:solidFill>
                  </a:tcPr>
                </a:tc>
                <a:tc>
                  <a:txBody>
                    <a:bodyPr/>
                    <a:lstStyle/>
                    <a:p>
                      <a:pPr algn="ctr"/>
                      <a:r>
                        <a:rPr lang="en-US" sz="1600" dirty="0">
                          <a:solidFill>
                            <a:schemeClr val="tx1"/>
                          </a:solidFill>
                        </a:rPr>
                        <a:t>2,707</a:t>
                      </a:r>
                    </a:p>
                  </a:txBody>
                  <a:tcPr>
                    <a:solidFill>
                      <a:srgbClr val="9EF030"/>
                    </a:solidFill>
                  </a:tcPr>
                </a:tc>
                <a:extLst>
                  <a:ext uri="{0D108BD9-81ED-4DB2-BD59-A6C34878D82A}">
                    <a16:rowId xmlns:a16="http://schemas.microsoft.com/office/drawing/2014/main" val="10004"/>
                  </a:ext>
                </a:extLst>
              </a:tr>
              <a:tr h="370840">
                <a:tc>
                  <a:txBody>
                    <a:bodyPr/>
                    <a:lstStyle/>
                    <a:p>
                      <a:pPr algn="ctr"/>
                      <a:r>
                        <a:rPr lang="en-US" sz="1600" b="1" dirty="0">
                          <a:solidFill>
                            <a:schemeClr val="tx1"/>
                          </a:solidFill>
                        </a:rPr>
                        <a:t>Penis</a:t>
                      </a:r>
                    </a:p>
                  </a:txBody>
                  <a:tcPr>
                    <a:solidFill>
                      <a:schemeClr val="bg1"/>
                    </a:solidFill>
                  </a:tcPr>
                </a:tc>
                <a:tc>
                  <a:txBody>
                    <a:bodyPr/>
                    <a:lstStyle/>
                    <a:p>
                      <a:pPr algn="ctr"/>
                      <a:r>
                        <a:rPr lang="en-US" sz="1600" dirty="0">
                          <a:solidFill>
                            <a:schemeClr val="tx1"/>
                          </a:solidFill>
                        </a:rPr>
                        <a:t>1,269</a:t>
                      </a:r>
                    </a:p>
                  </a:txBody>
                  <a:tcPr>
                    <a:solidFill>
                      <a:schemeClr val="bg1"/>
                    </a:solidFill>
                  </a:tcPr>
                </a:tc>
                <a:tc>
                  <a:txBody>
                    <a:bodyPr/>
                    <a:lstStyle/>
                    <a:p>
                      <a:pPr algn="ctr"/>
                      <a:r>
                        <a:rPr lang="en-US" sz="1600" dirty="0">
                          <a:solidFill>
                            <a:schemeClr val="tx1"/>
                          </a:solidFill>
                        </a:rPr>
                        <a:t>63%</a:t>
                      </a:r>
                    </a:p>
                  </a:txBody>
                  <a:tcPr>
                    <a:solidFill>
                      <a:schemeClr val="bg1"/>
                    </a:solidFill>
                  </a:tcPr>
                </a:tc>
                <a:tc>
                  <a:txBody>
                    <a:bodyPr/>
                    <a:lstStyle/>
                    <a:p>
                      <a:pPr algn="ctr"/>
                      <a:r>
                        <a:rPr lang="en-US" sz="1600" dirty="0">
                          <a:solidFill>
                            <a:srgbClr val="FF0000"/>
                          </a:solidFill>
                        </a:rPr>
                        <a:t>0</a:t>
                      </a:r>
                    </a:p>
                  </a:txBody>
                  <a:tcPr>
                    <a:solidFill>
                      <a:schemeClr val="bg1"/>
                    </a:solidFill>
                  </a:tcPr>
                </a:tc>
                <a:tc>
                  <a:txBody>
                    <a:bodyPr/>
                    <a:lstStyle/>
                    <a:p>
                      <a:pPr algn="ctr"/>
                      <a:r>
                        <a:rPr lang="en-US" sz="1600" dirty="0">
                          <a:solidFill>
                            <a:srgbClr val="0070C0"/>
                          </a:solidFill>
                        </a:rPr>
                        <a:t>803</a:t>
                      </a:r>
                    </a:p>
                  </a:txBody>
                  <a:tcPr>
                    <a:solidFill>
                      <a:schemeClr val="bg1"/>
                    </a:solidFill>
                  </a:tcPr>
                </a:tc>
                <a:tc>
                  <a:txBody>
                    <a:bodyPr/>
                    <a:lstStyle/>
                    <a:p>
                      <a:pPr algn="ctr"/>
                      <a:r>
                        <a:rPr lang="en-US" sz="1600" dirty="0">
                          <a:solidFill>
                            <a:schemeClr val="tx1"/>
                          </a:solidFill>
                        </a:rPr>
                        <a:t>803</a:t>
                      </a:r>
                    </a:p>
                  </a:txBody>
                  <a:tcPr>
                    <a:solidFill>
                      <a:schemeClr val="bg1"/>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Anus</a:t>
                      </a:r>
                    </a:p>
                  </a:txBody>
                  <a:tcPr>
                    <a:solidFill>
                      <a:srgbClr val="9EF030"/>
                    </a:solidFill>
                  </a:tcPr>
                </a:tc>
                <a:tc>
                  <a:txBody>
                    <a:bodyPr/>
                    <a:lstStyle/>
                    <a:p>
                      <a:pPr algn="ctr"/>
                      <a:r>
                        <a:rPr lang="en-US" sz="1600" dirty="0">
                          <a:solidFill>
                            <a:schemeClr val="tx1"/>
                          </a:solidFill>
                        </a:rPr>
                        <a:t>6,530</a:t>
                      </a:r>
                    </a:p>
                  </a:txBody>
                  <a:tcPr>
                    <a:solidFill>
                      <a:srgbClr val="9EF030"/>
                    </a:solidFill>
                  </a:tcPr>
                </a:tc>
                <a:tc>
                  <a:txBody>
                    <a:bodyPr/>
                    <a:lstStyle/>
                    <a:p>
                      <a:pPr algn="ctr"/>
                      <a:r>
                        <a:rPr lang="en-US" sz="1600" dirty="0">
                          <a:solidFill>
                            <a:schemeClr val="tx1"/>
                          </a:solidFill>
                        </a:rPr>
                        <a:t>91%</a:t>
                      </a:r>
                    </a:p>
                  </a:txBody>
                  <a:tcPr>
                    <a:solidFill>
                      <a:srgbClr val="9EF030"/>
                    </a:solidFill>
                  </a:tcPr>
                </a:tc>
                <a:tc>
                  <a:txBody>
                    <a:bodyPr/>
                    <a:lstStyle/>
                    <a:p>
                      <a:pPr algn="ctr"/>
                      <a:r>
                        <a:rPr lang="en-US" sz="1600" dirty="0">
                          <a:solidFill>
                            <a:srgbClr val="FF0000"/>
                          </a:solidFill>
                        </a:rPr>
                        <a:t>4,008</a:t>
                      </a:r>
                    </a:p>
                  </a:txBody>
                  <a:tcPr>
                    <a:solidFill>
                      <a:srgbClr val="9EF030"/>
                    </a:solidFill>
                  </a:tcPr>
                </a:tc>
                <a:tc>
                  <a:txBody>
                    <a:bodyPr/>
                    <a:lstStyle/>
                    <a:p>
                      <a:pPr algn="ctr"/>
                      <a:r>
                        <a:rPr lang="en-US" sz="1600" dirty="0">
                          <a:solidFill>
                            <a:srgbClr val="0070C0"/>
                          </a:solidFill>
                        </a:rPr>
                        <a:t>1&gt;949</a:t>
                      </a:r>
                    </a:p>
                  </a:txBody>
                  <a:tcPr>
                    <a:solidFill>
                      <a:srgbClr val="9EF030"/>
                    </a:solidFill>
                  </a:tcPr>
                </a:tc>
                <a:tc>
                  <a:txBody>
                    <a:bodyPr/>
                    <a:lstStyle/>
                    <a:p>
                      <a:pPr algn="ctr"/>
                      <a:r>
                        <a:rPr lang="en-US" sz="1600" dirty="0">
                          <a:solidFill>
                            <a:schemeClr val="tx1"/>
                          </a:solidFill>
                        </a:rPr>
                        <a:t>5,957</a:t>
                      </a:r>
                    </a:p>
                  </a:txBody>
                  <a:tcPr>
                    <a:solidFill>
                      <a:srgbClr val="9EF030"/>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Oropharynx</a:t>
                      </a:r>
                    </a:p>
                  </a:txBody>
                  <a:tcPr>
                    <a:solidFill>
                      <a:schemeClr val="bg1"/>
                    </a:solidFill>
                  </a:tcPr>
                </a:tc>
                <a:tc>
                  <a:txBody>
                    <a:bodyPr/>
                    <a:lstStyle/>
                    <a:p>
                      <a:pPr algn="ctr"/>
                      <a:r>
                        <a:rPr lang="en-US" sz="1600" dirty="0">
                          <a:solidFill>
                            <a:schemeClr val="tx1"/>
                          </a:solidFill>
                        </a:rPr>
                        <a:t>18,226</a:t>
                      </a:r>
                    </a:p>
                  </a:txBody>
                  <a:tcPr>
                    <a:solidFill>
                      <a:schemeClr val="bg1"/>
                    </a:solidFill>
                  </a:tcPr>
                </a:tc>
                <a:tc>
                  <a:txBody>
                    <a:bodyPr/>
                    <a:lstStyle/>
                    <a:p>
                      <a:pPr algn="ctr"/>
                      <a:r>
                        <a:rPr lang="en-US" sz="1600" dirty="0">
                          <a:solidFill>
                            <a:schemeClr val="tx1"/>
                          </a:solidFill>
                        </a:rPr>
                        <a:t>70%</a:t>
                      </a:r>
                    </a:p>
                  </a:txBody>
                  <a:tcPr>
                    <a:solidFill>
                      <a:schemeClr val="bg1"/>
                    </a:solidFill>
                  </a:tcPr>
                </a:tc>
                <a:tc>
                  <a:txBody>
                    <a:bodyPr/>
                    <a:lstStyle/>
                    <a:p>
                      <a:pPr algn="ctr"/>
                      <a:r>
                        <a:rPr lang="en-US" sz="1600" dirty="0">
                          <a:solidFill>
                            <a:srgbClr val="FF0000"/>
                          </a:solidFill>
                        </a:rPr>
                        <a:t>2,160</a:t>
                      </a:r>
                    </a:p>
                  </a:txBody>
                  <a:tcPr>
                    <a:solidFill>
                      <a:schemeClr val="bg1"/>
                    </a:solidFill>
                  </a:tcPr>
                </a:tc>
                <a:tc>
                  <a:txBody>
                    <a:bodyPr/>
                    <a:lstStyle/>
                    <a:p>
                      <a:pPr algn="ctr"/>
                      <a:r>
                        <a:rPr lang="en-US" sz="1600" dirty="0">
                          <a:solidFill>
                            <a:srgbClr val="0070C0"/>
                          </a:solidFill>
                        </a:rPr>
                        <a:t>10,725</a:t>
                      </a:r>
                    </a:p>
                  </a:txBody>
                  <a:tcPr>
                    <a:solidFill>
                      <a:schemeClr val="bg1"/>
                    </a:solidFill>
                  </a:tcPr>
                </a:tc>
                <a:tc>
                  <a:txBody>
                    <a:bodyPr/>
                    <a:lstStyle/>
                    <a:p>
                      <a:pPr algn="ctr"/>
                      <a:r>
                        <a:rPr lang="en-US" sz="1600" b="1" dirty="0">
                          <a:solidFill>
                            <a:schemeClr val="tx1"/>
                          </a:solidFill>
                        </a:rPr>
                        <a:t>12,885</a:t>
                      </a:r>
                    </a:p>
                  </a:txBody>
                  <a:tcPr>
                    <a:solidFill>
                      <a:schemeClr val="bg1"/>
                    </a:solidFill>
                  </a:tcPr>
                </a:tc>
                <a:extLst>
                  <a:ext uri="{0D108BD9-81ED-4DB2-BD59-A6C34878D82A}">
                    <a16:rowId xmlns:a16="http://schemas.microsoft.com/office/drawing/2014/main" val="10007"/>
                  </a:ext>
                </a:extLst>
              </a:tr>
              <a:tr h="370840">
                <a:tc>
                  <a:txBody>
                    <a:bodyPr/>
                    <a:lstStyle/>
                    <a:p>
                      <a:pPr algn="ctr"/>
                      <a:r>
                        <a:rPr lang="en-US" b="1" dirty="0">
                          <a:solidFill>
                            <a:schemeClr val="tx1"/>
                          </a:solidFill>
                        </a:rPr>
                        <a:t>Total</a:t>
                      </a:r>
                    </a:p>
                  </a:txBody>
                  <a:tcPr>
                    <a:solidFill>
                      <a:schemeClr val="accent5">
                        <a:lumMod val="20000"/>
                        <a:lumOff val="80000"/>
                      </a:schemeClr>
                    </a:solidFill>
                  </a:tcPr>
                </a:tc>
                <a:tc>
                  <a:txBody>
                    <a:bodyPr/>
                    <a:lstStyle/>
                    <a:p>
                      <a:pPr algn="ctr"/>
                      <a:r>
                        <a:rPr lang="en-US" dirty="0">
                          <a:solidFill>
                            <a:schemeClr val="tx1"/>
                          </a:solidFill>
                        </a:rPr>
                        <a:t>42,671</a:t>
                      </a:r>
                    </a:p>
                  </a:txBody>
                  <a:tcPr>
                    <a:solidFill>
                      <a:schemeClr val="accent5">
                        <a:lumMod val="20000"/>
                        <a:lumOff val="80000"/>
                      </a:schemeClr>
                    </a:solidFill>
                  </a:tcPr>
                </a:tc>
                <a:tc>
                  <a:txBody>
                    <a:bodyPr/>
                    <a:lstStyle/>
                    <a:p>
                      <a:pPr algn="ctr"/>
                      <a:r>
                        <a:rPr lang="en-US" dirty="0">
                          <a:solidFill>
                            <a:schemeClr val="tx1"/>
                          </a:solidFill>
                        </a:rPr>
                        <a:t>79%</a:t>
                      </a:r>
                    </a:p>
                  </a:txBody>
                  <a:tcPr>
                    <a:solidFill>
                      <a:schemeClr val="accent5">
                        <a:lumMod val="20000"/>
                        <a:lumOff val="80000"/>
                      </a:schemeClr>
                    </a:solidFill>
                  </a:tcPr>
                </a:tc>
                <a:tc>
                  <a:txBody>
                    <a:bodyPr/>
                    <a:lstStyle/>
                    <a:p>
                      <a:pPr algn="ctr"/>
                      <a:r>
                        <a:rPr lang="en-US" b="1" dirty="0">
                          <a:solidFill>
                            <a:srgbClr val="FF0000"/>
                          </a:solidFill>
                        </a:rPr>
                        <a:t>20,260</a:t>
                      </a:r>
                    </a:p>
                  </a:txBody>
                  <a:tcPr>
                    <a:solidFill>
                      <a:schemeClr val="accent5">
                        <a:lumMod val="20000"/>
                        <a:lumOff val="80000"/>
                      </a:schemeClr>
                    </a:solidFill>
                  </a:tcPr>
                </a:tc>
                <a:tc>
                  <a:txBody>
                    <a:bodyPr/>
                    <a:lstStyle/>
                    <a:p>
                      <a:pPr algn="ctr"/>
                      <a:r>
                        <a:rPr lang="en-US" b="1" dirty="0">
                          <a:solidFill>
                            <a:srgbClr val="0070C0"/>
                          </a:solidFill>
                        </a:rPr>
                        <a:t>13,447</a:t>
                      </a:r>
                    </a:p>
                  </a:txBody>
                  <a:tcPr>
                    <a:solidFill>
                      <a:schemeClr val="accent5">
                        <a:lumMod val="20000"/>
                        <a:lumOff val="80000"/>
                      </a:schemeClr>
                    </a:solidFill>
                  </a:tcPr>
                </a:tc>
                <a:tc>
                  <a:txBody>
                    <a:bodyPr/>
                    <a:lstStyle/>
                    <a:p>
                      <a:pPr algn="ctr"/>
                      <a:r>
                        <a:rPr lang="en-US" b="1" dirty="0">
                          <a:solidFill>
                            <a:schemeClr val="tx1"/>
                          </a:solidFill>
                        </a:rPr>
                        <a:t>33,737</a:t>
                      </a:r>
                    </a:p>
                  </a:txBody>
                  <a:tcPr>
                    <a:solidFill>
                      <a:schemeClr val="accent5">
                        <a:lumMod val="20000"/>
                        <a:lumOff val="80000"/>
                      </a:schemeClr>
                    </a:solidFill>
                  </a:tcPr>
                </a:tc>
                <a:extLst>
                  <a:ext uri="{0D108BD9-81ED-4DB2-BD59-A6C34878D82A}">
                    <a16:rowId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n-US" dirty="0"/>
              <a:t>Snohomish Health District </a:t>
            </a:r>
            <a:r>
              <a:rPr lang="en-US" dirty="0" err="1"/>
              <a:t>District</a:t>
            </a:r>
            <a:r>
              <a:rPr lang="en-US" dirty="0"/>
              <a:t> 05/24/19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6</a:t>
            </a:fld>
            <a:endParaRPr lang="en-US" dirty="0"/>
          </a:p>
        </p:txBody>
      </p:sp>
      <p:sp>
        <p:nvSpPr>
          <p:cNvPr id="5" name="Title 4"/>
          <p:cNvSpPr>
            <a:spLocks noGrp="1"/>
          </p:cNvSpPr>
          <p:nvPr>
            <p:ph type="title"/>
          </p:nvPr>
        </p:nvSpPr>
        <p:spPr>
          <a:xfrm>
            <a:off x="290830" y="381234"/>
            <a:ext cx="8575040" cy="1287145"/>
          </a:xfrm>
        </p:spPr>
        <p:txBody>
          <a:bodyPr>
            <a:noAutofit/>
          </a:bodyPr>
          <a:lstStyle/>
          <a:p>
            <a:r>
              <a:rPr lang="en-US" sz="3200" dirty="0"/>
              <a:t>Number of HPV-Associated and HPV-Attributable Cancer Cases per Year, U.S., 2011–2015</a:t>
            </a:r>
          </a:p>
        </p:txBody>
      </p:sp>
      <p:sp>
        <p:nvSpPr>
          <p:cNvPr id="7" name="Rectangle 6"/>
          <p:cNvSpPr/>
          <p:nvPr/>
        </p:nvSpPr>
        <p:spPr>
          <a:xfrm>
            <a:off x="290830" y="6088819"/>
            <a:ext cx="4572000" cy="400110"/>
          </a:xfrm>
          <a:prstGeom prst="rect">
            <a:avLst/>
          </a:prstGeom>
        </p:spPr>
        <p:txBody>
          <a:bodyPr>
            <a:spAutoFit/>
          </a:bodyPr>
          <a:lstStyle/>
          <a:p>
            <a:pPr lvl="0">
              <a:defRPr/>
            </a:pPr>
            <a:r>
              <a:rPr lang="en-US" sz="1000" dirty="0">
                <a:solidFill>
                  <a:prstClr val="black">
                    <a:lumMod val="65000"/>
                    <a:lumOff val="35000"/>
                  </a:prstClr>
                </a:solidFill>
                <a:latin typeface="Calibri"/>
              </a:rPr>
              <a:t>Sources: </a:t>
            </a:r>
            <a:r>
              <a:rPr lang="en-US" sz="1000" dirty="0">
                <a:solidFill>
                  <a:prstClr val="black">
                    <a:lumMod val="65000"/>
                    <a:lumOff val="35000"/>
                  </a:prstClr>
                </a:solidFill>
                <a:latin typeface="Calibri"/>
                <a:hlinkClick r:id="rId3"/>
              </a:rPr>
              <a:t>https://www.cdc.gov/cancer/hpv/statistics</a:t>
            </a:r>
            <a:r>
              <a:rPr lang="en-US" sz="1000" dirty="0">
                <a:solidFill>
                  <a:prstClr val="black">
                    <a:lumMod val="65000"/>
                    <a:lumOff val="35000"/>
                  </a:prstClr>
                </a:solidFill>
                <a:latin typeface="Calibri"/>
              </a:rPr>
              <a:t> and </a:t>
            </a:r>
            <a:r>
              <a:rPr lang="en-US" sz="1000" dirty="0" err="1">
                <a:solidFill>
                  <a:prstClr val="black">
                    <a:lumMod val="65000"/>
                    <a:lumOff val="35000"/>
                  </a:prstClr>
                </a:solidFill>
                <a:latin typeface="Calibri"/>
              </a:rPr>
              <a:t>Saraiya</a:t>
            </a:r>
            <a:r>
              <a:rPr lang="en-US" sz="1000" dirty="0">
                <a:solidFill>
                  <a:prstClr val="black">
                    <a:lumMod val="65000"/>
                    <a:lumOff val="35000"/>
                  </a:prstClr>
                </a:solidFill>
                <a:latin typeface="Calibri"/>
              </a:rPr>
              <a:t> M et al. J Natl Cancer Inst. 2015;107:djv086</a:t>
            </a:r>
          </a:p>
        </p:txBody>
      </p:sp>
      <p:pic>
        <p:nvPicPr>
          <p:cNvPr id="8" name="Picture 7" descr="cid:image002.jpg@01D5109F.83BB91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302330" y="6112661"/>
            <a:ext cx="1504950" cy="352425"/>
          </a:xfrm>
          <a:prstGeom prst="rect">
            <a:avLst/>
          </a:prstGeom>
          <a:noFill/>
          <a:ln>
            <a:noFill/>
          </a:ln>
        </p:spPr>
      </p:pic>
    </p:spTree>
    <p:extLst>
      <p:ext uri="{BB962C8B-B14F-4D97-AF65-F5344CB8AC3E}">
        <p14:creationId xmlns:p14="http://schemas.microsoft.com/office/powerpoint/2010/main" val="123815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Encourages dentists to </a:t>
            </a:r>
            <a:r>
              <a:rPr lang="en-US" sz="2500" b="1" dirty="0">
                <a:solidFill>
                  <a:srgbClr val="101E64"/>
                </a:solidFill>
                <a:latin typeface="Arial" panose="020B0604020202020204" pitchFamily="34" charset="0"/>
                <a:cs typeface="Arial" panose="020B0604020202020204" pitchFamily="34" charset="0"/>
              </a:rPr>
              <a:t>educate themselves and their patients </a:t>
            </a:r>
            <a:r>
              <a:rPr lang="en-US" sz="2500" dirty="0">
                <a:solidFill>
                  <a:srgbClr val="101E64"/>
                </a:solidFill>
                <a:latin typeface="Arial" panose="020B0604020202020204" pitchFamily="34" charset="0"/>
                <a:cs typeface="Arial" panose="020B0604020202020204" pitchFamily="34" charset="0"/>
              </a:rPr>
              <a:t>about the relationship between HPV and oropharyngeal cancer, especially the growing prevalence of these cancers in younger non-smokers and non-drinkers. </a:t>
            </a:r>
          </a:p>
          <a:p>
            <a:pPr marL="457200" indent="-457200">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“The ADA will continue to provide guidance to the dental profession about HPV-associated oropharyngeal cancer, promote early oropharyngeal cancer </a:t>
            </a:r>
            <a:r>
              <a:rPr lang="en-US" sz="2500" b="1" dirty="0">
                <a:solidFill>
                  <a:srgbClr val="101E64"/>
                </a:solidFill>
                <a:latin typeface="Arial" panose="020B0604020202020204" pitchFamily="34" charset="0"/>
                <a:cs typeface="Arial" panose="020B0604020202020204" pitchFamily="34" charset="0"/>
              </a:rPr>
              <a:t>detection</a:t>
            </a:r>
            <a:r>
              <a:rPr lang="en-US" sz="2500" dirty="0">
                <a:solidFill>
                  <a:srgbClr val="101E64"/>
                </a:solidFill>
                <a:latin typeface="Arial" panose="020B0604020202020204" pitchFamily="34" charset="0"/>
                <a:cs typeface="Arial" panose="020B0604020202020204" pitchFamily="34" charset="0"/>
              </a:rPr>
              <a:t>, and expand </a:t>
            </a:r>
            <a:r>
              <a:rPr lang="en-US" sz="2500" b="1" dirty="0">
                <a:solidFill>
                  <a:srgbClr val="101E64"/>
                </a:solidFill>
                <a:latin typeface="Arial" panose="020B0604020202020204" pitchFamily="34" charset="0"/>
                <a:cs typeface="Arial" panose="020B0604020202020204" pitchFamily="34" charset="0"/>
              </a:rPr>
              <a:t>public awareness </a:t>
            </a:r>
            <a:r>
              <a:rPr lang="en-US" sz="2500" dirty="0">
                <a:solidFill>
                  <a:srgbClr val="101E64"/>
                </a:solidFill>
                <a:latin typeface="Arial" panose="020B0604020202020204" pitchFamily="34" charset="0"/>
                <a:cs typeface="Arial" panose="020B0604020202020204" pitchFamily="34" charset="0"/>
              </a:rPr>
              <a:t>of the oncogenic potential of some HPV infections.”</a:t>
            </a:r>
          </a:p>
          <a:p>
            <a:pPr>
              <a:buClr>
                <a:srgbClr val="693A77"/>
              </a:buClr>
            </a:pPr>
            <a:endParaRPr lang="en-US" dirty="0"/>
          </a:p>
        </p:txBody>
      </p:sp>
      <p:sp>
        <p:nvSpPr>
          <p:cNvPr id="3" name="Footer Placeholder 2"/>
          <p:cNvSpPr>
            <a:spLocks noGrp="1"/>
          </p:cNvSpPr>
          <p:nvPr>
            <p:ph type="ftr" sz="quarter" idx="11"/>
          </p:nvPr>
        </p:nvSpPr>
        <p:spPr/>
        <p:txBody>
          <a:bodyPr/>
          <a:lstStyle/>
          <a:p>
            <a:r>
              <a:rPr lang="en-US" dirty="0"/>
              <a:t>Snohomish Health District </a:t>
            </a:r>
            <a:r>
              <a:rPr lang="en-US" dirty="0" err="1"/>
              <a:t>District</a:t>
            </a:r>
            <a:r>
              <a:rPr lang="en-US" dirty="0"/>
              <a:t> 05/24/19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7</a:t>
            </a:fld>
            <a:endParaRPr lang="en-US" dirty="0"/>
          </a:p>
        </p:txBody>
      </p:sp>
      <p:sp>
        <p:nvSpPr>
          <p:cNvPr id="5" name="Title 4"/>
          <p:cNvSpPr>
            <a:spLocks noGrp="1"/>
          </p:cNvSpPr>
          <p:nvPr>
            <p:ph type="title"/>
          </p:nvPr>
        </p:nvSpPr>
        <p:spPr>
          <a:xfrm>
            <a:off x="324612" y="365760"/>
            <a:ext cx="8575040" cy="929640"/>
          </a:xfrm>
        </p:spPr>
        <p:txBody>
          <a:bodyPr/>
          <a:lstStyle/>
          <a:p>
            <a:r>
              <a:rPr lang="en-US" dirty="0"/>
              <a:t>JADA January 2018 </a:t>
            </a:r>
          </a:p>
        </p:txBody>
      </p:sp>
    </p:spTree>
    <p:extLst>
      <p:ext uri="{BB962C8B-B14F-4D97-AF65-F5344CB8AC3E}">
        <p14:creationId xmlns:p14="http://schemas.microsoft.com/office/powerpoint/2010/main" val="93818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480" y="2209800"/>
            <a:ext cx="4668520" cy="4123055"/>
          </a:xfrm>
        </p:spPr>
        <p:txBody>
          <a:bodyPr>
            <a:normAutofit/>
          </a:bodyPr>
          <a:lstStyle/>
          <a:p>
            <a:pPr marL="457200" indent="-457200">
              <a:spcBef>
                <a:spcPts val="0"/>
              </a:spcBef>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AAPD is the authority on children’s oral health and dental care </a:t>
            </a:r>
          </a:p>
          <a:p>
            <a:pPr marL="457200" indent="-457200">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This statement originated in Council on Clinical Affairs</a:t>
            </a:r>
          </a:p>
          <a:p>
            <a:pPr marL="457200" indent="-457200">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Adopted in 2017</a:t>
            </a:r>
          </a:p>
          <a:p>
            <a:pPr marL="457200" indent="-457200">
              <a:spcAft>
                <a:spcPts val="1200"/>
              </a:spcAft>
              <a:buClr>
                <a:srgbClr val="693A77"/>
              </a:buClr>
            </a:pPr>
            <a:r>
              <a:rPr lang="en-US" sz="2500" dirty="0">
                <a:solidFill>
                  <a:srgbClr val="101E64"/>
                </a:solidFill>
                <a:latin typeface="Arial" panose="020B0604020202020204" pitchFamily="34" charset="0"/>
                <a:cs typeface="Arial" panose="020B0604020202020204" pitchFamily="34" charset="0"/>
              </a:rPr>
              <a:t>OOPC = oral and oropharyngeal cancers</a:t>
            </a:r>
          </a:p>
        </p:txBody>
      </p:sp>
      <p:sp>
        <p:nvSpPr>
          <p:cNvPr id="3" name="Footer Placeholder 2"/>
          <p:cNvSpPr>
            <a:spLocks noGrp="1"/>
          </p:cNvSpPr>
          <p:nvPr>
            <p:ph type="ftr" sz="quarter" idx="11"/>
          </p:nvPr>
        </p:nvSpPr>
        <p:spPr/>
        <p:txBody>
          <a:bodyPr/>
          <a:lstStyle/>
          <a:p>
            <a:r>
              <a:rPr lang="en-US" dirty="0"/>
              <a:t>Snohomish Health District 05/24/19</a:t>
            </a:r>
          </a:p>
        </p:txBody>
      </p:sp>
      <p:sp>
        <p:nvSpPr>
          <p:cNvPr id="4" name="Slide Number Placeholder 3"/>
          <p:cNvSpPr>
            <a:spLocks noGrp="1"/>
          </p:cNvSpPr>
          <p:nvPr>
            <p:ph type="sldNum" sz="quarter" idx="12"/>
          </p:nvPr>
        </p:nvSpPr>
        <p:spPr/>
        <p:txBody>
          <a:bodyPr/>
          <a:lstStyle/>
          <a:p>
            <a:fld id="{4D90BF6A-B352-416E-8525-2E9DFDE050E1}" type="slidenum">
              <a:rPr lang="en-US" smtClean="0"/>
              <a:pPr/>
              <a:t>8</a:t>
            </a:fld>
            <a:endParaRPr lang="en-US" dirty="0"/>
          </a:p>
        </p:txBody>
      </p:sp>
      <p:sp>
        <p:nvSpPr>
          <p:cNvPr id="5" name="Title 4"/>
          <p:cNvSpPr>
            <a:spLocks noGrp="1"/>
          </p:cNvSpPr>
          <p:nvPr>
            <p:ph type="title"/>
          </p:nvPr>
        </p:nvSpPr>
        <p:spPr>
          <a:xfrm>
            <a:off x="306070" y="669818"/>
            <a:ext cx="8575040" cy="990600"/>
          </a:xfrm>
        </p:spPr>
        <p:txBody>
          <a:bodyPr>
            <a:noAutofit/>
          </a:bodyPr>
          <a:lstStyle/>
          <a:p>
            <a:r>
              <a:rPr lang="en-US" dirty="0"/>
              <a:t>American Academy of Pediatric Dentistry (AAPD)</a:t>
            </a:r>
          </a:p>
        </p:txBody>
      </p:sp>
      <p:pic>
        <p:nvPicPr>
          <p:cNvPr id="6" name="Content Placeholder 6">
            <a:extLst>
              <a:ext uri="{FF2B5EF4-FFF2-40B4-BE49-F238E27FC236}">
                <a16:creationId xmlns:a16="http://schemas.microsoft.com/office/drawing/2014/main" id="{8379E7CD-4255-0542-9788-CD2410FACE1A}"/>
              </a:ext>
            </a:extLst>
          </p:cNvPr>
          <p:cNvPicPr>
            <a:picLocks noChangeAspect="1"/>
          </p:cNvPicPr>
          <p:nvPr/>
        </p:nvPicPr>
        <p:blipFill>
          <a:blip r:embed="rId3"/>
          <a:stretch>
            <a:fillRect/>
          </a:stretch>
        </p:blipFill>
        <p:spPr>
          <a:xfrm>
            <a:off x="5305199" y="1910741"/>
            <a:ext cx="3305401" cy="432419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480" y="1981200"/>
            <a:ext cx="8577072" cy="4648200"/>
          </a:xfrm>
        </p:spPr>
        <p:txBody>
          <a:bodyPr>
            <a:noAutofit/>
          </a:bodyPr>
          <a:lstStyle/>
          <a:p>
            <a:pPr marL="457200" indent="-457200">
              <a:lnSpc>
                <a:spcPct val="90000"/>
              </a:lnSpc>
              <a:spcBef>
                <a:spcPts val="0"/>
              </a:spcBef>
              <a:spcAft>
                <a:spcPts val="1200"/>
              </a:spcAft>
              <a:buClr>
                <a:srgbClr val="693A77"/>
              </a:buClr>
              <a:buFont typeface="Arial" panose="020B0604020202020204" pitchFamily="34" charset="0"/>
              <a:buChar char="•"/>
            </a:pPr>
            <a:r>
              <a:rPr lang="en-US" sz="2400" b="1" dirty="0">
                <a:solidFill>
                  <a:srgbClr val="101E64"/>
                </a:solidFill>
                <a:latin typeface="Arial" panose="020B0604020202020204" pitchFamily="34" charset="0"/>
                <a:cs typeface="Arial" panose="020B0604020202020204" pitchFamily="34" charset="0"/>
              </a:rPr>
              <a:t>Educate </a:t>
            </a:r>
            <a:r>
              <a:rPr lang="en-US" sz="2400" dirty="0">
                <a:solidFill>
                  <a:srgbClr val="101E64"/>
                </a:solidFill>
                <a:latin typeface="Arial" panose="020B0604020202020204" pitchFamily="34" charset="0"/>
                <a:cs typeface="Arial" panose="020B0604020202020204" pitchFamily="34" charset="0"/>
              </a:rPr>
              <a:t>patients, parents, and guardians on the serious health consequences of OOPC and the relationship of HPV to OOPC. </a:t>
            </a:r>
          </a:p>
          <a:p>
            <a:pPr marL="457200" indent="-457200">
              <a:lnSpc>
                <a:spcPct val="90000"/>
              </a:lnSpc>
              <a:spcBef>
                <a:spcPts val="0"/>
              </a:spcBef>
              <a:spcAft>
                <a:spcPts val="1200"/>
              </a:spcAft>
              <a:buClr>
                <a:srgbClr val="693A77"/>
              </a:buClr>
              <a:buFont typeface="Arial" panose="020B0604020202020204" pitchFamily="34" charset="0"/>
              <a:buChar char="•"/>
            </a:pPr>
            <a:r>
              <a:rPr lang="en-US" sz="2400" b="1" dirty="0">
                <a:solidFill>
                  <a:srgbClr val="101E64"/>
                </a:solidFill>
                <a:latin typeface="Arial" panose="020B0604020202020204" pitchFamily="34" charset="0"/>
                <a:cs typeface="Arial" panose="020B0604020202020204" pitchFamily="34" charset="0"/>
              </a:rPr>
              <a:t>Counsel </a:t>
            </a:r>
            <a:r>
              <a:rPr lang="en-US" sz="2400" dirty="0">
                <a:solidFill>
                  <a:srgbClr val="101E64"/>
                </a:solidFill>
                <a:latin typeface="Arial" panose="020B0604020202020204" pitchFamily="34" charset="0"/>
                <a:cs typeface="Arial" panose="020B0604020202020204" pitchFamily="34" charset="0"/>
              </a:rPr>
              <a:t>patients, parents, and guardians </a:t>
            </a:r>
            <a:r>
              <a:rPr lang="en-US" sz="2400" b="1" dirty="0">
                <a:solidFill>
                  <a:srgbClr val="101E64"/>
                </a:solidFill>
                <a:latin typeface="Arial" panose="020B0604020202020204" pitchFamily="34" charset="0"/>
                <a:cs typeface="Arial" panose="020B0604020202020204" pitchFamily="34" charset="0"/>
              </a:rPr>
              <a:t>regarding the HPV vaccination, </a:t>
            </a:r>
            <a:r>
              <a:rPr lang="en-US" sz="2400" dirty="0">
                <a:solidFill>
                  <a:srgbClr val="101E64"/>
                </a:solidFill>
                <a:latin typeface="Arial" panose="020B0604020202020204" pitchFamily="34" charset="0"/>
                <a:cs typeface="Arial" panose="020B0604020202020204" pitchFamily="34" charset="0"/>
              </a:rPr>
              <a:t>in accordance with CDC recommendations, as part of anticipatory guidance for adolescent patients.</a:t>
            </a:r>
          </a:p>
          <a:p>
            <a:pPr marL="457200" indent="-457200">
              <a:lnSpc>
                <a:spcPct val="90000"/>
              </a:lnSpc>
              <a:spcBef>
                <a:spcPts val="0"/>
              </a:spcBef>
              <a:spcAft>
                <a:spcPts val="1200"/>
              </a:spcAft>
              <a:buClr>
                <a:srgbClr val="693A77"/>
              </a:buClr>
              <a:buFont typeface="Arial" panose="020B0604020202020204" pitchFamily="34" charset="0"/>
              <a:buChar char="•"/>
            </a:pPr>
            <a:r>
              <a:rPr lang="en-US" sz="2400" b="1" dirty="0">
                <a:solidFill>
                  <a:srgbClr val="101E64"/>
                </a:solidFill>
                <a:latin typeface="Arial" panose="020B0604020202020204" pitchFamily="34" charset="0"/>
                <a:cs typeface="Arial" panose="020B0604020202020204" pitchFamily="34" charset="0"/>
              </a:rPr>
              <a:t>Routinely examine </a:t>
            </a:r>
            <a:r>
              <a:rPr lang="en-US" sz="2400" dirty="0">
                <a:solidFill>
                  <a:srgbClr val="101E64"/>
                </a:solidFill>
                <a:latin typeface="Arial" panose="020B0604020202020204" pitchFamily="34" charset="0"/>
                <a:cs typeface="Arial" panose="020B0604020202020204" pitchFamily="34" charset="0"/>
              </a:rPr>
              <a:t>patients for oral signs of and changes consistent with OOPC.</a:t>
            </a:r>
            <a:r>
              <a:rPr lang="en-US" sz="2400" b="1" dirty="0">
                <a:solidFill>
                  <a:srgbClr val="101E64"/>
                </a:solidFill>
                <a:latin typeface="Arial" panose="020B0604020202020204" pitchFamily="34" charset="0"/>
                <a:cs typeface="Arial" panose="020B0604020202020204" pitchFamily="34" charset="0"/>
              </a:rPr>
              <a:t> </a:t>
            </a:r>
          </a:p>
          <a:p>
            <a:pPr marL="457200" indent="-457200">
              <a:lnSpc>
                <a:spcPct val="90000"/>
              </a:lnSpc>
              <a:spcBef>
                <a:spcPts val="0"/>
              </a:spcBef>
              <a:spcAft>
                <a:spcPts val="1200"/>
              </a:spcAft>
              <a:buClr>
                <a:srgbClr val="693A77"/>
              </a:buClr>
              <a:buFont typeface="Arial" panose="020B0604020202020204" pitchFamily="34" charset="0"/>
              <a:buChar char="•"/>
            </a:pPr>
            <a:r>
              <a:rPr lang="en-US" sz="2400" b="1" dirty="0">
                <a:solidFill>
                  <a:srgbClr val="101E64"/>
                </a:solidFill>
                <a:latin typeface="Arial" panose="020B0604020202020204" pitchFamily="34" charset="0"/>
                <a:cs typeface="Arial" panose="020B0604020202020204" pitchFamily="34" charset="0"/>
              </a:rPr>
              <a:t>Follow current literature </a:t>
            </a:r>
            <a:r>
              <a:rPr lang="en-US" sz="2400" dirty="0">
                <a:solidFill>
                  <a:srgbClr val="101E64"/>
                </a:solidFill>
                <a:latin typeface="Arial" panose="020B0604020202020204" pitchFamily="34" charset="0"/>
                <a:cs typeface="Arial" panose="020B0604020202020204" pitchFamily="34" charset="0"/>
              </a:rPr>
              <a:t>and consider incorporating other approaches for HPV prevention in their practices so as to minimize the risk of disease transmission.</a:t>
            </a:r>
            <a:endParaRPr lang="en-US" sz="2400" dirty="0">
              <a:solidFill>
                <a:srgbClr val="101E64"/>
              </a:solidFill>
            </a:endParaRPr>
          </a:p>
        </p:txBody>
      </p:sp>
      <p:sp>
        <p:nvSpPr>
          <p:cNvPr id="3" name="Footer Placeholder 2"/>
          <p:cNvSpPr>
            <a:spLocks noGrp="1"/>
          </p:cNvSpPr>
          <p:nvPr>
            <p:ph type="ftr" sz="quarter" idx="11"/>
          </p:nvPr>
        </p:nvSpPr>
        <p:spPr>
          <a:xfrm>
            <a:off x="316992" y="6542606"/>
            <a:ext cx="3663099" cy="365125"/>
          </a:xfrm>
        </p:spPr>
        <p:txBody>
          <a:bodyPr/>
          <a:lstStyle/>
          <a:p>
            <a:r>
              <a:rPr lang="en-US" dirty="0"/>
              <a:t>Snohomish Health District 05/24/19</a:t>
            </a:r>
          </a:p>
          <a:p>
            <a:endParaRPr lang="en-US" dirty="0"/>
          </a:p>
        </p:txBody>
      </p:sp>
      <p:sp>
        <p:nvSpPr>
          <p:cNvPr id="4" name="Slide Number Placeholder 3"/>
          <p:cNvSpPr>
            <a:spLocks noGrp="1"/>
          </p:cNvSpPr>
          <p:nvPr>
            <p:ph type="sldNum" sz="quarter" idx="12"/>
          </p:nvPr>
        </p:nvSpPr>
        <p:spPr/>
        <p:txBody>
          <a:bodyPr/>
          <a:lstStyle/>
          <a:p>
            <a:fld id="{4D90BF6A-B352-416E-8525-2E9DFDE050E1}" type="slidenum">
              <a:rPr lang="en-US" smtClean="0"/>
              <a:pPr/>
              <a:t>9</a:t>
            </a:fld>
            <a:endParaRPr lang="en-US" dirty="0"/>
          </a:p>
        </p:txBody>
      </p:sp>
      <p:sp>
        <p:nvSpPr>
          <p:cNvPr id="5" name="Title 4"/>
          <p:cNvSpPr>
            <a:spLocks noGrp="1"/>
          </p:cNvSpPr>
          <p:nvPr>
            <p:ph type="title"/>
          </p:nvPr>
        </p:nvSpPr>
        <p:spPr>
          <a:xfrm>
            <a:off x="316992" y="609600"/>
            <a:ext cx="8575040" cy="1150620"/>
          </a:xfrm>
        </p:spPr>
        <p:txBody>
          <a:bodyPr>
            <a:noAutofit/>
          </a:bodyPr>
          <a:lstStyle/>
          <a:p>
            <a:r>
              <a:rPr lang="en-US" dirty="0"/>
              <a:t>The AAPD encourages oral health care providers to:</a:t>
            </a:r>
          </a:p>
        </p:txBody>
      </p:sp>
    </p:spTree>
    <p:extLst>
      <p:ext uri="{BB962C8B-B14F-4D97-AF65-F5344CB8AC3E}">
        <p14:creationId xmlns:p14="http://schemas.microsoft.com/office/powerpoint/2010/main" val="754956786"/>
      </p:ext>
    </p:extLst>
  </p:cSld>
  <p:clrMapOvr>
    <a:masterClrMapping/>
  </p:clrMapOvr>
</p:sld>
</file>

<file path=ppt/theme/theme1.xml><?xml version="1.0" encoding="utf-8"?>
<a:theme xmlns:a="http://schemas.openxmlformats.org/drawingml/2006/main" name="1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Template>
  <TotalTime>4345</TotalTime>
  <Words>3817</Words>
  <Application>Microsoft Office PowerPoint</Application>
  <PresentationFormat>On-screen Show (4:3)</PresentationFormat>
  <Paragraphs>382</Paragraphs>
  <Slides>43</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Century Gothic</vt:lpstr>
      <vt:lpstr>Rockwell</vt:lpstr>
      <vt:lpstr>Wingdings</vt:lpstr>
      <vt:lpstr>1_Content</vt:lpstr>
      <vt:lpstr>Acrobat Document</vt:lpstr>
      <vt:lpstr>HPV Prevention and the Dental Community </vt:lpstr>
      <vt:lpstr>Learning Objectives</vt:lpstr>
      <vt:lpstr>Oropharyngeal Cancer (OPC) Facts</vt:lpstr>
      <vt:lpstr>More OPC Facts</vt:lpstr>
      <vt:lpstr>What does the ADA say?</vt:lpstr>
      <vt:lpstr>Number of HPV-Associated and HPV-Attributable Cancer Cases per Year, U.S., 2011–2015</vt:lpstr>
      <vt:lpstr>JADA January 2018 </vt:lpstr>
      <vt:lpstr>American Academy of Pediatric Dentistry (AAPD)</vt:lpstr>
      <vt:lpstr>The AAPD encourages oral health care providers to:</vt:lpstr>
      <vt:lpstr>AGD Impact April 2017</vt:lpstr>
      <vt:lpstr>National Oral Health Conference The Premier Meeting for Dental Public Health</vt:lpstr>
      <vt:lpstr>ADA Collaboration with the HPV Roundtable</vt:lpstr>
      <vt:lpstr> The  Action Guide message:   </vt:lpstr>
      <vt:lpstr>Actions At-A-Glance</vt:lpstr>
      <vt:lpstr>Why does Public Health want to partner with the dental community?</vt:lpstr>
      <vt:lpstr> DENTAL PROFESSIONALS ARE KEY  TO HPV CANCER PREVENTION! </vt:lpstr>
      <vt:lpstr>More from the ADA</vt:lpstr>
      <vt:lpstr>HPV Vaccine</vt:lpstr>
      <vt:lpstr>Dosing Schedules</vt:lpstr>
      <vt:lpstr>HPV Vaccination is Recommended  at Age 11 or 12 Years</vt:lpstr>
      <vt:lpstr>Is the Vaccine Effective??? </vt:lpstr>
      <vt:lpstr>United States Vaccine Safety System</vt:lpstr>
      <vt:lpstr>PowerPoint Presentation</vt:lpstr>
      <vt:lpstr>Myth Busters</vt:lpstr>
      <vt:lpstr> </vt:lpstr>
      <vt:lpstr>National HPV Vaccination Coverage Rate</vt:lpstr>
      <vt:lpstr>Parents of unvaccinated girls – top reasons for not starting HPV vaccine series</vt:lpstr>
      <vt:lpstr>Tips for talking with Patients about HPV and Oral Cancer </vt:lpstr>
      <vt:lpstr>Talking Points</vt:lpstr>
      <vt:lpstr>Helpful brochure for patients</vt:lpstr>
      <vt:lpstr>Poster for exam rooms</vt:lpstr>
      <vt:lpstr>HPV Scripts</vt:lpstr>
      <vt:lpstr>Brought to you by the ADA</vt:lpstr>
      <vt:lpstr>Questions?</vt:lpstr>
      <vt:lpstr>Contact Information</vt:lpstr>
      <vt:lpstr>Special Thanks!</vt:lpstr>
      <vt:lpstr>Paul’s Story…</vt:lpstr>
      <vt:lpstr>Paul Benedict-Survivor</vt:lpstr>
      <vt:lpstr>June Surgery</vt:lpstr>
      <vt:lpstr>Aug. 14 Proton Radiation Therapy</vt:lpstr>
      <vt:lpstr>Radiation Burns</vt:lpstr>
      <vt:lpstr>August 26 Radiation Burns</vt:lpstr>
      <vt:lpstr>Thank you!</vt:lpstr>
    </vt:vector>
  </TitlesOfParts>
  <Company>Recreation and Conservation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SnoStyle PowerPoint Presentation</dc:title>
  <dc:creator>Lynn Ljungquist</dc:creator>
  <cp:lastModifiedBy>Jenica Palmer</cp:lastModifiedBy>
  <cp:revision>529</cp:revision>
  <cp:lastPrinted>2019-02-27T22:55:01Z</cp:lastPrinted>
  <dcterms:created xsi:type="dcterms:W3CDTF">2012-06-12T23:03:38Z</dcterms:created>
  <dcterms:modified xsi:type="dcterms:W3CDTF">2019-06-10T17:33:24Z</dcterms:modified>
</cp:coreProperties>
</file>