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7" r:id="rId2"/>
    <p:sldId id="257" r:id="rId3"/>
    <p:sldId id="259" r:id="rId4"/>
    <p:sldId id="260" r:id="rId5"/>
    <p:sldId id="262" r:id="rId6"/>
    <p:sldId id="268" r:id="rId7"/>
    <p:sldId id="269" r:id="rId8"/>
    <p:sldId id="270" r:id="rId9"/>
    <p:sldId id="263" r:id="rId10"/>
    <p:sldId id="261" r:id="rId11"/>
    <p:sldId id="264" r:id="rId12"/>
    <p:sldId id="265" r:id="rId13"/>
    <p:sldId id="266" r:id="rId14"/>
    <p:sldId id="27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8" autoAdjust="0"/>
    <p:restoredTop sz="94595" autoAdjust="0"/>
  </p:normalViewPr>
  <p:slideViewPr>
    <p:cSldViewPr snapToGrid="0">
      <p:cViewPr varScale="1">
        <p:scale>
          <a:sx n="64" d="100"/>
          <a:sy n="64" d="100"/>
        </p:scale>
        <p:origin x="96"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svg"/><Relationship Id="rId1" Type="http://schemas.openxmlformats.org/officeDocument/2006/relationships/image" Target="../media/image5.png"/><Relationship Id="rId6" Type="http://schemas.openxmlformats.org/officeDocument/2006/relationships/image" Target="../media/image11.svg"/><Relationship Id="rId5" Type="http://schemas.openxmlformats.org/officeDocument/2006/relationships/image" Target="../media/image7.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035901E-2251-4573-A5D0-03AA6B7FA3E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6F0786E-F7AE-4A9B-BEF6-6639308197B6}">
      <dgm:prSet/>
      <dgm:spPr/>
      <dgm:t>
        <a:bodyPr/>
        <a:lstStyle/>
        <a:p>
          <a:r>
            <a:rPr lang="en-US"/>
            <a:t>Tier 4 Patient Centered Medical Home (Primary Care Clinic)</a:t>
          </a:r>
        </a:p>
      </dgm:t>
    </dgm:pt>
    <dgm:pt modelId="{50F0A4AC-EC3E-4669-B4C5-407BCC96C3BC}" type="parTrans" cxnId="{08069B81-0C3A-4270-B3A5-83BD9D2D6ABB}">
      <dgm:prSet/>
      <dgm:spPr/>
      <dgm:t>
        <a:bodyPr/>
        <a:lstStyle/>
        <a:p>
          <a:endParaRPr lang="en-US"/>
        </a:p>
      </dgm:t>
    </dgm:pt>
    <dgm:pt modelId="{D5A5B209-8FBF-46FF-8E69-51CABC20745F}" type="sibTrans" cxnId="{08069B81-0C3A-4270-B3A5-83BD9D2D6ABB}">
      <dgm:prSet/>
      <dgm:spPr/>
      <dgm:t>
        <a:bodyPr/>
        <a:lstStyle/>
        <a:p>
          <a:endParaRPr lang="en-US"/>
        </a:p>
      </dgm:t>
    </dgm:pt>
    <dgm:pt modelId="{BBB427B4-D600-426B-BACB-FE5A67C5BEFE}">
      <dgm:prSet/>
      <dgm:spPr/>
      <dgm:t>
        <a:bodyPr/>
        <a:lstStyle/>
        <a:p>
          <a:r>
            <a:rPr lang="en-US"/>
            <a:t>Comprehensive Primary Care Plus  (CPC+) Track 1 Participant.</a:t>
          </a:r>
        </a:p>
      </dgm:t>
    </dgm:pt>
    <dgm:pt modelId="{67F92277-D1BD-4A66-AA71-EE02611ABEDA}" type="parTrans" cxnId="{DC919FA6-F87B-4F57-ACF1-7D55EBAEE3DF}">
      <dgm:prSet/>
      <dgm:spPr/>
      <dgm:t>
        <a:bodyPr/>
        <a:lstStyle/>
        <a:p>
          <a:endParaRPr lang="en-US"/>
        </a:p>
      </dgm:t>
    </dgm:pt>
    <dgm:pt modelId="{E45F4012-4658-4529-BB46-88E4892B88E8}" type="sibTrans" cxnId="{DC919FA6-F87B-4F57-ACF1-7D55EBAEE3DF}">
      <dgm:prSet/>
      <dgm:spPr/>
      <dgm:t>
        <a:bodyPr/>
        <a:lstStyle/>
        <a:p>
          <a:endParaRPr lang="en-US"/>
        </a:p>
      </dgm:t>
    </dgm:pt>
    <dgm:pt modelId="{9CB4A5CF-E59B-46A7-B8C1-60EBB8110936}">
      <dgm:prSet/>
      <dgm:spPr/>
      <dgm:t>
        <a:bodyPr/>
        <a:lstStyle/>
        <a:p>
          <a:r>
            <a:rPr lang="en-US" dirty="0"/>
            <a:t>We understand our data! We regularly utilize team huddle boards, data dashboards (Tableau), and our Electronic Health Record (EPIC) to track and manage our patient population.   </a:t>
          </a:r>
        </a:p>
      </dgm:t>
    </dgm:pt>
    <dgm:pt modelId="{E9E274F9-28A9-48DE-8744-FD1ED8B00C86}" type="parTrans" cxnId="{FD6F719C-8614-4E4D-AC74-8F5FDC55C1D3}">
      <dgm:prSet/>
      <dgm:spPr/>
      <dgm:t>
        <a:bodyPr/>
        <a:lstStyle/>
        <a:p>
          <a:endParaRPr lang="en-US"/>
        </a:p>
      </dgm:t>
    </dgm:pt>
    <dgm:pt modelId="{10E9A684-14CA-4847-96CF-B97543ABDBE9}" type="sibTrans" cxnId="{FD6F719C-8614-4E4D-AC74-8F5FDC55C1D3}">
      <dgm:prSet/>
      <dgm:spPr/>
      <dgm:t>
        <a:bodyPr/>
        <a:lstStyle/>
        <a:p>
          <a:endParaRPr lang="en-US"/>
        </a:p>
      </dgm:t>
    </dgm:pt>
    <dgm:pt modelId="{9499168E-BCC6-4106-95F7-2A1ED66E7795}" type="pres">
      <dgm:prSet presAssocID="{0035901E-2251-4573-A5D0-03AA6B7FA3EC}" presName="root" presStyleCnt="0">
        <dgm:presLayoutVars>
          <dgm:dir/>
          <dgm:resizeHandles val="exact"/>
        </dgm:presLayoutVars>
      </dgm:prSet>
      <dgm:spPr/>
      <dgm:t>
        <a:bodyPr/>
        <a:lstStyle/>
        <a:p>
          <a:endParaRPr lang="en-US"/>
        </a:p>
      </dgm:t>
    </dgm:pt>
    <dgm:pt modelId="{5FD5B88B-83B6-435D-95A7-D7CEF49A1CA1}" type="pres">
      <dgm:prSet presAssocID="{E6F0786E-F7AE-4A9B-BEF6-6639308197B6}" presName="compNode" presStyleCnt="0"/>
      <dgm:spPr/>
    </dgm:pt>
    <dgm:pt modelId="{EF9574DA-FAA9-4DF2-856F-FDD093ED3227}" type="pres">
      <dgm:prSet presAssocID="{E6F0786E-F7AE-4A9B-BEF6-6639308197B6}" presName="bgRect" presStyleLbl="bgShp" presStyleIdx="0" presStyleCnt="3"/>
      <dgm:spPr/>
    </dgm:pt>
    <dgm:pt modelId="{003ED7D2-E483-44D6-AB36-39199D1F4CB8}" type="pres">
      <dgm:prSet presAssocID="{E6F0786E-F7AE-4A9B-BEF6-6639308197B6}"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2C606A7C-1F37-468D-838D-628C7F163929}" type="pres">
      <dgm:prSet presAssocID="{E6F0786E-F7AE-4A9B-BEF6-6639308197B6}" presName="spaceRect" presStyleCnt="0"/>
      <dgm:spPr/>
    </dgm:pt>
    <dgm:pt modelId="{DF3CE7D0-4FBF-4A83-9590-9828A1B00CCA}" type="pres">
      <dgm:prSet presAssocID="{E6F0786E-F7AE-4A9B-BEF6-6639308197B6}" presName="parTx" presStyleLbl="revTx" presStyleIdx="0" presStyleCnt="3">
        <dgm:presLayoutVars>
          <dgm:chMax val="0"/>
          <dgm:chPref val="0"/>
        </dgm:presLayoutVars>
      </dgm:prSet>
      <dgm:spPr/>
      <dgm:t>
        <a:bodyPr/>
        <a:lstStyle/>
        <a:p>
          <a:endParaRPr lang="en-US"/>
        </a:p>
      </dgm:t>
    </dgm:pt>
    <dgm:pt modelId="{40C370C3-F8C6-415A-B476-AEC3AF0E398B}" type="pres">
      <dgm:prSet presAssocID="{D5A5B209-8FBF-46FF-8E69-51CABC20745F}" presName="sibTrans" presStyleCnt="0"/>
      <dgm:spPr/>
    </dgm:pt>
    <dgm:pt modelId="{B7421655-431A-43C9-A486-EC4100F5E6A0}" type="pres">
      <dgm:prSet presAssocID="{BBB427B4-D600-426B-BACB-FE5A67C5BEFE}" presName="compNode" presStyleCnt="0"/>
      <dgm:spPr/>
    </dgm:pt>
    <dgm:pt modelId="{AB769EAA-608A-4892-B24D-253D5B29CFA6}" type="pres">
      <dgm:prSet presAssocID="{BBB427B4-D600-426B-BACB-FE5A67C5BEFE}" presName="bgRect" presStyleLbl="bgShp" presStyleIdx="1" presStyleCnt="3"/>
      <dgm:spPr/>
    </dgm:pt>
    <dgm:pt modelId="{892D310A-FD27-4A52-AFDA-B284134AE111}" type="pres">
      <dgm:prSet presAssocID="{BBB427B4-D600-426B-BACB-FE5A67C5BEFE}"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91386D27-7448-43A9-8256-D3C9ADE0E6D5}" type="pres">
      <dgm:prSet presAssocID="{BBB427B4-D600-426B-BACB-FE5A67C5BEFE}" presName="spaceRect" presStyleCnt="0"/>
      <dgm:spPr/>
    </dgm:pt>
    <dgm:pt modelId="{27AE46AF-BEFC-4306-983C-75BA675FCB24}" type="pres">
      <dgm:prSet presAssocID="{BBB427B4-D600-426B-BACB-FE5A67C5BEFE}" presName="parTx" presStyleLbl="revTx" presStyleIdx="1" presStyleCnt="3">
        <dgm:presLayoutVars>
          <dgm:chMax val="0"/>
          <dgm:chPref val="0"/>
        </dgm:presLayoutVars>
      </dgm:prSet>
      <dgm:spPr/>
      <dgm:t>
        <a:bodyPr/>
        <a:lstStyle/>
        <a:p>
          <a:endParaRPr lang="en-US"/>
        </a:p>
      </dgm:t>
    </dgm:pt>
    <dgm:pt modelId="{DF0DB1F4-F388-4007-AC26-75557F8A64CD}" type="pres">
      <dgm:prSet presAssocID="{E45F4012-4658-4529-BB46-88E4892B88E8}" presName="sibTrans" presStyleCnt="0"/>
      <dgm:spPr/>
    </dgm:pt>
    <dgm:pt modelId="{81452049-2C74-4D2C-BCB5-B7877C741664}" type="pres">
      <dgm:prSet presAssocID="{9CB4A5CF-E59B-46A7-B8C1-60EBB8110936}" presName="compNode" presStyleCnt="0"/>
      <dgm:spPr/>
    </dgm:pt>
    <dgm:pt modelId="{4627B993-D430-461D-ACDF-7CA744EF1C1F}" type="pres">
      <dgm:prSet presAssocID="{9CB4A5CF-E59B-46A7-B8C1-60EBB8110936}" presName="bgRect" presStyleLbl="bgShp" presStyleIdx="2" presStyleCnt="3"/>
      <dgm:spPr/>
    </dgm:pt>
    <dgm:pt modelId="{500A6CC3-F55B-44B0-9BF9-A098CBE90B85}" type="pres">
      <dgm:prSet presAssocID="{9CB4A5CF-E59B-46A7-B8C1-60EBB8110936}"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
        </a:ext>
      </dgm:extLst>
    </dgm:pt>
    <dgm:pt modelId="{1B02D4B4-F90E-4632-BD4B-142FCC21E2AA}" type="pres">
      <dgm:prSet presAssocID="{9CB4A5CF-E59B-46A7-B8C1-60EBB8110936}" presName="spaceRect" presStyleCnt="0"/>
      <dgm:spPr/>
    </dgm:pt>
    <dgm:pt modelId="{18AA5776-D368-4DD0-874F-A2159B74B260}" type="pres">
      <dgm:prSet presAssocID="{9CB4A5CF-E59B-46A7-B8C1-60EBB8110936}" presName="parTx" presStyleLbl="revTx" presStyleIdx="2" presStyleCnt="3">
        <dgm:presLayoutVars>
          <dgm:chMax val="0"/>
          <dgm:chPref val="0"/>
        </dgm:presLayoutVars>
      </dgm:prSet>
      <dgm:spPr/>
      <dgm:t>
        <a:bodyPr/>
        <a:lstStyle/>
        <a:p>
          <a:endParaRPr lang="en-US"/>
        </a:p>
      </dgm:t>
    </dgm:pt>
  </dgm:ptLst>
  <dgm:cxnLst>
    <dgm:cxn modelId="{DC919FA6-F87B-4F57-ACF1-7D55EBAEE3DF}" srcId="{0035901E-2251-4573-A5D0-03AA6B7FA3EC}" destId="{BBB427B4-D600-426B-BACB-FE5A67C5BEFE}" srcOrd="1" destOrd="0" parTransId="{67F92277-D1BD-4A66-AA71-EE02611ABEDA}" sibTransId="{E45F4012-4658-4529-BB46-88E4892B88E8}"/>
    <dgm:cxn modelId="{89669150-C574-4C43-9F6C-BF2B5AA88217}" type="presOf" srcId="{E6F0786E-F7AE-4A9B-BEF6-6639308197B6}" destId="{DF3CE7D0-4FBF-4A83-9590-9828A1B00CCA}" srcOrd="0" destOrd="0" presId="urn:microsoft.com/office/officeart/2018/2/layout/IconVerticalSolidList"/>
    <dgm:cxn modelId="{67456857-14C4-43D2-87F0-4C5937C5D253}" type="presOf" srcId="{9CB4A5CF-E59B-46A7-B8C1-60EBB8110936}" destId="{18AA5776-D368-4DD0-874F-A2159B74B260}" srcOrd="0" destOrd="0" presId="urn:microsoft.com/office/officeart/2018/2/layout/IconVerticalSolidList"/>
    <dgm:cxn modelId="{65436376-CB50-4198-A564-DDA42FD2C4E9}" type="presOf" srcId="{BBB427B4-D600-426B-BACB-FE5A67C5BEFE}" destId="{27AE46AF-BEFC-4306-983C-75BA675FCB24}" srcOrd="0" destOrd="0" presId="urn:microsoft.com/office/officeart/2018/2/layout/IconVerticalSolidList"/>
    <dgm:cxn modelId="{FD6F719C-8614-4E4D-AC74-8F5FDC55C1D3}" srcId="{0035901E-2251-4573-A5D0-03AA6B7FA3EC}" destId="{9CB4A5CF-E59B-46A7-B8C1-60EBB8110936}" srcOrd="2" destOrd="0" parTransId="{E9E274F9-28A9-48DE-8744-FD1ED8B00C86}" sibTransId="{10E9A684-14CA-4847-96CF-B97543ABDBE9}"/>
    <dgm:cxn modelId="{B35E652E-F99A-4C28-9208-1EADB3011420}" type="presOf" srcId="{0035901E-2251-4573-A5D0-03AA6B7FA3EC}" destId="{9499168E-BCC6-4106-95F7-2A1ED66E7795}" srcOrd="0" destOrd="0" presId="urn:microsoft.com/office/officeart/2018/2/layout/IconVerticalSolidList"/>
    <dgm:cxn modelId="{08069B81-0C3A-4270-B3A5-83BD9D2D6ABB}" srcId="{0035901E-2251-4573-A5D0-03AA6B7FA3EC}" destId="{E6F0786E-F7AE-4A9B-BEF6-6639308197B6}" srcOrd="0" destOrd="0" parTransId="{50F0A4AC-EC3E-4669-B4C5-407BCC96C3BC}" sibTransId="{D5A5B209-8FBF-46FF-8E69-51CABC20745F}"/>
    <dgm:cxn modelId="{8E03A3B4-D785-4BB7-87EF-C0250133B476}" type="presParOf" srcId="{9499168E-BCC6-4106-95F7-2A1ED66E7795}" destId="{5FD5B88B-83B6-435D-95A7-D7CEF49A1CA1}" srcOrd="0" destOrd="0" presId="urn:microsoft.com/office/officeart/2018/2/layout/IconVerticalSolidList"/>
    <dgm:cxn modelId="{25D8F20B-5FB5-4EA6-99CC-CA50626E406D}" type="presParOf" srcId="{5FD5B88B-83B6-435D-95A7-D7CEF49A1CA1}" destId="{EF9574DA-FAA9-4DF2-856F-FDD093ED3227}" srcOrd="0" destOrd="0" presId="urn:microsoft.com/office/officeart/2018/2/layout/IconVerticalSolidList"/>
    <dgm:cxn modelId="{859DFD85-56E8-41C5-A0A6-60BB7C591026}" type="presParOf" srcId="{5FD5B88B-83B6-435D-95A7-D7CEF49A1CA1}" destId="{003ED7D2-E483-44D6-AB36-39199D1F4CB8}" srcOrd="1" destOrd="0" presId="urn:microsoft.com/office/officeart/2018/2/layout/IconVerticalSolidList"/>
    <dgm:cxn modelId="{580F364E-5D37-4D44-B42E-C884F36B2B8A}" type="presParOf" srcId="{5FD5B88B-83B6-435D-95A7-D7CEF49A1CA1}" destId="{2C606A7C-1F37-468D-838D-628C7F163929}" srcOrd="2" destOrd="0" presId="urn:microsoft.com/office/officeart/2018/2/layout/IconVerticalSolidList"/>
    <dgm:cxn modelId="{6ACD9041-2298-42ED-A09D-FDC091D3EC55}" type="presParOf" srcId="{5FD5B88B-83B6-435D-95A7-D7CEF49A1CA1}" destId="{DF3CE7D0-4FBF-4A83-9590-9828A1B00CCA}" srcOrd="3" destOrd="0" presId="urn:microsoft.com/office/officeart/2018/2/layout/IconVerticalSolidList"/>
    <dgm:cxn modelId="{9AD6AD13-B7DB-48E3-8774-EA3AFC706776}" type="presParOf" srcId="{9499168E-BCC6-4106-95F7-2A1ED66E7795}" destId="{40C370C3-F8C6-415A-B476-AEC3AF0E398B}" srcOrd="1" destOrd="0" presId="urn:microsoft.com/office/officeart/2018/2/layout/IconVerticalSolidList"/>
    <dgm:cxn modelId="{469619E6-B35D-4B65-A790-26EDAD58F7B8}" type="presParOf" srcId="{9499168E-BCC6-4106-95F7-2A1ED66E7795}" destId="{B7421655-431A-43C9-A486-EC4100F5E6A0}" srcOrd="2" destOrd="0" presId="urn:microsoft.com/office/officeart/2018/2/layout/IconVerticalSolidList"/>
    <dgm:cxn modelId="{4E802456-B699-4525-B33A-B5E3EA398487}" type="presParOf" srcId="{B7421655-431A-43C9-A486-EC4100F5E6A0}" destId="{AB769EAA-608A-4892-B24D-253D5B29CFA6}" srcOrd="0" destOrd="0" presId="urn:microsoft.com/office/officeart/2018/2/layout/IconVerticalSolidList"/>
    <dgm:cxn modelId="{DDF693D1-F709-4C93-A245-B8086CBE3092}" type="presParOf" srcId="{B7421655-431A-43C9-A486-EC4100F5E6A0}" destId="{892D310A-FD27-4A52-AFDA-B284134AE111}" srcOrd="1" destOrd="0" presId="urn:microsoft.com/office/officeart/2018/2/layout/IconVerticalSolidList"/>
    <dgm:cxn modelId="{57143329-A183-4531-A383-BE0A76DA5B07}" type="presParOf" srcId="{B7421655-431A-43C9-A486-EC4100F5E6A0}" destId="{91386D27-7448-43A9-8256-D3C9ADE0E6D5}" srcOrd="2" destOrd="0" presId="urn:microsoft.com/office/officeart/2018/2/layout/IconVerticalSolidList"/>
    <dgm:cxn modelId="{6093C513-D340-4320-8CD6-6D7E8EC03405}" type="presParOf" srcId="{B7421655-431A-43C9-A486-EC4100F5E6A0}" destId="{27AE46AF-BEFC-4306-983C-75BA675FCB24}" srcOrd="3" destOrd="0" presId="urn:microsoft.com/office/officeart/2018/2/layout/IconVerticalSolidList"/>
    <dgm:cxn modelId="{3245CCF2-5E25-4823-9EC4-F9348ABD8BF7}" type="presParOf" srcId="{9499168E-BCC6-4106-95F7-2A1ED66E7795}" destId="{DF0DB1F4-F388-4007-AC26-75557F8A64CD}" srcOrd="3" destOrd="0" presId="urn:microsoft.com/office/officeart/2018/2/layout/IconVerticalSolidList"/>
    <dgm:cxn modelId="{5DAB30EA-CC47-4601-AE85-30E35BAFE5B7}" type="presParOf" srcId="{9499168E-BCC6-4106-95F7-2A1ED66E7795}" destId="{81452049-2C74-4D2C-BCB5-B7877C741664}" srcOrd="4" destOrd="0" presId="urn:microsoft.com/office/officeart/2018/2/layout/IconVerticalSolidList"/>
    <dgm:cxn modelId="{41F2FF52-0431-4C9E-B77A-64BC44B1C147}" type="presParOf" srcId="{81452049-2C74-4D2C-BCB5-B7877C741664}" destId="{4627B993-D430-461D-ACDF-7CA744EF1C1F}" srcOrd="0" destOrd="0" presId="urn:microsoft.com/office/officeart/2018/2/layout/IconVerticalSolidList"/>
    <dgm:cxn modelId="{5A70F425-54D6-47AD-8869-6C9297A9071A}" type="presParOf" srcId="{81452049-2C74-4D2C-BCB5-B7877C741664}" destId="{500A6CC3-F55B-44B0-9BF9-A098CBE90B85}" srcOrd="1" destOrd="0" presId="urn:microsoft.com/office/officeart/2018/2/layout/IconVerticalSolidList"/>
    <dgm:cxn modelId="{1EDF9D42-F2E8-4448-9EE7-B12F48C8CD5B}" type="presParOf" srcId="{81452049-2C74-4D2C-BCB5-B7877C741664}" destId="{1B02D4B4-F90E-4632-BD4B-142FCC21E2AA}" srcOrd="2" destOrd="0" presId="urn:microsoft.com/office/officeart/2018/2/layout/IconVerticalSolidList"/>
    <dgm:cxn modelId="{69303FB7-3E5A-4CCD-8B05-B24B48ECE310}" type="presParOf" srcId="{81452049-2C74-4D2C-BCB5-B7877C741664}" destId="{18AA5776-D368-4DD0-874F-A2159B74B26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E57CF7-32BA-4A52-BD5E-9C6532B49EAA}" type="datetimeFigureOut">
              <a:rPr lang="en-US" smtClean="0"/>
              <a:t>6/6/2019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B9794C-2601-4C5F-92BF-4884936E2B29}" type="slidenum">
              <a:rPr lang="en-US" smtClean="0"/>
              <a:t>‹#›</a:t>
            </a:fld>
            <a:endParaRPr lang="en-US"/>
          </a:p>
        </p:txBody>
      </p:sp>
    </p:spTree>
    <p:extLst>
      <p:ext uri="{BB962C8B-B14F-4D97-AF65-F5344CB8AC3E}">
        <p14:creationId xmlns:p14="http://schemas.microsoft.com/office/powerpoint/2010/main" val="737845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https://oregon.providence.org/location-directory/p/providence-medical-group-cascade/</a:t>
            </a:r>
          </a:p>
        </p:txBody>
      </p:sp>
      <p:sp>
        <p:nvSpPr>
          <p:cNvPr id="4" name="Slide Number Placeholder 3"/>
          <p:cNvSpPr>
            <a:spLocks noGrp="1"/>
          </p:cNvSpPr>
          <p:nvPr>
            <p:ph type="sldNum" sz="quarter" idx="5"/>
          </p:nvPr>
        </p:nvSpPr>
        <p:spPr/>
        <p:txBody>
          <a:bodyPr/>
          <a:lstStyle/>
          <a:p>
            <a:fld id="{F7B9794C-2601-4C5F-92BF-4884936E2B29}" type="slidenum">
              <a:rPr lang="en-US" smtClean="0"/>
              <a:t>2</a:t>
            </a:fld>
            <a:endParaRPr lang="en-US"/>
          </a:p>
        </p:txBody>
      </p:sp>
    </p:spTree>
    <p:extLst>
      <p:ext uri="{BB962C8B-B14F-4D97-AF65-F5344CB8AC3E}">
        <p14:creationId xmlns:p14="http://schemas.microsoft.com/office/powerpoint/2010/main" val="332284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located in N. Tabor Neighborhood in-between I-5 &amp; I-205 right off of I-84.  Our location draws a vast variety of patients from Clark County Washington,  Clackamas/Washington County Oregon.    Our Medical Office Building is also host to a variety of ancillary services.  This draws a lot of families to our clinic!   We are located next to a main hospital campus, parking, and mass transit access make us a preferable location to seek primary care services.  </a:t>
            </a:r>
          </a:p>
          <a:p>
            <a:r>
              <a:rPr lang="en-US" dirty="0"/>
              <a:t>https://oregon.providence.org/location-directory/p/providence-medical-group-cascade/</a:t>
            </a:r>
          </a:p>
          <a:p>
            <a:endParaRPr lang="en-US" dirty="0"/>
          </a:p>
          <a:p>
            <a:endParaRPr lang="en-US" dirty="0"/>
          </a:p>
        </p:txBody>
      </p:sp>
      <p:sp>
        <p:nvSpPr>
          <p:cNvPr id="4" name="Slide Number Placeholder 3"/>
          <p:cNvSpPr>
            <a:spLocks noGrp="1"/>
          </p:cNvSpPr>
          <p:nvPr>
            <p:ph type="sldNum" sz="quarter" idx="5"/>
          </p:nvPr>
        </p:nvSpPr>
        <p:spPr/>
        <p:txBody>
          <a:bodyPr/>
          <a:lstStyle/>
          <a:p>
            <a:fld id="{F7B9794C-2601-4C5F-92BF-4884936E2B29}" type="slidenum">
              <a:rPr lang="en-US" smtClean="0"/>
              <a:t>3</a:t>
            </a:fld>
            <a:endParaRPr lang="en-US"/>
          </a:p>
        </p:txBody>
      </p:sp>
    </p:spTree>
    <p:extLst>
      <p:ext uri="{BB962C8B-B14F-4D97-AF65-F5344CB8AC3E}">
        <p14:creationId xmlns:p14="http://schemas.microsoft.com/office/powerpoint/2010/main" val="494651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Providers / 26 Support Team Members /  3  Administrators  2 Supervisors, 1 Manager.  </a:t>
            </a:r>
          </a:p>
        </p:txBody>
      </p:sp>
      <p:sp>
        <p:nvSpPr>
          <p:cNvPr id="4" name="Slide Number Placeholder 3"/>
          <p:cNvSpPr>
            <a:spLocks noGrp="1"/>
          </p:cNvSpPr>
          <p:nvPr>
            <p:ph type="sldNum" sz="quarter" idx="5"/>
          </p:nvPr>
        </p:nvSpPr>
        <p:spPr/>
        <p:txBody>
          <a:bodyPr/>
          <a:lstStyle/>
          <a:p>
            <a:fld id="{F7B9794C-2601-4C5F-92BF-4884936E2B29}" type="slidenum">
              <a:rPr lang="en-US" smtClean="0"/>
              <a:t>4</a:t>
            </a:fld>
            <a:endParaRPr lang="en-US"/>
          </a:p>
        </p:txBody>
      </p:sp>
    </p:spTree>
    <p:extLst>
      <p:ext uri="{BB962C8B-B14F-4D97-AF65-F5344CB8AC3E}">
        <p14:creationId xmlns:p14="http://schemas.microsoft.com/office/powerpoint/2010/main" val="1515868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9794C-2601-4C5F-92BF-4884936E2B29}" type="slidenum">
              <a:rPr lang="en-US" smtClean="0"/>
              <a:t>5</a:t>
            </a:fld>
            <a:endParaRPr lang="en-US"/>
          </a:p>
        </p:txBody>
      </p:sp>
    </p:spTree>
    <p:extLst>
      <p:ext uri="{BB962C8B-B14F-4D97-AF65-F5344CB8AC3E}">
        <p14:creationId xmlns:p14="http://schemas.microsoft.com/office/powerpoint/2010/main" val="1089518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9BA188-2CE1-4C2F-9C7D-BFE48770DC34}"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F1029-738A-4646-8CDD-21D6DAF20359}" type="slidenum">
              <a:rPr lang="en-US" smtClean="0"/>
              <a:t>‹#›</a:t>
            </a:fld>
            <a:endParaRPr lang="en-US"/>
          </a:p>
        </p:txBody>
      </p:sp>
    </p:spTree>
    <p:extLst>
      <p:ext uri="{BB962C8B-B14F-4D97-AF65-F5344CB8AC3E}">
        <p14:creationId xmlns:p14="http://schemas.microsoft.com/office/powerpoint/2010/main" val="3298742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9BA188-2CE1-4C2F-9C7D-BFE48770DC34}"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F1029-738A-4646-8CDD-21D6DAF20359}" type="slidenum">
              <a:rPr lang="en-US" smtClean="0"/>
              <a:t>‹#›</a:t>
            </a:fld>
            <a:endParaRPr lang="en-US"/>
          </a:p>
        </p:txBody>
      </p:sp>
    </p:spTree>
    <p:extLst>
      <p:ext uri="{BB962C8B-B14F-4D97-AF65-F5344CB8AC3E}">
        <p14:creationId xmlns:p14="http://schemas.microsoft.com/office/powerpoint/2010/main" val="407752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9BA188-2CE1-4C2F-9C7D-BFE48770DC34}"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F1029-738A-4646-8CDD-21D6DAF20359}" type="slidenum">
              <a:rPr lang="en-US" smtClean="0"/>
              <a:t>‹#›</a:t>
            </a:fld>
            <a:endParaRPr lang="en-US"/>
          </a:p>
        </p:txBody>
      </p:sp>
    </p:spTree>
    <p:extLst>
      <p:ext uri="{BB962C8B-B14F-4D97-AF65-F5344CB8AC3E}">
        <p14:creationId xmlns:p14="http://schemas.microsoft.com/office/powerpoint/2010/main" val="911327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9BA188-2CE1-4C2F-9C7D-BFE48770DC34}"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F1029-738A-4646-8CDD-21D6DAF20359}" type="slidenum">
              <a:rPr lang="en-US" smtClean="0"/>
              <a:t>‹#›</a:t>
            </a:fld>
            <a:endParaRPr lang="en-US"/>
          </a:p>
        </p:txBody>
      </p:sp>
    </p:spTree>
    <p:extLst>
      <p:ext uri="{BB962C8B-B14F-4D97-AF65-F5344CB8AC3E}">
        <p14:creationId xmlns:p14="http://schemas.microsoft.com/office/powerpoint/2010/main" val="195369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9BA188-2CE1-4C2F-9C7D-BFE48770DC34}"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F1029-738A-4646-8CDD-21D6DAF20359}" type="slidenum">
              <a:rPr lang="en-US" smtClean="0"/>
              <a:t>‹#›</a:t>
            </a:fld>
            <a:endParaRPr lang="en-US"/>
          </a:p>
        </p:txBody>
      </p:sp>
    </p:spTree>
    <p:extLst>
      <p:ext uri="{BB962C8B-B14F-4D97-AF65-F5344CB8AC3E}">
        <p14:creationId xmlns:p14="http://schemas.microsoft.com/office/powerpoint/2010/main" val="941136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9BA188-2CE1-4C2F-9C7D-BFE48770DC34}"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F1029-738A-4646-8CDD-21D6DAF20359}" type="slidenum">
              <a:rPr lang="en-US" smtClean="0"/>
              <a:t>‹#›</a:t>
            </a:fld>
            <a:endParaRPr lang="en-US"/>
          </a:p>
        </p:txBody>
      </p:sp>
    </p:spTree>
    <p:extLst>
      <p:ext uri="{BB962C8B-B14F-4D97-AF65-F5344CB8AC3E}">
        <p14:creationId xmlns:p14="http://schemas.microsoft.com/office/powerpoint/2010/main" val="2489298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9BA188-2CE1-4C2F-9C7D-BFE48770DC34}" type="datetimeFigureOut">
              <a:rPr lang="en-US" smtClean="0"/>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0F1029-738A-4646-8CDD-21D6DAF20359}" type="slidenum">
              <a:rPr lang="en-US" smtClean="0"/>
              <a:t>‹#›</a:t>
            </a:fld>
            <a:endParaRPr lang="en-US"/>
          </a:p>
        </p:txBody>
      </p:sp>
    </p:spTree>
    <p:extLst>
      <p:ext uri="{BB962C8B-B14F-4D97-AF65-F5344CB8AC3E}">
        <p14:creationId xmlns:p14="http://schemas.microsoft.com/office/powerpoint/2010/main" val="3962253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9BA188-2CE1-4C2F-9C7D-BFE48770DC34}" type="datetimeFigureOut">
              <a:rPr lang="en-US" smtClean="0"/>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0F1029-738A-4646-8CDD-21D6DAF20359}" type="slidenum">
              <a:rPr lang="en-US" smtClean="0"/>
              <a:t>‹#›</a:t>
            </a:fld>
            <a:endParaRPr lang="en-US"/>
          </a:p>
        </p:txBody>
      </p:sp>
    </p:spTree>
    <p:extLst>
      <p:ext uri="{BB962C8B-B14F-4D97-AF65-F5344CB8AC3E}">
        <p14:creationId xmlns:p14="http://schemas.microsoft.com/office/powerpoint/2010/main" val="3622859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9BA188-2CE1-4C2F-9C7D-BFE48770DC34}"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0F1029-738A-4646-8CDD-21D6DAF20359}" type="slidenum">
              <a:rPr lang="en-US" smtClean="0"/>
              <a:t>‹#›</a:t>
            </a:fld>
            <a:endParaRPr lang="en-US"/>
          </a:p>
        </p:txBody>
      </p:sp>
    </p:spTree>
    <p:extLst>
      <p:ext uri="{BB962C8B-B14F-4D97-AF65-F5344CB8AC3E}">
        <p14:creationId xmlns:p14="http://schemas.microsoft.com/office/powerpoint/2010/main" val="235915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9BA188-2CE1-4C2F-9C7D-BFE48770DC34}"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F1029-738A-4646-8CDD-21D6DAF20359}" type="slidenum">
              <a:rPr lang="en-US" smtClean="0"/>
              <a:t>‹#›</a:t>
            </a:fld>
            <a:endParaRPr lang="en-US"/>
          </a:p>
        </p:txBody>
      </p:sp>
    </p:spTree>
    <p:extLst>
      <p:ext uri="{BB962C8B-B14F-4D97-AF65-F5344CB8AC3E}">
        <p14:creationId xmlns:p14="http://schemas.microsoft.com/office/powerpoint/2010/main" val="118656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9BA188-2CE1-4C2F-9C7D-BFE48770DC34}"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F1029-738A-4646-8CDD-21D6DAF20359}" type="slidenum">
              <a:rPr lang="en-US" smtClean="0"/>
              <a:t>‹#›</a:t>
            </a:fld>
            <a:endParaRPr lang="en-US"/>
          </a:p>
        </p:txBody>
      </p:sp>
    </p:spTree>
    <p:extLst>
      <p:ext uri="{BB962C8B-B14F-4D97-AF65-F5344CB8AC3E}">
        <p14:creationId xmlns:p14="http://schemas.microsoft.com/office/powerpoint/2010/main" val="3362626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9BA188-2CE1-4C2F-9C7D-BFE48770DC34}" type="datetimeFigureOut">
              <a:rPr lang="en-US" smtClean="0"/>
              <a:t>6/6/2019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0F1029-738A-4646-8CDD-21D6DAF20359}" type="slidenum">
              <a:rPr lang="en-US" smtClean="0"/>
              <a:t>‹#›</a:t>
            </a:fld>
            <a:endParaRPr lang="en-US"/>
          </a:p>
        </p:txBody>
      </p:sp>
    </p:spTree>
    <p:extLst>
      <p:ext uri="{BB962C8B-B14F-4D97-AF65-F5344CB8AC3E}">
        <p14:creationId xmlns:p14="http://schemas.microsoft.com/office/powerpoint/2010/main" val="219153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hpv/champions/2018-winners.html" TargetMode="External"/><Relationship Id="rId2" Type="http://schemas.openxmlformats.org/officeDocument/2006/relationships/hyperlink" Target="https://www.cdc.gov/hpv/hcp/schedules-recommendations.html" TargetMode="External"/><Relationship Id="rId1" Type="http://schemas.openxmlformats.org/officeDocument/2006/relationships/slideLayout" Target="../slideLayouts/slideLayout2.xml"/><Relationship Id="rId6" Type="http://schemas.openxmlformats.org/officeDocument/2006/relationships/hyperlink" Target="https://oregon.providence.org/location-directory/p/providence-medical-group-cascade/" TargetMode="External"/><Relationship Id="rId5" Type="http://schemas.openxmlformats.org/officeDocument/2006/relationships/hyperlink" Target="https://www.google.com/maps/place/Providence+Medical+Clinic+Cascade+-+Portland/@45.5168912,-122.7062424,12z/data=!4m5!3m4!1s0x5495a0e0b3ad1449:0xb6305852aaf0192e!8m2!3d45.5267949!4d-122.6116677" TargetMode="External"/><Relationship Id="rId4" Type="http://schemas.openxmlformats.org/officeDocument/2006/relationships/hyperlink" Target="https://innovation.cms.gov/initiatives/comprehensive-primary-care-pl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hpvepidemic.vhx.tv/videos/trailer-someone-you-love-the-hpv-epidemic"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Freeform: Shape 18">
            <a:extLst>
              <a:ext uri="{FF2B5EF4-FFF2-40B4-BE49-F238E27FC236}">
                <a16:creationId xmlns="" xmlns:a16="http://schemas.microsoft.com/office/drawing/2014/main"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0">
            <a:extLst>
              <a:ext uri="{FF2B5EF4-FFF2-40B4-BE49-F238E27FC236}">
                <a16:creationId xmlns="" xmlns:a16="http://schemas.microsoft.com/office/drawing/2014/main" id="{F55FFF17-D3D5-4F58-BA56-54EA901CE0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0" y="1233488"/>
            <a:ext cx="5567100" cy="2809875"/>
          </a:xfrm>
        </p:spPr>
        <p:txBody>
          <a:bodyPr anchor="b">
            <a:normAutofit/>
          </a:bodyPr>
          <a:lstStyle/>
          <a:p>
            <a:pPr algn="l"/>
            <a:r>
              <a:rPr lang="en-US" sz="5000" b="1" dirty="0">
                <a:solidFill>
                  <a:schemeClr val="bg1">
                    <a:lumMod val="85000"/>
                    <a:lumOff val="15000"/>
                  </a:schemeClr>
                </a:solidFill>
              </a:rPr>
              <a:t>“Beating the Odds with HPV Vaccines!”</a:t>
            </a:r>
          </a:p>
        </p:txBody>
      </p:sp>
      <p:sp>
        <p:nvSpPr>
          <p:cNvPr id="3" name="Subtitle 2"/>
          <p:cNvSpPr>
            <a:spLocks noGrp="1"/>
          </p:cNvSpPr>
          <p:nvPr>
            <p:ph type="subTitle" idx="1"/>
          </p:nvPr>
        </p:nvSpPr>
        <p:spPr>
          <a:xfrm>
            <a:off x="325700" y="4205059"/>
            <a:ext cx="3348228" cy="1765589"/>
          </a:xfrm>
        </p:spPr>
        <p:txBody>
          <a:bodyPr anchor="t">
            <a:normAutofit/>
          </a:bodyPr>
          <a:lstStyle/>
          <a:p>
            <a:pPr algn="l"/>
            <a:r>
              <a:rPr lang="en-US" sz="1600" i="1" dirty="0">
                <a:solidFill>
                  <a:schemeClr val="bg1">
                    <a:lumMod val="85000"/>
                    <a:lumOff val="15000"/>
                  </a:schemeClr>
                </a:solidFill>
              </a:rPr>
              <a:t>Gretel Page, RN, BSN, PCCN</a:t>
            </a:r>
          </a:p>
          <a:p>
            <a:pPr algn="l"/>
            <a:r>
              <a:rPr lang="en-US" sz="1600" i="1" dirty="0" smtClean="0">
                <a:solidFill>
                  <a:schemeClr val="bg1">
                    <a:lumMod val="85000"/>
                    <a:lumOff val="15000"/>
                  </a:schemeClr>
                </a:solidFill>
              </a:rPr>
              <a:t>Bettina </a:t>
            </a:r>
            <a:r>
              <a:rPr lang="en-US" sz="1600" i="1" dirty="0">
                <a:solidFill>
                  <a:schemeClr val="bg1">
                    <a:lumMod val="85000"/>
                    <a:lumOff val="15000"/>
                  </a:schemeClr>
                </a:solidFill>
              </a:rPr>
              <a:t>Kabachis, CMA</a:t>
            </a:r>
          </a:p>
          <a:p>
            <a:pPr lvl="0" algn="l"/>
            <a:r>
              <a:rPr lang="en-US" sz="1600" i="1" dirty="0">
                <a:solidFill>
                  <a:prstClr val="black">
                    <a:lumMod val="85000"/>
                    <a:lumOff val="15000"/>
                  </a:prstClr>
                </a:solidFill>
              </a:rPr>
              <a:t>Rob McChesney, </a:t>
            </a:r>
            <a:r>
              <a:rPr lang="en-US" sz="1600" i="1" dirty="0" smtClean="0">
                <a:solidFill>
                  <a:prstClr val="black">
                    <a:lumMod val="85000"/>
                    <a:lumOff val="15000"/>
                  </a:prstClr>
                </a:solidFill>
              </a:rPr>
              <a:t>MBA</a:t>
            </a:r>
          </a:p>
          <a:p>
            <a:pPr lvl="0" algn="l"/>
            <a:r>
              <a:rPr lang="en-US" sz="1600" i="1" dirty="0" smtClean="0">
                <a:solidFill>
                  <a:prstClr val="black">
                    <a:lumMod val="85000"/>
                    <a:lumOff val="15000"/>
                  </a:prstClr>
                </a:solidFill>
              </a:rPr>
              <a:t>LeCola Phillips, BSHA</a:t>
            </a:r>
            <a:endParaRPr lang="en-US" sz="2000" dirty="0">
              <a:solidFill>
                <a:schemeClr val="bg1">
                  <a:lumMod val="85000"/>
                  <a:lumOff val="15000"/>
                </a:schemeClr>
              </a:solidFill>
            </a:endParaRPr>
          </a:p>
        </p:txBody>
      </p:sp>
      <p:pic>
        <p:nvPicPr>
          <p:cNvPr id="7" name="Graphic 6" descr="Needle">
            <a:extLst>
              <a:ext uri="{FF2B5EF4-FFF2-40B4-BE49-F238E27FC236}">
                <a16:creationId xmlns="" xmlns:a16="http://schemas.microsoft.com/office/drawing/2014/main" id="{F251574F-9139-4187-BC2A-D2BE138B77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910089" y="1409700"/>
            <a:ext cx="4286250" cy="4286250"/>
          </a:xfrm>
          <a:prstGeom prst="rect">
            <a:avLst/>
          </a:prstGeom>
        </p:spPr>
      </p:pic>
    </p:spTree>
    <p:extLst>
      <p:ext uri="{BB962C8B-B14F-4D97-AF65-F5344CB8AC3E}">
        <p14:creationId xmlns:p14="http://schemas.microsoft.com/office/powerpoint/2010/main" val="16277638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56C20283-73E0-40EC-8AD8-057F581F64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28">
            <a:extLst>
              <a:ext uri="{FF2B5EF4-FFF2-40B4-BE49-F238E27FC236}">
                <a16:creationId xmlns="" xmlns:a16="http://schemas.microsoft.com/office/drawing/2014/main" id="{3FCC729B-E528-40C3-82D3-BA4375575E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6">
            <a:extLst>
              <a:ext uri="{FF2B5EF4-FFF2-40B4-BE49-F238E27FC236}">
                <a16:creationId xmlns="" xmlns:a16="http://schemas.microsoft.com/office/drawing/2014/main" id="{58F1FB8D-1842-4A04-998D-6CF047AB27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 xmlns:a16="http://schemas.microsoft.com/office/drawing/2014/main" id="{6D7B09B5-0885-4D19-A384-7DB6044A73EC}"/>
              </a:ext>
            </a:extLst>
          </p:cNvPr>
          <p:cNvSpPr>
            <a:spLocks noGrp="1"/>
          </p:cNvSpPr>
          <p:nvPr>
            <p:ph type="title"/>
          </p:nvPr>
        </p:nvSpPr>
        <p:spPr>
          <a:xfrm>
            <a:off x="3256115" y="483217"/>
            <a:ext cx="8789566" cy="945096"/>
          </a:xfrm>
        </p:spPr>
        <p:txBody>
          <a:bodyPr vert="horz" lIns="91440" tIns="45720" rIns="91440" bIns="45720" rtlCol="0" anchor="ctr">
            <a:normAutofit/>
          </a:bodyPr>
          <a:lstStyle/>
          <a:p>
            <a:pPr algn="ctr"/>
            <a:r>
              <a:rPr lang="en-US" sz="4400" b="1" u="sng" dirty="0"/>
              <a:t>Our Success</a:t>
            </a:r>
            <a:r>
              <a:rPr lang="en-US" sz="4400" kern="1200" dirty="0">
                <a:solidFill>
                  <a:schemeClr val="tx1"/>
                </a:solidFill>
                <a:latin typeface="+mj-lt"/>
                <a:ea typeface="+mj-ea"/>
                <a:cs typeface="+mj-cs"/>
              </a:rPr>
              <a:t>	</a:t>
            </a:r>
          </a:p>
        </p:txBody>
      </p:sp>
      <p:pic>
        <p:nvPicPr>
          <p:cNvPr id="8" name="Graphic 7" descr="Users">
            <a:extLst>
              <a:ext uri="{FF2B5EF4-FFF2-40B4-BE49-F238E27FC236}">
                <a16:creationId xmlns="" xmlns:a16="http://schemas.microsoft.com/office/drawing/2014/main" id="{8B87C341-847F-4FD1-861D-E01388CFBF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80060" y="1715781"/>
            <a:ext cx="3425957" cy="3425957"/>
          </a:xfrm>
          <a:prstGeom prst="rect">
            <a:avLst/>
          </a:prstGeom>
        </p:spPr>
      </p:pic>
      <p:sp>
        <p:nvSpPr>
          <p:cNvPr id="4" name="Text Placeholder 3">
            <a:extLst>
              <a:ext uri="{FF2B5EF4-FFF2-40B4-BE49-F238E27FC236}">
                <a16:creationId xmlns="" xmlns:a16="http://schemas.microsoft.com/office/drawing/2014/main" id="{1D9EF19D-4BBE-4536-9302-1365CE434029}"/>
              </a:ext>
            </a:extLst>
          </p:cNvPr>
          <p:cNvSpPr>
            <a:spLocks noGrp="1"/>
          </p:cNvSpPr>
          <p:nvPr>
            <p:ph type="body" sz="half" idx="2"/>
          </p:nvPr>
        </p:nvSpPr>
        <p:spPr>
          <a:xfrm>
            <a:off x="4069425" y="1314140"/>
            <a:ext cx="7642515" cy="5382825"/>
          </a:xfrm>
        </p:spPr>
        <p:txBody>
          <a:bodyPr vert="horz" lIns="91440" tIns="45720" rIns="91440" bIns="45720" rtlCol="0">
            <a:normAutofit/>
          </a:bodyPr>
          <a:lstStyle/>
          <a:p>
            <a:pPr indent="-228600">
              <a:buFont typeface="Arial" panose="020B0604020202020204" pitchFamily="34" charset="0"/>
              <a:buChar char="•"/>
            </a:pPr>
            <a:endParaRPr lang="en-US" sz="1700" dirty="0"/>
          </a:p>
          <a:p>
            <a:pPr marL="457200" indent="-228600">
              <a:buFont typeface="Arial" panose="020B0604020202020204" pitchFamily="34" charset="0"/>
              <a:buChar char="•"/>
            </a:pPr>
            <a:r>
              <a:rPr lang="en-US" sz="1800" dirty="0"/>
              <a:t>Our providers and care teams are invested provider patient relationship.  Our rooming process, and ability to chart scrub create an opportunity for our MD’s to dive into the patient visit, and discuss options available to the patient. </a:t>
            </a:r>
          </a:p>
          <a:p>
            <a:pPr marL="457200" indent="-228600">
              <a:buFont typeface="Arial" panose="020B0604020202020204" pitchFamily="34" charset="0"/>
              <a:buChar char="•"/>
            </a:pPr>
            <a:r>
              <a:rPr lang="en-US" sz="1800" dirty="0"/>
              <a:t>We actively employ a Patient Family Advisory </a:t>
            </a:r>
            <a:r>
              <a:rPr lang="en-US" sz="1800" b="1" dirty="0"/>
              <a:t>(PFAC) </a:t>
            </a:r>
            <a:r>
              <a:rPr lang="en-US" sz="1800" dirty="0"/>
              <a:t>council to seek their feedback in our attempt to improve how we as a clinic communicate and provide care.</a:t>
            </a:r>
          </a:p>
          <a:p>
            <a:pPr marL="457200" indent="-228600">
              <a:buFont typeface="Arial" panose="020B0604020202020204" pitchFamily="34" charset="0"/>
              <a:buChar char="•"/>
            </a:pPr>
            <a:r>
              <a:rPr lang="en-US" sz="1800" dirty="0"/>
              <a:t>We are accustomed to tracking and using our performance metric data to drive operational decisions. We share this openly with all staff, and is called out in team areas.</a:t>
            </a:r>
          </a:p>
          <a:p>
            <a:pPr marL="457200" lvl="0" indent="-228600">
              <a:buFont typeface="Arial" panose="020B0604020202020204" pitchFamily="34" charset="0"/>
              <a:buChar char="•"/>
            </a:pPr>
            <a:r>
              <a:rPr lang="en-US" sz="1800" dirty="0">
                <a:solidFill>
                  <a:prstClr val="white"/>
                </a:solidFill>
              </a:rPr>
              <a:t>We have established culture of continuous improvement.  Our staff are empowered to develop concepts and engage in projects to streamline workflows and create sustainable solutions.</a:t>
            </a:r>
            <a:endParaRPr lang="en-US" sz="1800" dirty="0"/>
          </a:p>
          <a:p>
            <a:pPr marL="457200" indent="-228600">
              <a:buFont typeface="Arial" panose="020B0604020202020204" pitchFamily="34" charset="0"/>
              <a:buChar char="•"/>
            </a:pPr>
            <a:r>
              <a:rPr lang="en-US" sz="1800" dirty="0"/>
              <a:t>We are encouraged to cross pollenate ideas/innovations with our sister clinics across multiple regions within the medical group. </a:t>
            </a:r>
          </a:p>
          <a:p>
            <a:pPr marL="457200" indent="-228600">
              <a:buFont typeface="Arial" panose="020B0604020202020204" pitchFamily="34" charset="0"/>
              <a:buChar char="•"/>
            </a:pPr>
            <a:r>
              <a:rPr lang="en-US" sz="1800" dirty="0"/>
              <a:t>Actively engage with resources available to us (Oregon Health Authority). </a:t>
            </a:r>
          </a:p>
          <a:p>
            <a:pPr indent="-228600">
              <a:buFont typeface="Arial" panose="020B0604020202020204" pitchFamily="34" charset="0"/>
              <a:buChar char="•"/>
            </a:pPr>
            <a:endParaRPr lang="en-US" sz="1700" dirty="0"/>
          </a:p>
          <a:p>
            <a:pPr indent="-228600">
              <a:buFont typeface="Arial" panose="020B0604020202020204" pitchFamily="34" charset="0"/>
              <a:buChar char="•"/>
            </a:pPr>
            <a:endParaRPr lang="en-US" sz="1700" dirty="0"/>
          </a:p>
        </p:txBody>
      </p:sp>
    </p:spTree>
    <p:extLst>
      <p:ext uri="{BB962C8B-B14F-4D97-AF65-F5344CB8AC3E}">
        <p14:creationId xmlns:p14="http://schemas.microsoft.com/office/powerpoint/2010/main" val="10037889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PMG Cascade Family Medicine Success Story!</a:t>
            </a:r>
          </a:p>
        </p:txBody>
      </p:sp>
      <p:sp>
        <p:nvSpPr>
          <p:cNvPr id="3" name="Content Placeholder 2"/>
          <p:cNvSpPr>
            <a:spLocks noGrp="1"/>
          </p:cNvSpPr>
          <p:nvPr>
            <p:ph idx="1"/>
          </p:nvPr>
        </p:nvSpPr>
        <p:spPr>
          <a:xfrm>
            <a:off x="838200" y="1461149"/>
            <a:ext cx="10515600" cy="4351338"/>
          </a:xfrm>
        </p:spPr>
        <p:txBody>
          <a:bodyPr>
            <a:normAutofit/>
          </a:bodyPr>
          <a:lstStyle/>
          <a:p>
            <a:pPr marL="0" indent="0" algn="ctr">
              <a:buNone/>
            </a:pPr>
            <a:r>
              <a:rPr lang="en-US" sz="2400" b="1" dirty="0"/>
              <a:t>HPV Vaccination Rate by August of 2018</a:t>
            </a:r>
          </a:p>
          <a:p>
            <a:pPr>
              <a:buFontTx/>
              <a:buChar char="-"/>
            </a:pPr>
            <a:r>
              <a:rPr lang="en-US" dirty="0"/>
              <a:t>88% </a:t>
            </a:r>
            <a:r>
              <a:rPr lang="en-US" sz="1600" dirty="0"/>
              <a:t>of the eligible patients were vaccinated with the HPV vaccine. </a:t>
            </a:r>
          </a:p>
          <a:p>
            <a:pPr>
              <a:buFontTx/>
              <a:buChar char="-"/>
            </a:pPr>
            <a:r>
              <a:rPr lang="en-US" dirty="0"/>
              <a:t>83% </a:t>
            </a:r>
            <a:r>
              <a:rPr lang="en-US" sz="1600" dirty="0"/>
              <a:t>of those patients received the 2</a:t>
            </a:r>
            <a:r>
              <a:rPr lang="en-US" sz="1600" baseline="30000" dirty="0"/>
              <a:t>nd</a:t>
            </a:r>
            <a:r>
              <a:rPr lang="en-US" sz="1600" dirty="0"/>
              <a:t> dose of the vaccine.</a:t>
            </a:r>
          </a:p>
          <a:p>
            <a:pPr marL="0" indent="0">
              <a:buNone/>
            </a:pPr>
            <a:endParaRPr lang="en-US" sz="1600" dirty="0"/>
          </a:p>
          <a:p>
            <a:pPr marL="0" indent="0">
              <a:buNone/>
            </a:pPr>
            <a:endParaRPr lang="en-US" sz="2000" dirty="0"/>
          </a:p>
        </p:txBody>
      </p:sp>
      <p:pic>
        <p:nvPicPr>
          <p:cNvPr id="4" name="Picture 3" descr="C:\Users\p378147\AppData\Local\Microsoft\Windows\Temporary Internet Files\Content.Outlook\QWOQJ2A3\IMG_5040.jpg"/>
          <p:cNvPicPr/>
          <p:nvPr/>
        </p:nvPicPr>
        <p:blipFill rotWithShape="1">
          <a:blip r:embed="rId2">
            <a:extLst>
              <a:ext uri="{28A0092B-C50C-407E-A947-70E740481C1C}">
                <a14:useLocalDpi xmlns:a14="http://schemas.microsoft.com/office/drawing/2010/main" val="0"/>
              </a:ext>
            </a:extLst>
          </a:blip>
          <a:srcRect l="-1425" t="22668" r="1425" b="9968"/>
          <a:stretch/>
        </p:blipFill>
        <p:spPr bwMode="auto">
          <a:xfrm>
            <a:off x="0" y="3268229"/>
            <a:ext cx="3364637" cy="3640282"/>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5204029" y="3154515"/>
            <a:ext cx="5527964" cy="1662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“2018 HPV Vaccine is Cancer Prevention award Winner”</a:t>
            </a:r>
            <a:endParaRPr lang="en-US" dirty="0">
              <a:solidFill>
                <a:schemeClr val="tx1"/>
              </a:solidFill>
            </a:endParaRPr>
          </a:p>
          <a:p>
            <a:pPr algn="ctr"/>
            <a:r>
              <a:rPr lang="en-US" dirty="0">
                <a:solidFill>
                  <a:schemeClr val="tx1"/>
                </a:solidFill>
              </a:rPr>
              <a:t>AFIX Collaboration </a:t>
            </a:r>
          </a:p>
        </p:txBody>
      </p:sp>
    </p:spTree>
    <p:extLst>
      <p:ext uri="{BB962C8B-B14F-4D97-AF65-F5344CB8AC3E}">
        <p14:creationId xmlns:p14="http://schemas.microsoft.com/office/powerpoint/2010/main" val="1702726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7871467" y="-1"/>
            <a:ext cx="4320533" cy="6858001"/>
          </a:xfrm>
          <a:prstGeom prst="rect">
            <a:avLst/>
          </a:prstGeom>
        </p:spPr>
      </p:pic>
      <p:sp>
        <p:nvSpPr>
          <p:cNvPr id="3" name="Rectangle 2"/>
          <p:cNvSpPr/>
          <p:nvPr/>
        </p:nvSpPr>
        <p:spPr>
          <a:xfrm>
            <a:off x="443883" y="0"/>
            <a:ext cx="7427584" cy="22236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2018 Providence Medical Group Compass Internal Newsletter Announcement</a:t>
            </a:r>
          </a:p>
          <a:p>
            <a:r>
              <a:rPr lang="en-US" sz="2000" i="1" dirty="0">
                <a:solidFill>
                  <a:schemeClr val="tx1"/>
                </a:solidFill>
              </a:rPr>
              <a:t>December Issue</a:t>
            </a:r>
          </a:p>
        </p:txBody>
      </p:sp>
      <p:sp>
        <p:nvSpPr>
          <p:cNvPr id="4" name="TextBox 3">
            <a:extLst>
              <a:ext uri="{FF2B5EF4-FFF2-40B4-BE49-F238E27FC236}">
                <a16:creationId xmlns="" xmlns:a16="http://schemas.microsoft.com/office/drawing/2014/main" id="{A343CA9E-A2E9-490E-8655-BD675849E771}"/>
              </a:ext>
            </a:extLst>
          </p:cNvPr>
          <p:cNvSpPr txBox="1"/>
          <p:nvPr/>
        </p:nvSpPr>
        <p:spPr>
          <a:xfrm>
            <a:off x="443883" y="2379216"/>
            <a:ext cx="7427584" cy="3416320"/>
          </a:xfrm>
          <a:prstGeom prst="rect">
            <a:avLst/>
          </a:prstGeom>
          <a:noFill/>
        </p:spPr>
        <p:txBody>
          <a:bodyPr wrap="square" rtlCol="0">
            <a:spAutoFit/>
          </a:bodyPr>
          <a:lstStyle/>
          <a:p>
            <a:pPr marL="285750" indent="-285750">
              <a:buFont typeface="Arial" panose="020B0604020202020204" pitchFamily="34" charset="0"/>
              <a:buChar char="•"/>
            </a:pPr>
            <a:r>
              <a:rPr lang="en-US" dirty="0"/>
              <a:t>As a region, team Cascade was celebrated and asked to share best practice across the region.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Colleagues within the organization often would inquire about workflows, and processes which contributed to the success.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Goal is to spread this recognition to other areas to benefit our patients in the region.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Enormously uplifting for the team to work toward a common goal and receive recognition from the organization.  We had generous support &amp; engagement of our providers in the clinic.  </a:t>
            </a:r>
          </a:p>
        </p:txBody>
      </p:sp>
    </p:spTree>
    <p:extLst>
      <p:ext uri="{BB962C8B-B14F-4D97-AF65-F5344CB8AC3E}">
        <p14:creationId xmlns:p14="http://schemas.microsoft.com/office/powerpoint/2010/main" val="1966782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www.cdc.gov/hpv/champions/images/2018-HPV-Champion-OR.jpg"/>
          <p:cNvPicPr/>
          <p:nvPr/>
        </p:nvPicPr>
        <p:blipFill>
          <a:blip r:embed="rId2">
            <a:extLst>
              <a:ext uri="{28A0092B-C50C-407E-A947-70E740481C1C}">
                <a14:useLocalDpi xmlns:a14="http://schemas.microsoft.com/office/drawing/2010/main" val="0"/>
              </a:ext>
            </a:extLst>
          </a:blip>
          <a:srcRect/>
          <a:stretch>
            <a:fillRect/>
          </a:stretch>
        </p:blipFill>
        <p:spPr bwMode="auto">
          <a:xfrm>
            <a:off x="1584832" y="390622"/>
            <a:ext cx="5313118" cy="4536585"/>
          </a:xfrm>
          <a:prstGeom prst="rect">
            <a:avLst/>
          </a:prstGeom>
          <a:noFill/>
          <a:ln>
            <a:noFill/>
          </a:ln>
        </p:spPr>
      </p:pic>
      <p:sp>
        <p:nvSpPr>
          <p:cNvPr id="3" name="Rectangle 2"/>
          <p:cNvSpPr/>
          <p:nvPr/>
        </p:nvSpPr>
        <p:spPr>
          <a:xfrm>
            <a:off x="7689273" y="186436"/>
            <a:ext cx="3977986" cy="6186309"/>
          </a:xfrm>
          <a:prstGeom prst="rect">
            <a:avLst/>
          </a:prstGeom>
        </p:spPr>
        <p:txBody>
          <a:bodyPr wrap="square">
            <a:spAutoFit/>
          </a:bodyPr>
          <a:lstStyle/>
          <a:p>
            <a:r>
              <a:rPr lang="en-US" sz="1100" b="1" dirty="0">
                <a:solidFill>
                  <a:srgbClr val="000000"/>
                </a:solidFill>
                <a:effectLst/>
                <a:latin typeface="Segoe UI" panose="020B0502040204020203" pitchFamily="34" charset="0"/>
                <a:ea typeface="Times New Roman" panose="02020603050405020304" pitchFamily="18" charset="0"/>
              </a:rPr>
              <a:t>Providence Medical Group, Cascade Family Medicine</a:t>
            </a:r>
            <a:br>
              <a:rPr lang="en-US" sz="1100" b="1" dirty="0">
                <a:solidFill>
                  <a:srgbClr val="000000"/>
                </a:solidFill>
                <a:effectLst/>
                <a:latin typeface="Segoe UI" panose="020B0502040204020203" pitchFamily="34" charset="0"/>
                <a:ea typeface="Times New Roman" panose="02020603050405020304" pitchFamily="18" charset="0"/>
              </a:rPr>
            </a:br>
            <a:r>
              <a:rPr lang="en-US" sz="1100" b="1" dirty="0">
                <a:solidFill>
                  <a:srgbClr val="000000"/>
                </a:solidFill>
                <a:effectLst/>
                <a:latin typeface="Segoe UI" panose="020B0502040204020203" pitchFamily="34" charset="0"/>
                <a:ea typeface="Times New Roman" panose="02020603050405020304" pitchFamily="18" charset="0"/>
              </a:rPr>
              <a:t>Portland, OR – </a:t>
            </a:r>
            <a:r>
              <a:rPr lang="en-US" sz="1100" b="1" i="1" dirty="0">
                <a:solidFill>
                  <a:srgbClr val="000000"/>
                </a:solidFill>
                <a:effectLst/>
                <a:latin typeface="Segoe UI" panose="020B0502040204020203" pitchFamily="34" charset="0"/>
                <a:ea typeface="Times New Roman" panose="02020603050405020304" pitchFamily="18" charset="0"/>
              </a:rPr>
              <a:t>CDC Oregon Region Winner</a:t>
            </a:r>
            <a:endParaRPr lang="en-US" sz="1100" dirty="0">
              <a:effectLst/>
              <a:latin typeface="Times New Roman" panose="02020603050405020304" pitchFamily="18" charset="0"/>
              <a:ea typeface="Times New Roman" panose="02020603050405020304" pitchFamily="18" charset="0"/>
            </a:endParaRPr>
          </a:p>
          <a:p>
            <a:r>
              <a:rPr lang="en-US" sz="1100" dirty="0">
                <a:solidFill>
                  <a:srgbClr val="000000"/>
                </a:solidFill>
                <a:effectLst/>
                <a:latin typeface="Segoe UI" panose="020B0502040204020203" pitchFamily="34" charset="0"/>
                <a:ea typeface="Times New Roman" panose="02020603050405020304" pitchFamily="18" charset="0"/>
              </a:rPr>
              <a:t>Providence Medical Group, Cascade Family Medicine (Cascade) is one of the original clinics with Providence Medical Group in the Oregon region, with a patient-population of well over 12,000. Cascade participates in an advanced primary care medical home model, which aims to strengthen primary care through regionally based, multi-payer payment reform and care delivery transformation. This creates accountability to make sure patients are up to date with vaccinations, especially with the adolescent patient population.</a:t>
            </a:r>
            <a:endParaRPr lang="en-US" sz="1100" dirty="0">
              <a:effectLst/>
              <a:latin typeface="Times New Roman" panose="02020603050405020304" pitchFamily="18" charset="0"/>
              <a:ea typeface="Times New Roman" panose="02020603050405020304" pitchFamily="18" charset="0"/>
            </a:endParaRPr>
          </a:p>
          <a:p>
            <a:r>
              <a:rPr lang="en-US" sz="1100" dirty="0">
                <a:solidFill>
                  <a:srgbClr val="000000"/>
                </a:solidFill>
                <a:effectLst/>
                <a:latin typeface="Segoe UI" panose="020B0502040204020203" pitchFamily="34" charset="0"/>
                <a:ea typeface="Times New Roman" panose="02020603050405020304" pitchFamily="18" charset="0"/>
              </a:rPr>
              <a:t>To ensure that Cascade’s adolescent patients are up to date with vaccines, the clinic created a specific workflow that would guarantee follow up scheduling and completion of the vaccine series. Medical assistant Bettina Kabachis and their Nurse Quality Supervisor, Gretel Page, RN, spearheaded the workflow project. First, a weekly report is created with the names of patients who are due (or overdue) for the HPV vaccine. The medical assistant then calls to schedule a patient visit for the vaccine. If a patient already has an upcoming appointment with a provider, the clinic discusses the HPV vaccine in detail with the parent and patient, and determines whether the patient will receive the vaccine the same day, or in the next 3-6 months. They also schedule the patient for their second HPV vaccine dose 6-12 months out, prior to leaving the clinic.</a:t>
            </a:r>
            <a:endParaRPr lang="en-US" sz="1100" dirty="0">
              <a:effectLst/>
              <a:latin typeface="Times New Roman" panose="02020603050405020304" pitchFamily="18" charset="0"/>
              <a:ea typeface="Times New Roman" panose="02020603050405020304" pitchFamily="18" charset="0"/>
            </a:endParaRPr>
          </a:p>
          <a:p>
            <a:r>
              <a:rPr lang="en-US" sz="1100" dirty="0">
                <a:solidFill>
                  <a:srgbClr val="000000"/>
                </a:solidFill>
                <a:effectLst/>
                <a:latin typeface="Segoe UI" panose="020B0502040204020203" pitchFamily="34" charset="0"/>
                <a:ea typeface="Times New Roman" panose="02020603050405020304" pitchFamily="18" charset="0"/>
              </a:rPr>
              <a:t>This workflow has been very effective for Cascade, and speaks to the clinic’s commitment and passion to educate families about the importance of HPV vaccination. The workflow has also given Cascade the title as a Top 10 clinic for completion of the HPV vaccine series in Oregon. These efforts, along with an 88% HPV vaccine completion rate for adolescents, makes Providence Medical Group, Cascade Family Medicine Oregon’s 2018 </a:t>
            </a:r>
            <a:r>
              <a:rPr lang="en-US" sz="1100" i="1" dirty="0">
                <a:solidFill>
                  <a:srgbClr val="000000"/>
                </a:solidFill>
                <a:effectLst/>
                <a:latin typeface="Segoe UI" panose="020B0502040204020203" pitchFamily="34" charset="0"/>
                <a:ea typeface="Times New Roman" panose="02020603050405020304" pitchFamily="18" charset="0"/>
              </a:rPr>
              <a:t>HPV Vaccine is Cancer Prevention Champion</a:t>
            </a:r>
            <a:r>
              <a:rPr lang="en-US" sz="1100" dirty="0">
                <a:solidFill>
                  <a:srgbClr val="000000"/>
                </a:solidFill>
                <a:effectLst/>
                <a:latin typeface="Segoe UI" panose="020B0502040204020203" pitchFamily="34" charset="0"/>
                <a:ea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1584832" y="5123323"/>
            <a:ext cx="5313117"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CDC- Oregon Region HPV Vaccination Award Winner</a:t>
            </a:r>
          </a:p>
        </p:txBody>
      </p:sp>
      <p:sp>
        <p:nvSpPr>
          <p:cNvPr id="5" name="TextBox 4">
            <a:extLst>
              <a:ext uri="{FF2B5EF4-FFF2-40B4-BE49-F238E27FC236}">
                <a16:creationId xmlns="" xmlns:a16="http://schemas.microsoft.com/office/drawing/2014/main" id="{0CCE74BF-CEBA-4B46-B105-A04E3A6C3B5C}"/>
              </a:ext>
            </a:extLst>
          </p:cNvPr>
          <p:cNvSpPr txBox="1"/>
          <p:nvPr/>
        </p:nvSpPr>
        <p:spPr>
          <a:xfrm>
            <a:off x="6691086" y="6577382"/>
            <a:ext cx="7039428" cy="369332"/>
          </a:xfrm>
          <a:prstGeom prst="rect">
            <a:avLst/>
          </a:prstGeom>
          <a:noFill/>
        </p:spPr>
        <p:txBody>
          <a:bodyPr wrap="square" rtlCol="0">
            <a:spAutoFit/>
          </a:bodyPr>
          <a:lstStyle/>
          <a:p>
            <a:r>
              <a:rPr lang="en-US" dirty="0"/>
              <a:t>https://www.cdc.gov/hpv/champions/2018-winners.html</a:t>
            </a:r>
          </a:p>
        </p:txBody>
      </p:sp>
    </p:spTree>
    <p:extLst>
      <p:ext uri="{BB962C8B-B14F-4D97-AF65-F5344CB8AC3E}">
        <p14:creationId xmlns:p14="http://schemas.microsoft.com/office/powerpoint/2010/main" val="2810057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 &amp; Answers?  </a:t>
            </a: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3668033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953164-6560-4B2E-A985-66D12C1C60AF}"/>
              </a:ext>
            </a:extLst>
          </p:cNvPr>
          <p:cNvSpPr>
            <a:spLocks noGrp="1"/>
          </p:cNvSpPr>
          <p:nvPr>
            <p:ph type="title"/>
          </p:nvPr>
        </p:nvSpPr>
        <p:spPr/>
        <p:txBody>
          <a:bodyPr/>
          <a:lstStyle/>
          <a:p>
            <a:pPr algn="ctr"/>
            <a:r>
              <a:rPr lang="en-US" b="1" dirty="0"/>
              <a:t>References</a:t>
            </a:r>
          </a:p>
        </p:txBody>
      </p:sp>
      <p:sp>
        <p:nvSpPr>
          <p:cNvPr id="3" name="Content Placeholder 2">
            <a:extLst>
              <a:ext uri="{FF2B5EF4-FFF2-40B4-BE49-F238E27FC236}">
                <a16:creationId xmlns="" xmlns:a16="http://schemas.microsoft.com/office/drawing/2014/main" id="{D232D3AB-E465-4808-8526-9C5E6DA1B246}"/>
              </a:ext>
            </a:extLst>
          </p:cNvPr>
          <p:cNvSpPr>
            <a:spLocks noGrp="1"/>
          </p:cNvSpPr>
          <p:nvPr>
            <p:ph idx="1"/>
          </p:nvPr>
        </p:nvSpPr>
        <p:spPr>
          <a:xfrm>
            <a:off x="838200" y="1825625"/>
            <a:ext cx="11353800" cy="4351338"/>
          </a:xfrm>
        </p:spPr>
        <p:txBody>
          <a:bodyPr/>
          <a:lstStyle/>
          <a:p>
            <a:pPr marL="0" indent="0">
              <a:buNone/>
            </a:pPr>
            <a:r>
              <a:rPr lang="en-US" sz="1800" dirty="0">
                <a:hlinkClick r:id="rId2"/>
              </a:rPr>
              <a:t>https://www.cdc.gov/vaccines/programs/afix/site-visit-answers.html</a:t>
            </a:r>
          </a:p>
          <a:p>
            <a:pPr marL="0" indent="0">
              <a:buNone/>
            </a:pPr>
            <a:r>
              <a:rPr lang="en-US" sz="1800" dirty="0">
                <a:hlinkClick r:id="rId2"/>
              </a:rPr>
              <a:t>https://www.cdc.gov/hpv/hcp/schedules-recommendations.html</a:t>
            </a:r>
            <a:endParaRPr lang="en-US" sz="1800" dirty="0"/>
          </a:p>
          <a:p>
            <a:pPr marL="0" indent="0">
              <a:buNone/>
            </a:pPr>
            <a:r>
              <a:rPr lang="en-US" sz="1800" dirty="0">
                <a:hlinkClick r:id="rId3"/>
              </a:rPr>
              <a:t>https://www.cdc.gov/hpv/champions/2018-winners.html</a:t>
            </a:r>
            <a:endParaRPr lang="en-US" sz="1800" dirty="0"/>
          </a:p>
          <a:p>
            <a:pPr marL="0" indent="0">
              <a:buNone/>
            </a:pPr>
            <a:r>
              <a:rPr lang="en-US" sz="1800" dirty="0">
                <a:hlinkClick r:id="rId4"/>
              </a:rPr>
              <a:t>https://innovation.cms.gov/initiatives/comprehensive-primary-care-plus/</a:t>
            </a:r>
            <a:endParaRPr lang="en-US" sz="1800" dirty="0"/>
          </a:p>
          <a:p>
            <a:pPr marL="0" indent="0">
              <a:buNone/>
            </a:pPr>
            <a:r>
              <a:rPr lang="en-US" sz="1800" dirty="0">
                <a:hlinkClick r:id="rId5"/>
              </a:rPr>
              <a:t>https://www.google.com/maps/place/Providence+Medical+Clinic+Cascade+-+Portland/@45.5168912,-122.7062424,12z/data=!4m5!3m4!1s0x5495a0e0b3ad1449:0xb6305852aaf0192e!8m2!3d45.5267949!4d-122.6116677</a:t>
            </a:r>
            <a:endParaRPr lang="en-US" sz="1800" dirty="0"/>
          </a:p>
          <a:p>
            <a:pPr marL="0" indent="0">
              <a:buNone/>
            </a:pPr>
            <a:r>
              <a:rPr lang="en-US" sz="1800" dirty="0">
                <a:hlinkClick r:id="rId6"/>
              </a:rPr>
              <a:t>https://www.oregon.gov/oha/HPA/dsi-pcpch/Pages/Recognized-Clinics.aspx?wp3432=se:%22Providence+Medical+Group+Cascade%22</a:t>
            </a:r>
          </a:p>
          <a:p>
            <a:pPr marL="0" indent="0">
              <a:buNone/>
            </a:pPr>
            <a:r>
              <a:rPr lang="en-US" sz="1800" dirty="0">
                <a:hlinkClick r:id="rId6"/>
              </a:rPr>
              <a:t>https://oregon.providence.org/location-directory/p/providence-medical-group-cascade/</a:t>
            </a:r>
            <a:endParaRPr lang="en-US" sz="18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55662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 xmlns:a16="http://schemas.microsoft.com/office/drawing/2014/main" id="{14FB8E22-44BD-45A1-8438-BFB73EF50206}"/>
              </a:ext>
            </a:extLst>
          </p:cNvPr>
          <p:cNvPicPr>
            <a:picLocks noChangeAspect="1"/>
          </p:cNvPicPr>
          <p:nvPr/>
        </p:nvPicPr>
        <p:blipFill rotWithShape="1">
          <a:blip r:embed="rId3"/>
          <a:srcRect t="9950" b="20453"/>
          <a:stretch/>
        </p:blipFill>
        <p:spPr>
          <a:xfrm>
            <a:off x="-1" y="10"/>
            <a:ext cx="12192001" cy="4666928"/>
          </a:xfrm>
          <a:prstGeom prst="rect">
            <a:avLst/>
          </a:prstGeom>
        </p:spPr>
      </p:pic>
      <p:pic>
        <p:nvPicPr>
          <p:cNvPr id="6" name="Picture 5">
            <a:extLst>
              <a:ext uri="{FF2B5EF4-FFF2-40B4-BE49-F238E27FC236}">
                <a16:creationId xmlns="" xmlns:a16="http://schemas.microsoft.com/office/drawing/2014/main" id="{ADEAEB1F-0F59-4F5B-8F51-38D3EAC169A1}"/>
              </a:ext>
            </a:extLst>
          </p:cNvPr>
          <p:cNvPicPr>
            <a:picLocks noChangeAspect="1"/>
          </p:cNvPicPr>
          <p:nvPr/>
        </p:nvPicPr>
        <p:blipFill>
          <a:blip r:embed="rId4"/>
          <a:stretch>
            <a:fillRect/>
          </a:stretch>
        </p:blipFill>
        <p:spPr>
          <a:xfrm>
            <a:off x="160191" y="4224513"/>
            <a:ext cx="6936645" cy="1998865"/>
          </a:xfrm>
          <a:prstGeom prst="rect">
            <a:avLst/>
          </a:prstGeom>
        </p:spPr>
      </p:pic>
    </p:spTree>
    <p:extLst>
      <p:ext uri="{BB962C8B-B14F-4D97-AF65-F5344CB8AC3E}">
        <p14:creationId xmlns:p14="http://schemas.microsoft.com/office/powerpoint/2010/main" val="2039127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A06D0C0-21F6-409D-9835-24B34FB41A56}"/>
              </a:ext>
            </a:extLst>
          </p:cNvPr>
          <p:cNvPicPr>
            <a:picLocks noChangeAspect="1"/>
          </p:cNvPicPr>
          <p:nvPr/>
        </p:nvPicPr>
        <p:blipFill rotWithShape="1">
          <a:blip r:embed="rId3"/>
          <a:srcRect b="1316"/>
          <a:stretch/>
        </p:blipFill>
        <p:spPr>
          <a:xfrm>
            <a:off x="20" y="10"/>
            <a:ext cx="12191980" cy="6857990"/>
          </a:xfrm>
          <a:prstGeom prst="rect">
            <a:avLst/>
          </a:prstGeom>
        </p:spPr>
      </p:pic>
      <p:sp>
        <p:nvSpPr>
          <p:cNvPr id="2" name="Title 1">
            <a:extLst>
              <a:ext uri="{FF2B5EF4-FFF2-40B4-BE49-F238E27FC236}">
                <a16:creationId xmlns="" xmlns:a16="http://schemas.microsoft.com/office/drawing/2014/main" id="{0139B572-7E29-4308-82EE-A6B8FAE0545A}"/>
              </a:ext>
            </a:extLst>
          </p:cNvPr>
          <p:cNvSpPr>
            <a:spLocks noGrp="1"/>
          </p:cNvSpPr>
          <p:nvPr>
            <p:ph type="title"/>
          </p:nvPr>
        </p:nvSpPr>
        <p:spPr>
          <a:xfrm>
            <a:off x="121465" y="176057"/>
            <a:ext cx="2321484" cy="2430666"/>
          </a:xfrm>
          <a:prstGeom prst="ellipse">
            <a:avLst/>
          </a:prstGeom>
          <a:solidFill>
            <a:srgbClr val="231815"/>
          </a:solidFill>
          <a:ln w="174625" cmpd="thinThick">
            <a:solidFill>
              <a:srgbClr val="231815"/>
            </a:solidFill>
          </a:ln>
        </p:spPr>
        <p:txBody>
          <a:bodyPr anchor="ctr">
            <a:normAutofit/>
          </a:bodyPr>
          <a:lstStyle/>
          <a:p>
            <a:pPr algn="ctr"/>
            <a:r>
              <a:rPr lang="en-US" sz="2800" b="1" dirty="0">
                <a:solidFill>
                  <a:srgbClr val="FFFFFF"/>
                </a:solidFill>
              </a:rPr>
              <a:t>Our Location Matters! </a:t>
            </a:r>
          </a:p>
        </p:txBody>
      </p:sp>
      <p:sp>
        <p:nvSpPr>
          <p:cNvPr id="10" name="Arrow: Down 9">
            <a:extLst>
              <a:ext uri="{FF2B5EF4-FFF2-40B4-BE49-F238E27FC236}">
                <a16:creationId xmlns="" xmlns:a16="http://schemas.microsoft.com/office/drawing/2014/main" id="{5DDEAE84-523F-479F-A553-5C229233BB17}"/>
              </a:ext>
            </a:extLst>
          </p:cNvPr>
          <p:cNvSpPr/>
          <p:nvPr/>
        </p:nvSpPr>
        <p:spPr>
          <a:xfrm>
            <a:off x="6096000" y="4194628"/>
            <a:ext cx="333829" cy="52251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6867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 xmlns:a16="http://schemas.microsoft.com/office/drawing/2014/main" id="{D0BD6058-63EF-4288-B2DB-955386E31877}"/>
              </a:ext>
            </a:extLst>
          </p:cNvPr>
          <p:cNvSpPr>
            <a:spLocks noGrp="1"/>
          </p:cNvSpPr>
          <p:nvPr>
            <p:ph type="title"/>
          </p:nvPr>
        </p:nvSpPr>
        <p:spPr>
          <a:xfrm>
            <a:off x="904877" y="2415322"/>
            <a:ext cx="3451730" cy="2399869"/>
          </a:xfrm>
        </p:spPr>
        <p:txBody>
          <a:bodyPr>
            <a:normAutofit/>
          </a:bodyPr>
          <a:lstStyle/>
          <a:p>
            <a:pPr algn="ctr"/>
            <a:r>
              <a:rPr lang="en-US" sz="4000" b="1" dirty="0">
                <a:solidFill>
                  <a:srgbClr val="FFFFFF"/>
                </a:solidFill>
              </a:rPr>
              <a:t>Providence Medical Group   Cascade </a:t>
            </a:r>
          </a:p>
        </p:txBody>
      </p:sp>
      <p:sp>
        <p:nvSpPr>
          <p:cNvPr id="3" name="Content Placeholder 2">
            <a:extLst>
              <a:ext uri="{FF2B5EF4-FFF2-40B4-BE49-F238E27FC236}">
                <a16:creationId xmlns="" xmlns:a16="http://schemas.microsoft.com/office/drawing/2014/main" id="{89B9CC79-223E-4232-A8CD-3F3E5B4B8068}"/>
              </a:ext>
            </a:extLst>
          </p:cNvPr>
          <p:cNvSpPr>
            <a:spLocks noGrp="1"/>
          </p:cNvSpPr>
          <p:nvPr>
            <p:ph idx="1"/>
          </p:nvPr>
        </p:nvSpPr>
        <p:spPr>
          <a:xfrm>
            <a:off x="5025546" y="1595057"/>
            <a:ext cx="6281928" cy="5248656"/>
          </a:xfrm>
        </p:spPr>
        <p:txBody>
          <a:bodyPr anchor="ctr">
            <a:normAutofit/>
          </a:bodyPr>
          <a:lstStyle/>
          <a:p>
            <a:pPr marL="0" indent="0">
              <a:buNone/>
            </a:pPr>
            <a:r>
              <a:rPr lang="en-US" sz="1700" b="1" u="sng" dirty="0"/>
              <a:t>PROVIDERS </a:t>
            </a:r>
          </a:p>
          <a:p>
            <a:r>
              <a:rPr lang="en-US" sz="1700" b="1" dirty="0"/>
              <a:t>9</a:t>
            </a:r>
            <a:r>
              <a:rPr lang="en-US" sz="1700" dirty="0"/>
              <a:t>  Physicians </a:t>
            </a:r>
            <a:r>
              <a:rPr lang="en-US" sz="1700" i="1" dirty="0"/>
              <a:t>(MD)</a:t>
            </a:r>
          </a:p>
          <a:p>
            <a:r>
              <a:rPr lang="en-US" sz="1700" b="1" dirty="0"/>
              <a:t>3</a:t>
            </a:r>
            <a:r>
              <a:rPr lang="en-US" sz="1700" dirty="0"/>
              <a:t>  Physician Assistants </a:t>
            </a:r>
            <a:r>
              <a:rPr lang="en-US" sz="1700" i="1" dirty="0"/>
              <a:t>(PA-C)</a:t>
            </a:r>
          </a:p>
          <a:p>
            <a:r>
              <a:rPr lang="en-US" sz="1700" b="1" dirty="0"/>
              <a:t>1</a:t>
            </a:r>
            <a:r>
              <a:rPr lang="en-US" sz="1700" dirty="0"/>
              <a:t>  Clinical Pharmacists </a:t>
            </a:r>
            <a:r>
              <a:rPr lang="en-US" sz="1700" i="1" dirty="0"/>
              <a:t>(Phar.D.)</a:t>
            </a:r>
          </a:p>
          <a:p>
            <a:r>
              <a:rPr lang="en-US" sz="1700" b="1" dirty="0"/>
              <a:t>1</a:t>
            </a:r>
            <a:r>
              <a:rPr lang="en-US" sz="1700" dirty="0"/>
              <a:t>  Behavioral Health Psychologist </a:t>
            </a:r>
            <a:r>
              <a:rPr lang="en-US" sz="1700" i="1" dirty="0"/>
              <a:t>(Ph.D.)</a:t>
            </a:r>
          </a:p>
          <a:p>
            <a:endParaRPr lang="en-US" sz="1700" i="1" dirty="0"/>
          </a:p>
          <a:p>
            <a:pPr marL="0" indent="0">
              <a:buNone/>
            </a:pPr>
            <a:r>
              <a:rPr lang="en-US" sz="1700" b="1" u="sng" dirty="0"/>
              <a:t>CLINIC SUPPORT TEAM</a:t>
            </a:r>
          </a:p>
          <a:p>
            <a:r>
              <a:rPr lang="en-US" sz="1700" b="1" dirty="0"/>
              <a:t>1</a:t>
            </a:r>
            <a:r>
              <a:rPr lang="en-US" sz="1700" dirty="0"/>
              <a:t>  Nurse Quality Supervisor (BSN)</a:t>
            </a:r>
            <a:endParaRPr lang="en-US" sz="1700" b="1" u="sng" dirty="0"/>
          </a:p>
          <a:p>
            <a:r>
              <a:rPr lang="en-US" sz="1700" b="1" dirty="0"/>
              <a:t>1</a:t>
            </a:r>
            <a:r>
              <a:rPr lang="en-US" sz="1700" dirty="0"/>
              <a:t>  Nurse Case Manager </a:t>
            </a:r>
            <a:r>
              <a:rPr lang="en-US" sz="1700" i="1" dirty="0"/>
              <a:t>(BSN)</a:t>
            </a:r>
          </a:p>
          <a:p>
            <a:r>
              <a:rPr lang="en-US" sz="1700" b="1" dirty="0"/>
              <a:t>1 </a:t>
            </a:r>
            <a:r>
              <a:rPr lang="en-US" sz="1700" dirty="0"/>
              <a:t> Social Worker Outreach Team Member </a:t>
            </a:r>
            <a:r>
              <a:rPr lang="en-US" sz="1700" i="1" dirty="0"/>
              <a:t>(MSW) </a:t>
            </a:r>
          </a:p>
          <a:p>
            <a:r>
              <a:rPr lang="en-US" sz="1700" b="1" dirty="0"/>
              <a:t>1</a:t>
            </a:r>
            <a:r>
              <a:rPr lang="en-US" sz="1700" dirty="0"/>
              <a:t>  Clinic Nurse (RN)</a:t>
            </a:r>
          </a:p>
          <a:p>
            <a:r>
              <a:rPr lang="en-US" sz="1700" b="1" dirty="0"/>
              <a:t>3</a:t>
            </a:r>
            <a:r>
              <a:rPr lang="en-US" sz="1700" dirty="0"/>
              <a:t> Clinical Care Coordinators (CMA)</a:t>
            </a:r>
          </a:p>
          <a:p>
            <a:r>
              <a:rPr lang="en-US" sz="1700" b="1" dirty="0"/>
              <a:t>9 </a:t>
            </a:r>
            <a:r>
              <a:rPr lang="en-US" sz="1700" dirty="0"/>
              <a:t>Medical Assistants (CMA)</a:t>
            </a:r>
          </a:p>
          <a:p>
            <a:r>
              <a:rPr lang="en-US" sz="1700" b="1" dirty="0"/>
              <a:t>10</a:t>
            </a:r>
            <a:r>
              <a:rPr lang="en-US" sz="1700" dirty="0"/>
              <a:t> Patient Relations Representatives</a:t>
            </a:r>
          </a:p>
          <a:p>
            <a:pPr marL="0" indent="0">
              <a:buNone/>
            </a:pPr>
            <a:endParaRPr lang="en-US" sz="1700" dirty="0"/>
          </a:p>
          <a:p>
            <a:endParaRPr lang="en-US" sz="1700" dirty="0"/>
          </a:p>
          <a:p>
            <a:endParaRPr lang="en-US" sz="1700" dirty="0"/>
          </a:p>
          <a:p>
            <a:endParaRPr lang="en-US" sz="1700" dirty="0"/>
          </a:p>
          <a:p>
            <a:pPr marL="514350" indent="-514350">
              <a:buAutoNum type="arabicPlain"/>
            </a:pPr>
            <a:endParaRPr lang="en-US" sz="1700" dirty="0"/>
          </a:p>
        </p:txBody>
      </p:sp>
    </p:spTree>
    <p:extLst>
      <p:ext uri="{BB962C8B-B14F-4D97-AF65-F5344CB8AC3E}">
        <p14:creationId xmlns:p14="http://schemas.microsoft.com/office/powerpoint/2010/main" val="2334539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 xmlns:a16="http://schemas.microsoft.com/office/drawing/2014/main" id="{DB66F6E8-4D4A-4907-940A-774703A2D0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Shape 16">
            <a:extLst>
              <a:ext uri="{FF2B5EF4-FFF2-40B4-BE49-F238E27FC236}">
                <a16:creationId xmlns="" xmlns:a16="http://schemas.microsoft.com/office/drawing/2014/main" id="{8F1F5A56-E82B-4FD5-9025-B72896FFBB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 xmlns:a16="http://schemas.microsoft.com/office/drawing/2014/main" id="{57B9D3CA-7E30-4A42-8B4A-7E4EB52BD343}"/>
              </a:ext>
            </a:extLst>
          </p:cNvPr>
          <p:cNvSpPr>
            <a:spLocks noGrp="1"/>
          </p:cNvSpPr>
          <p:nvPr>
            <p:ph type="title"/>
          </p:nvPr>
        </p:nvSpPr>
        <p:spPr>
          <a:xfrm>
            <a:off x="838200" y="5529884"/>
            <a:ext cx="8078342" cy="1096331"/>
          </a:xfrm>
        </p:spPr>
        <p:txBody>
          <a:bodyPr>
            <a:normAutofit/>
          </a:bodyPr>
          <a:lstStyle/>
          <a:p>
            <a:r>
              <a:rPr lang="en-US" sz="3700" b="1" dirty="0"/>
              <a:t>Additional PMG-Cascade Background</a:t>
            </a:r>
            <a:r>
              <a:rPr lang="en-US" sz="3700" dirty="0"/>
              <a:t>	</a:t>
            </a:r>
          </a:p>
        </p:txBody>
      </p:sp>
      <p:graphicFrame>
        <p:nvGraphicFramePr>
          <p:cNvPr id="5" name="Content Placeholder 2">
            <a:extLst>
              <a:ext uri="{FF2B5EF4-FFF2-40B4-BE49-F238E27FC236}">
                <a16:creationId xmlns="" xmlns:a16="http://schemas.microsoft.com/office/drawing/2014/main" id="{02920CC6-C376-4912-BB55-736B4DEBC21C}"/>
              </a:ext>
            </a:extLst>
          </p:cNvPr>
          <p:cNvGraphicFramePr>
            <a:graphicFrameLocks noGrp="1"/>
          </p:cNvGraphicFramePr>
          <p:nvPr>
            <p:ph idx="1"/>
            <p:extLst>
              <p:ext uri="{D42A27DB-BD31-4B8C-83A1-F6EECF244321}">
                <p14:modId xmlns:p14="http://schemas.microsoft.com/office/powerpoint/2010/main" val="1505946099"/>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2155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627564"/>
            <a:ext cx="7474172" cy="1325563"/>
          </a:xfrm>
        </p:spPr>
        <p:txBody>
          <a:bodyPr>
            <a:normAutofit/>
          </a:bodyPr>
          <a:lstStyle/>
          <a:p>
            <a:r>
              <a:rPr lang="en-US" b="1" dirty="0"/>
              <a:t>HPV Vaccine Best Practices</a:t>
            </a:r>
          </a:p>
        </p:txBody>
      </p:sp>
      <p:sp>
        <p:nvSpPr>
          <p:cNvPr id="3" name="Content Placeholder 2"/>
          <p:cNvSpPr>
            <a:spLocks noGrp="1"/>
          </p:cNvSpPr>
          <p:nvPr>
            <p:ph idx="1"/>
          </p:nvPr>
        </p:nvSpPr>
        <p:spPr>
          <a:xfrm>
            <a:off x="267448" y="1967378"/>
            <a:ext cx="8647952" cy="4405713"/>
          </a:xfrm>
        </p:spPr>
        <p:txBody>
          <a:bodyPr anchor="ctr">
            <a:normAutofit/>
          </a:bodyPr>
          <a:lstStyle/>
          <a:p>
            <a:pPr marL="0" indent="0">
              <a:buNone/>
            </a:pPr>
            <a:r>
              <a:rPr lang="en-US" sz="1800" b="1" dirty="0">
                <a:latin typeface="+mj-lt"/>
              </a:rPr>
              <a:t>HPV vaccines effectiveness in prevention of HPV infection and HPV associated cancers.</a:t>
            </a:r>
          </a:p>
          <a:p>
            <a:pPr marL="0" indent="0">
              <a:buNone/>
            </a:pPr>
            <a:r>
              <a:rPr lang="en-US" sz="1800" b="1" dirty="0">
                <a:latin typeface="+mj-lt"/>
              </a:rPr>
              <a:t>Recommendations:</a:t>
            </a:r>
          </a:p>
          <a:p>
            <a:pPr marL="0" indent="0">
              <a:buNone/>
            </a:pPr>
            <a:r>
              <a:rPr lang="en-US" sz="1800" dirty="0">
                <a:latin typeface="+mj-lt"/>
              </a:rPr>
              <a:t>	HPV vaccination at age 11 or 12 years</a:t>
            </a:r>
          </a:p>
          <a:p>
            <a:pPr marL="0" indent="0">
              <a:buNone/>
            </a:pPr>
            <a:r>
              <a:rPr lang="en-US" sz="1800" dirty="0">
                <a:latin typeface="+mj-lt"/>
              </a:rPr>
              <a:t>	Females: Vaccination through 26 years of age</a:t>
            </a:r>
          </a:p>
          <a:p>
            <a:pPr marL="0" indent="0">
              <a:buNone/>
            </a:pPr>
            <a:r>
              <a:rPr lang="en-US" sz="1800" dirty="0">
                <a:latin typeface="+mj-lt"/>
              </a:rPr>
              <a:t>	Males: Vaccination through 21 years of age</a:t>
            </a:r>
          </a:p>
          <a:p>
            <a:pPr marL="0" indent="0">
              <a:buNone/>
            </a:pPr>
            <a:endParaRPr lang="en-US" sz="1800" dirty="0">
              <a:latin typeface="+mj-lt"/>
            </a:endParaRPr>
          </a:p>
          <a:p>
            <a:pPr marL="0" indent="0">
              <a:buNone/>
            </a:pPr>
            <a:r>
              <a:rPr lang="en-US" sz="1800" b="1" dirty="0">
                <a:latin typeface="+mj-lt"/>
              </a:rPr>
              <a:t>Dosing Schedule: </a:t>
            </a:r>
          </a:p>
          <a:p>
            <a:pPr marL="0" indent="0">
              <a:buNone/>
            </a:pPr>
            <a:r>
              <a:rPr lang="en-US" sz="1800" dirty="0">
                <a:latin typeface="+mj-lt"/>
              </a:rPr>
              <a:t>	Initiation of vaccine prior to 15</a:t>
            </a:r>
            <a:r>
              <a:rPr lang="en-US" sz="1800" baseline="30000" dirty="0">
                <a:latin typeface="+mj-lt"/>
              </a:rPr>
              <a:t>th</a:t>
            </a:r>
            <a:r>
              <a:rPr lang="en-US" sz="1800" dirty="0">
                <a:latin typeface="+mj-lt"/>
              </a:rPr>
              <a:t> birthday – 2 doses of vaccines</a:t>
            </a:r>
          </a:p>
          <a:p>
            <a:pPr marL="0" indent="0">
              <a:buNone/>
            </a:pPr>
            <a:r>
              <a:rPr lang="en-US" sz="1800" dirty="0">
                <a:latin typeface="+mj-lt"/>
              </a:rPr>
              <a:t>	The second dose should be administered 6-12 months after the first dose 	(0, 6-12 month schedule) </a:t>
            </a:r>
          </a:p>
          <a:p>
            <a:pPr marL="0" indent="0">
              <a:buNone/>
            </a:pPr>
            <a:r>
              <a:rPr lang="en-US" sz="1400" dirty="0">
                <a:latin typeface="+mj-lt"/>
              </a:rPr>
              <a:t>	</a:t>
            </a:r>
          </a:p>
          <a:p>
            <a:endParaRPr lang="en-US" sz="1400" dirty="0"/>
          </a:p>
        </p:txBody>
      </p:sp>
      <p:sp>
        <p:nvSpPr>
          <p:cNvPr id="10" name="Rectangle 9">
            <a:extLst>
              <a:ext uri="{FF2B5EF4-FFF2-40B4-BE49-F238E27FC236}">
                <a16:creationId xmlns=""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tethoscope">
            <a:extLst>
              <a:ext uri="{FF2B5EF4-FFF2-40B4-BE49-F238E27FC236}">
                <a16:creationId xmlns="" xmlns:a16="http://schemas.microsoft.com/office/drawing/2014/main" id="{48C5929F-6646-434E-9E4C-2330374BB9F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458915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1315" y="1628768"/>
            <a:ext cx="4504576" cy="2760098"/>
          </a:xfrm>
        </p:spPr>
        <p:txBody>
          <a:bodyPr>
            <a:normAutofit/>
          </a:bodyPr>
          <a:lstStyle/>
          <a:p>
            <a:r>
              <a:rPr lang="en-US" b="1" dirty="0">
                <a:solidFill>
                  <a:srgbClr val="FFFFFF"/>
                </a:solidFill>
              </a:rPr>
              <a:t>Quality Rate Improvement </a:t>
            </a:r>
            <a:r>
              <a:rPr lang="en-US" dirty="0">
                <a:solidFill>
                  <a:srgbClr val="FFFFFF"/>
                </a:solidFill>
              </a:rPr>
              <a:t>– The 3 P’s</a:t>
            </a:r>
          </a:p>
        </p:txBody>
      </p:sp>
      <p:sp>
        <p:nvSpPr>
          <p:cNvPr id="3" name="Content Placeholder 2"/>
          <p:cNvSpPr>
            <a:spLocks noGrp="1"/>
          </p:cNvSpPr>
          <p:nvPr>
            <p:ph idx="1"/>
          </p:nvPr>
        </p:nvSpPr>
        <p:spPr>
          <a:xfrm>
            <a:off x="6090574" y="801866"/>
            <a:ext cx="5306084" cy="5230634"/>
          </a:xfrm>
        </p:spPr>
        <p:txBody>
          <a:bodyPr anchor="ctr">
            <a:normAutofit lnSpcReduction="10000"/>
          </a:bodyPr>
          <a:lstStyle/>
          <a:p>
            <a:pPr marL="0" indent="0">
              <a:buNone/>
            </a:pPr>
            <a:r>
              <a:rPr lang="en-US" b="1" dirty="0">
                <a:solidFill>
                  <a:srgbClr val="000000"/>
                </a:solidFill>
              </a:rPr>
              <a:t>Passion </a:t>
            </a:r>
          </a:p>
          <a:p>
            <a:r>
              <a:rPr lang="en-US" sz="2200" i="1" dirty="0">
                <a:solidFill>
                  <a:srgbClr val="000000"/>
                </a:solidFill>
              </a:rPr>
              <a:t>The initiative behind the story</a:t>
            </a:r>
          </a:p>
          <a:p>
            <a:r>
              <a:rPr lang="en-US" sz="2200" u="sng" dirty="0">
                <a:solidFill>
                  <a:srgbClr val="000000"/>
                </a:solidFill>
                <a:hlinkClick r:id="rId3"/>
              </a:rPr>
              <a:t>https://hpvepidemic.vhx.tv/videos/trailer-someone-you-love-the-hpv-epidemic</a:t>
            </a:r>
            <a:endParaRPr lang="en-US" sz="2200" u="sng" dirty="0">
              <a:solidFill>
                <a:srgbClr val="000000"/>
              </a:solidFill>
            </a:endParaRPr>
          </a:p>
          <a:p>
            <a:pPr marL="0" indent="0">
              <a:buNone/>
            </a:pPr>
            <a:endParaRPr lang="en-US" sz="2200" u="sng" dirty="0">
              <a:solidFill>
                <a:srgbClr val="000000"/>
              </a:solidFill>
            </a:endParaRPr>
          </a:p>
          <a:p>
            <a:pPr marL="0" indent="0">
              <a:buNone/>
            </a:pPr>
            <a:r>
              <a:rPr lang="en-US" b="1" dirty="0">
                <a:solidFill>
                  <a:srgbClr val="000000"/>
                </a:solidFill>
              </a:rPr>
              <a:t>Proactivity </a:t>
            </a:r>
          </a:p>
          <a:p>
            <a:r>
              <a:rPr lang="en-US" sz="2200" i="1" dirty="0">
                <a:solidFill>
                  <a:srgbClr val="000000"/>
                </a:solidFill>
              </a:rPr>
              <a:t>The people who will participate in the project – Champion Lead, Providers, &amp; Staff members.</a:t>
            </a:r>
          </a:p>
          <a:p>
            <a:pPr marL="0" indent="0">
              <a:buNone/>
            </a:pPr>
            <a:endParaRPr lang="en-US" sz="2200" dirty="0">
              <a:solidFill>
                <a:srgbClr val="000000"/>
              </a:solidFill>
            </a:endParaRPr>
          </a:p>
          <a:p>
            <a:pPr marL="0" indent="0">
              <a:buNone/>
            </a:pPr>
            <a:r>
              <a:rPr lang="en-US" b="1" dirty="0">
                <a:solidFill>
                  <a:srgbClr val="000000"/>
                </a:solidFill>
              </a:rPr>
              <a:t>Perseverance </a:t>
            </a:r>
          </a:p>
          <a:p>
            <a:r>
              <a:rPr lang="en-US" sz="2200" i="1" dirty="0">
                <a:solidFill>
                  <a:srgbClr val="000000"/>
                </a:solidFill>
              </a:rPr>
              <a:t>The reinforcement of the project</a:t>
            </a:r>
          </a:p>
          <a:p>
            <a:r>
              <a:rPr lang="en-US" sz="2200" i="1" dirty="0">
                <a:solidFill>
                  <a:srgbClr val="000000"/>
                </a:solidFill>
              </a:rPr>
              <a:t>Revisiting the progress of the project</a:t>
            </a:r>
          </a:p>
          <a:p>
            <a:pPr marL="0" indent="0">
              <a:buNone/>
            </a:pPr>
            <a:endParaRPr lang="en-US" sz="2200" dirty="0">
              <a:solidFill>
                <a:srgbClr val="000000"/>
              </a:solidFill>
            </a:endParaRPr>
          </a:p>
        </p:txBody>
      </p:sp>
    </p:spTree>
    <p:extLst>
      <p:ext uri="{BB962C8B-B14F-4D97-AF65-F5344CB8AC3E}">
        <p14:creationId xmlns:p14="http://schemas.microsoft.com/office/powerpoint/2010/main" val="763623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627564"/>
            <a:ext cx="7474172" cy="1325563"/>
          </a:xfrm>
        </p:spPr>
        <p:txBody>
          <a:bodyPr>
            <a:normAutofit/>
          </a:bodyPr>
          <a:lstStyle/>
          <a:p>
            <a:r>
              <a:rPr lang="en-US" b="1"/>
              <a:t>Providence Medical Group – Cascade Family Medicine</a:t>
            </a:r>
          </a:p>
        </p:txBody>
      </p:sp>
      <p:sp>
        <p:nvSpPr>
          <p:cNvPr id="3" name="Content Placeholder 2"/>
          <p:cNvSpPr>
            <a:spLocks noGrp="1"/>
          </p:cNvSpPr>
          <p:nvPr>
            <p:ph idx="1"/>
          </p:nvPr>
        </p:nvSpPr>
        <p:spPr>
          <a:xfrm>
            <a:off x="1048276" y="2033297"/>
            <a:ext cx="7778971" cy="4307354"/>
          </a:xfrm>
        </p:spPr>
        <p:txBody>
          <a:bodyPr anchor="ctr">
            <a:normAutofit fontScale="92500" lnSpcReduction="10000"/>
          </a:bodyPr>
          <a:lstStyle/>
          <a:p>
            <a:pPr marL="0" indent="0">
              <a:buNone/>
            </a:pPr>
            <a:r>
              <a:rPr lang="en-US" sz="2200" b="1" u="sng" dirty="0"/>
              <a:t>Know Your Rates</a:t>
            </a:r>
          </a:p>
          <a:p>
            <a:pPr marL="0" indent="0">
              <a:buNone/>
            </a:pPr>
            <a:r>
              <a:rPr lang="en-US" sz="1700" b="1" i="1" dirty="0"/>
              <a:t>PMG Cascade Family Medicine 1</a:t>
            </a:r>
            <a:r>
              <a:rPr lang="en-US" sz="1700" b="1" i="1" baseline="30000" dirty="0"/>
              <a:t>st</a:t>
            </a:r>
            <a:r>
              <a:rPr lang="en-US" sz="1700" b="1" i="1" dirty="0"/>
              <a:t> Quarter HPV vaccine rate: January 2018 – April 2018</a:t>
            </a:r>
          </a:p>
          <a:p>
            <a:r>
              <a:rPr lang="en-US" sz="2000" b="1" dirty="0">
                <a:solidFill>
                  <a:srgbClr val="002060"/>
                </a:solidFill>
              </a:rPr>
              <a:t>54% </a:t>
            </a:r>
            <a:r>
              <a:rPr lang="en-US" sz="2000" dirty="0"/>
              <a:t>of patients between the ages of 13-18 received the HPV Vaccines in the clinic.</a:t>
            </a:r>
          </a:p>
          <a:p>
            <a:r>
              <a:rPr lang="en-US" sz="2000" b="1" dirty="0">
                <a:solidFill>
                  <a:srgbClr val="002060"/>
                </a:solidFill>
              </a:rPr>
              <a:t>64% </a:t>
            </a:r>
            <a:r>
              <a:rPr lang="en-US" sz="2000" dirty="0"/>
              <a:t>of the patients returned for the 2</a:t>
            </a:r>
            <a:r>
              <a:rPr lang="en-US" sz="2000" baseline="30000" dirty="0"/>
              <a:t>nd</a:t>
            </a:r>
            <a:r>
              <a:rPr lang="en-US" sz="2000" dirty="0"/>
              <a:t> dose of the HPV vaccine series.</a:t>
            </a:r>
          </a:p>
          <a:p>
            <a:r>
              <a:rPr lang="en-US" sz="2000" b="1" dirty="0"/>
              <a:t>Goal: </a:t>
            </a:r>
            <a:r>
              <a:rPr lang="en-US" sz="2000" b="1" dirty="0">
                <a:solidFill>
                  <a:srgbClr val="002060"/>
                </a:solidFill>
              </a:rPr>
              <a:t>100% </a:t>
            </a:r>
            <a:r>
              <a:rPr lang="en-US" sz="2000" dirty="0"/>
              <a:t>of eligible patients to receive the 2-3 series of vaccines depending on the age.</a:t>
            </a:r>
          </a:p>
          <a:p>
            <a:pPr marL="0" indent="0">
              <a:buNone/>
            </a:pPr>
            <a:endParaRPr lang="en-US" sz="1600" dirty="0"/>
          </a:p>
          <a:p>
            <a:pPr marL="0" indent="0">
              <a:buNone/>
            </a:pPr>
            <a:r>
              <a:rPr lang="en-US" sz="2200" b="1" u="sng" dirty="0"/>
              <a:t>AFIX Visits </a:t>
            </a:r>
            <a:r>
              <a:rPr lang="en-US" sz="2200" u="sng" dirty="0"/>
              <a:t>- </a:t>
            </a:r>
            <a:r>
              <a:rPr lang="en-US" sz="2200" b="1" u="sng" dirty="0"/>
              <a:t>Quality Improvement Action Plan</a:t>
            </a:r>
          </a:p>
          <a:p>
            <a:r>
              <a:rPr lang="en-US" sz="1800" b="1" dirty="0"/>
              <a:t>Current vaccination rate</a:t>
            </a:r>
          </a:p>
          <a:p>
            <a:r>
              <a:rPr lang="en-US" sz="1800" b="1" dirty="0"/>
              <a:t>Goal vaccination rate and strategies:  Patients eligible for vaccine, reminder/call process, recommendations and immunization information resources to help answer questions</a:t>
            </a:r>
          </a:p>
          <a:p>
            <a:r>
              <a:rPr lang="en-US" sz="1800" b="1" dirty="0"/>
              <a:t>Follow up visits</a:t>
            </a:r>
          </a:p>
        </p:txBody>
      </p:sp>
      <p:sp>
        <p:nvSpPr>
          <p:cNvPr id="10" name="Rectangle 9">
            <a:extLst>
              <a:ext uri="{FF2B5EF4-FFF2-40B4-BE49-F238E27FC236}">
                <a16:creationId xmlns=""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Needle">
            <a:extLst>
              <a:ext uri="{FF2B5EF4-FFF2-40B4-BE49-F238E27FC236}">
                <a16:creationId xmlns="" xmlns:a16="http://schemas.microsoft.com/office/drawing/2014/main" id="{77B7A358-0DC8-49A5-B9FC-5A713800502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52263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04877" y="2415322"/>
            <a:ext cx="3451730" cy="2399869"/>
          </a:xfrm>
        </p:spPr>
        <p:txBody>
          <a:bodyPr>
            <a:normAutofit/>
          </a:bodyPr>
          <a:lstStyle/>
          <a:p>
            <a:pPr algn="ctr"/>
            <a:r>
              <a:rPr lang="en-US" sz="4800" b="1" dirty="0">
                <a:solidFill>
                  <a:srgbClr val="FFFFFF"/>
                </a:solidFill>
              </a:rPr>
              <a:t>Structure of Success -</a:t>
            </a:r>
            <a:r>
              <a:rPr lang="en-US" sz="4800" dirty="0">
                <a:solidFill>
                  <a:srgbClr val="FFFFFF"/>
                </a:solidFill>
              </a:rPr>
              <a:t/>
            </a:r>
            <a:br>
              <a:rPr lang="en-US" sz="4800" dirty="0">
                <a:solidFill>
                  <a:srgbClr val="FFFFFF"/>
                </a:solidFill>
              </a:rPr>
            </a:br>
            <a:r>
              <a:rPr lang="en-US" sz="4800" dirty="0">
                <a:solidFill>
                  <a:srgbClr val="FFFFFF"/>
                </a:solidFill>
              </a:rPr>
              <a:t>The 3 A’s</a:t>
            </a:r>
          </a:p>
        </p:txBody>
      </p:sp>
      <p:sp>
        <p:nvSpPr>
          <p:cNvPr id="3" name="Content Placeholder 2"/>
          <p:cNvSpPr>
            <a:spLocks noGrp="1"/>
          </p:cNvSpPr>
          <p:nvPr>
            <p:ph idx="1"/>
          </p:nvPr>
        </p:nvSpPr>
        <p:spPr>
          <a:xfrm>
            <a:off x="5120640" y="804672"/>
            <a:ext cx="6281928" cy="5248656"/>
          </a:xfrm>
        </p:spPr>
        <p:txBody>
          <a:bodyPr anchor="ctr">
            <a:normAutofit/>
          </a:bodyPr>
          <a:lstStyle/>
          <a:p>
            <a:pPr marL="0" indent="0">
              <a:buNone/>
            </a:pPr>
            <a:r>
              <a:rPr lang="en-US" sz="2400" b="1" dirty="0"/>
              <a:t>Accountability </a:t>
            </a:r>
            <a:r>
              <a:rPr lang="en-US" sz="2400" dirty="0"/>
              <a:t> </a:t>
            </a:r>
          </a:p>
          <a:p>
            <a:pPr marL="0" indent="0">
              <a:buNone/>
            </a:pPr>
            <a:r>
              <a:rPr lang="en-US" sz="2400" dirty="0"/>
              <a:t>Setting the goal for the team: Initiatives, Kudos, Awards and Prizes.</a:t>
            </a:r>
          </a:p>
          <a:p>
            <a:pPr marL="0" indent="0">
              <a:buNone/>
            </a:pPr>
            <a:endParaRPr lang="en-US" sz="2400" dirty="0"/>
          </a:p>
          <a:p>
            <a:pPr marL="0" indent="0">
              <a:buNone/>
            </a:pPr>
            <a:r>
              <a:rPr lang="en-US" sz="2400" b="1" dirty="0"/>
              <a:t>Assertiveness</a:t>
            </a:r>
          </a:p>
          <a:p>
            <a:r>
              <a:rPr lang="en-US" sz="2400" dirty="0"/>
              <a:t>Consistency of the message to patients and parents.</a:t>
            </a:r>
          </a:p>
          <a:p>
            <a:r>
              <a:rPr lang="en-US" sz="2400" dirty="0"/>
              <a:t>Provider and staff participation </a:t>
            </a:r>
          </a:p>
          <a:p>
            <a:pPr marL="0" indent="0">
              <a:buNone/>
            </a:pPr>
            <a:endParaRPr lang="en-US" sz="2400" dirty="0"/>
          </a:p>
          <a:p>
            <a:pPr marL="0" indent="0">
              <a:buNone/>
            </a:pPr>
            <a:r>
              <a:rPr lang="en-US" sz="2400" b="1" dirty="0"/>
              <a:t>Accessibility</a:t>
            </a:r>
          </a:p>
          <a:p>
            <a:r>
              <a:rPr lang="en-US" sz="2400" dirty="0"/>
              <a:t>Handout resources</a:t>
            </a:r>
          </a:p>
          <a:p>
            <a:r>
              <a:rPr lang="en-US" sz="2400" dirty="0"/>
              <a:t>Availability of the vaccines</a:t>
            </a:r>
          </a:p>
        </p:txBody>
      </p:sp>
    </p:spTree>
    <p:extLst>
      <p:ext uri="{BB962C8B-B14F-4D97-AF65-F5344CB8AC3E}">
        <p14:creationId xmlns:p14="http://schemas.microsoft.com/office/powerpoint/2010/main" val="3120862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865</Words>
  <Application>Microsoft Office PowerPoint</Application>
  <PresentationFormat>Widescreen</PresentationFormat>
  <Paragraphs>121</Paragraphs>
  <Slides>15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Segoe UI</vt:lpstr>
      <vt:lpstr>Times New Roman</vt:lpstr>
      <vt:lpstr>Office Theme</vt:lpstr>
      <vt:lpstr>“Beating the Odds with HPV Vaccines!”</vt:lpstr>
      <vt:lpstr>PowerPoint Presentation</vt:lpstr>
      <vt:lpstr>Our Location Matters! </vt:lpstr>
      <vt:lpstr>Providence Medical Group   Cascade </vt:lpstr>
      <vt:lpstr>Additional PMG-Cascade Background </vt:lpstr>
      <vt:lpstr>HPV Vaccine Best Practices</vt:lpstr>
      <vt:lpstr>Quality Rate Improvement – The 3 P’s</vt:lpstr>
      <vt:lpstr>Providence Medical Group – Cascade Family Medicine</vt:lpstr>
      <vt:lpstr>Structure of Success - The 3 A’s</vt:lpstr>
      <vt:lpstr>Our Success </vt:lpstr>
      <vt:lpstr>PMG Cascade Family Medicine Success Story!</vt:lpstr>
      <vt:lpstr>PowerPoint Presentation</vt:lpstr>
      <vt:lpstr>PowerPoint Presentation</vt:lpstr>
      <vt:lpstr>Questions &amp; Answers?  </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“Beating the Odds with HPV Vaccines!”</dc:title>
  <dc:creator>Kristine McChesney</dc:creator>
  <cp:lastModifiedBy>Page, Gretel</cp:lastModifiedBy>
  <cp:revision>15</cp:revision>
  <dcterms:created xsi:type="dcterms:W3CDTF">2019-05-31T01:42:26Z</dcterms:created>
  <dcterms:modified xsi:type="dcterms:W3CDTF">2019-06-06T15:28:04Z</dcterms:modified>
</cp:coreProperties>
</file>