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59" r:id="rId5"/>
    <p:sldId id="268" r:id="rId6"/>
    <p:sldId id="275" r:id="rId7"/>
    <p:sldId id="269" r:id="rId8"/>
    <p:sldId id="261" r:id="rId9"/>
    <p:sldId id="270" r:id="rId10"/>
    <p:sldId id="264" r:id="rId11"/>
    <p:sldId id="278" r:id="rId12"/>
    <p:sldId id="279" r:id="rId13"/>
    <p:sldId id="284" r:id="rId14"/>
    <p:sldId id="280" r:id="rId15"/>
    <p:sldId id="281" r:id="rId16"/>
    <p:sldId id="282" r:id="rId17"/>
    <p:sldId id="267" r:id="rId18"/>
    <p:sldId id="271" r:id="rId19"/>
    <p:sldId id="285" r:id="rId20"/>
    <p:sldId id="272" r:id="rId21"/>
    <p:sldId id="283" r:id="rId22"/>
    <p:sldId id="266" r:id="rId23"/>
    <p:sldId id="28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sdc.pvt\PSOB\Imm%20Research%20and%20Epi\Adolescent\Adol2019\adolratesF2019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sdc.pvt\PSOB\Imm%20Research%20and%20Epi\Adolescent\Adol2018\BookofearlyhpvUK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sdc.pvt\PSOB\Imm%20Research%20and%20Epi\Adolescent\Adol2018\ProvBoo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sdc.pvt\PSOB\Imm%20Research%20and%20Epi\Adolescent\Adol2019\HPVstartORbornTdap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sdc.pvt\PSOB\Imm%20Research%20and%20Epi\Adolescent\Adol2019\HPVstartORbornTda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sdc.pvt\PSOB\Imm%20Research%20and%20Epi\Adolescent\Adol2019\HPVstartORbornTda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>
                <a:solidFill>
                  <a:schemeClr val="tx1"/>
                </a:solidFill>
              </a:rPr>
              <a:t>Oregon Teen Age 13-17 HPV Immunization and Completion Rates,</a:t>
            </a:r>
            <a:r>
              <a:rPr lang="en-US" sz="2800" baseline="0">
                <a:solidFill>
                  <a:schemeClr val="tx1"/>
                </a:solidFill>
              </a:rPr>
              <a:t> from ALERT IIS as of May 1st.</a:t>
            </a:r>
            <a:endParaRPr lang="en-US" sz="28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771413099346503E-2"/>
          <c:y val="0.2124776026407664"/>
          <c:w val="0.91920088662897426"/>
          <c:h val="0.64297294592173126"/>
        </c:manualLayout>
      </c:layout>
      <c:lineChart>
        <c:grouping val="standard"/>
        <c:varyColors val="0"/>
        <c:ser>
          <c:idx val="0"/>
          <c:order val="0"/>
          <c:tx>
            <c:strRef>
              <c:f>DHpv!$L$5</c:f>
              <c:strCache>
                <c:ptCount val="1"/>
                <c:pt idx="0">
                  <c:v>Initiation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DHpv!$M$4:$P$4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DHpv!$M$5:$P$5</c:f>
              <c:numCache>
                <c:formatCode>0.0%</c:formatCode>
                <c:ptCount val="4"/>
                <c:pt idx="0">
                  <c:v>0.60924237979142237</c:v>
                </c:pt>
                <c:pt idx="1">
                  <c:v>0.64672448374056168</c:v>
                </c:pt>
                <c:pt idx="2">
                  <c:v>0.67020804639381448</c:v>
                </c:pt>
                <c:pt idx="3">
                  <c:v>0.70492918962469275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57-44CB-BC12-209D4AECDE8F}"/>
            </c:ext>
          </c:extLst>
        </c:ser>
        <c:ser>
          <c:idx val="1"/>
          <c:order val="1"/>
          <c:tx>
            <c:strRef>
              <c:f>DHpv!$L$6</c:f>
              <c:strCache>
                <c:ptCount val="1"/>
                <c:pt idx="0">
                  <c:v>Completion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DHpv!$M$4:$P$4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DHpv!$M$6:$P$6</c:f>
              <c:numCache>
                <c:formatCode>0.0%</c:formatCode>
                <c:ptCount val="4"/>
                <c:pt idx="0">
                  <c:v>0.32833741477316569</c:v>
                </c:pt>
                <c:pt idx="1">
                  <c:v>0.44322512230884359</c:v>
                </c:pt>
                <c:pt idx="2">
                  <c:v>0.46419982929187431</c:v>
                </c:pt>
                <c:pt idx="3">
                  <c:v>0.50732020968315406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57-44CB-BC12-209D4AECD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733728"/>
        <c:axId val="503729464"/>
      </c:lineChart>
      <c:catAx>
        <c:axId val="50373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729464"/>
        <c:crosses val="autoZero"/>
        <c:auto val="1"/>
        <c:lblAlgn val="ctr"/>
        <c:lblOffset val="100"/>
        <c:noMultiLvlLbl val="0"/>
      </c:catAx>
      <c:valAx>
        <c:axId val="5037294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73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>
                <a:solidFill>
                  <a:schemeClr val="tx1"/>
                </a:solidFill>
              </a:rPr>
              <a:t>HPV Immunization Completion</a:t>
            </a:r>
            <a:r>
              <a:rPr lang="en-US" sz="2800" baseline="0">
                <a:solidFill>
                  <a:schemeClr val="tx1"/>
                </a:solidFill>
              </a:rPr>
              <a:t> Rates by Age of HPV Initiation Among  Oregon Girls Age 13-17 in 2018</a:t>
            </a:r>
            <a:endParaRPr lang="en-US" sz="28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367546840150132E-2"/>
          <c:y val="0.2030712864454898"/>
          <c:w val="0.89403206042543648"/>
          <c:h val="0.52303030888571467"/>
        </c:manualLayout>
      </c:layout>
      <c:lineChart>
        <c:grouping val="standard"/>
        <c:varyColors val="0"/>
        <c:ser>
          <c:idx val="0"/>
          <c:order val="0"/>
          <c:tx>
            <c:strRef>
              <c:f>summarystats!$B$5</c:f>
              <c:strCache>
                <c:ptCount val="1"/>
                <c:pt idx="0">
                  <c:v>9-10 yrs (early- 12%)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summarystats!$C$4:$G$4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</c:numCache>
            </c:numRef>
          </c:cat>
          <c:val>
            <c:numRef>
              <c:f>summarystats!$C$5:$G$5</c:f>
              <c:numCache>
                <c:formatCode>0.0%</c:formatCode>
                <c:ptCount val="5"/>
                <c:pt idx="0">
                  <c:v>0.9296401317426064</c:v>
                </c:pt>
                <c:pt idx="1">
                  <c:v>0.9558999969068559</c:v>
                </c:pt>
                <c:pt idx="2">
                  <c:v>0.95788138036063497</c:v>
                </c:pt>
                <c:pt idx="3">
                  <c:v>0.97485168709454328</c:v>
                </c:pt>
                <c:pt idx="4">
                  <c:v>0.97955588390492343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0F-4A0C-A95A-90DF926D3042}"/>
            </c:ext>
          </c:extLst>
        </c:ser>
        <c:ser>
          <c:idx val="1"/>
          <c:order val="1"/>
          <c:tx>
            <c:strRef>
              <c:f>summarystats!$B$6</c:f>
              <c:strCache>
                <c:ptCount val="1"/>
                <c:pt idx="0">
                  <c:v>11-12 yrs (on time- 61%)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summarystats!$C$4:$G$4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</c:numCache>
            </c:numRef>
          </c:cat>
          <c:val>
            <c:numRef>
              <c:f>summarystats!$C$6:$G$6</c:f>
              <c:numCache>
                <c:formatCode>0.0%</c:formatCode>
                <c:ptCount val="5"/>
                <c:pt idx="0">
                  <c:v>0.59510454955913961</c:v>
                </c:pt>
                <c:pt idx="1">
                  <c:v>0.77491276028983114</c:v>
                </c:pt>
                <c:pt idx="2">
                  <c:v>0.84109958360799086</c:v>
                </c:pt>
                <c:pt idx="3">
                  <c:v>0.88042666485196752</c:v>
                </c:pt>
                <c:pt idx="4">
                  <c:v>0.89862458016079605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0F-4A0C-A95A-90DF926D3042}"/>
            </c:ext>
          </c:extLst>
        </c:ser>
        <c:ser>
          <c:idx val="2"/>
          <c:order val="2"/>
          <c:tx>
            <c:strRef>
              <c:f>summarystats!$B$7</c:f>
              <c:strCache>
                <c:ptCount val="1"/>
                <c:pt idx="0">
                  <c:v>13-17 yrs (late- 27%)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x"/>
            <c:size val="7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summarystats!$C$4:$G$4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</c:numCache>
            </c:numRef>
          </c:cat>
          <c:val>
            <c:numRef>
              <c:f>summarystats!$C$7:$G$7</c:f>
              <c:numCache>
                <c:formatCode>0.0%</c:formatCode>
                <c:ptCount val="5"/>
                <c:pt idx="0">
                  <c:v>4.9105581973834619E-2</c:v>
                </c:pt>
                <c:pt idx="1">
                  <c:v>0.30897227286351314</c:v>
                </c:pt>
                <c:pt idx="2">
                  <c:v>0.468862207802486</c:v>
                </c:pt>
                <c:pt idx="3">
                  <c:v>0.55961324206779794</c:v>
                </c:pt>
                <c:pt idx="4">
                  <c:v>0.63708557023282741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0F-4A0C-A95A-90DF926D3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416592"/>
        <c:axId val="830415936"/>
      </c:lineChart>
      <c:catAx>
        <c:axId val="830416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Age as of May 1st, 2018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415936"/>
        <c:crosses val="autoZero"/>
        <c:auto val="1"/>
        <c:lblAlgn val="ctr"/>
        <c:lblOffset val="100"/>
        <c:noMultiLvlLbl val="0"/>
      </c:catAx>
      <c:valAx>
        <c:axId val="8304159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HPV Completion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41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52071427803597E-2"/>
          <c:y val="0.91427710162402498"/>
          <c:w val="0.81014497211427949"/>
          <c:h val="5.665264979453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HPV Initiation Rates Among Oregon Private</a:t>
            </a:r>
            <a:r>
              <a:rPr lang="en-US" sz="2400" baseline="0"/>
              <a:t> Providers, 2019, for Teens Age 13-17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HPVinit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Sheet1!$G$2:$G$509</c:f>
              <c:numCache>
                <c:formatCode>General</c:formatCode>
                <c:ptCount val="508"/>
                <c:pt idx="0">
                  <c:v>0</c:v>
                </c:pt>
                <c:pt idx="1">
                  <c:v>4.2072399756331071E-2</c:v>
                </c:pt>
                <c:pt idx="2">
                  <c:v>7.8525755349156817E-2</c:v>
                </c:pt>
                <c:pt idx="3">
                  <c:v>8.1912105295540438E-2</c:v>
                </c:pt>
                <c:pt idx="4">
                  <c:v>0.11393316636629283</c:v>
                </c:pt>
                <c:pt idx="5">
                  <c:v>0.11870054125724987</c:v>
                </c:pt>
                <c:pt idx="6">
                  <c:v>0.12236745013350166</c:v>
                </c:pt>
                <c:pt idx="7">
                  <c:v>0.12487919564226842</c:v>
                </c:pt>
                <c:pt idx="8">
                  <c:v>0.1332109301175908</c:v>
                </c:pt>
                <c:pt idx="9">
                  <c:v>0.13720931854593954</c:v>
                </c:pt>
                <c:pt idx="10">
                  <c:v>0.1617768209288267</c:v>
                </c:pt>
                <c:pt idx="11">
                  <c:v>0.18937106095759235</c:v>
                </c:pt>
                <c:pt idx="12">
                  <c:v>0.19546014684688726</c:v>
                </c:pt>
                <c:pt idx="13">
                  <c:v>0.21408367990384708</c:v>
                </c:pt>
                <c:pt idx="14">
                  <c:v>0.21502100527489032</c:v>
                </c:pt>
                <c:pt idx="15">
                  <c:v>0.21835855987313157</c:v>
                </c:pt>
                <c:pt idx="16">
                  <c:v>0.22059299305695829</c:v>
                </c:pt>
                <c:pt idx="17">
                  <c:v>0.23500792539412116</c:v>
                </c:pt>
                <c:pt idx="18">
                  <c:v>0.23864209744707307</c:v>
                </c:pt>
                <c:pt idx="19">
                  <c:v>0.24912069994081754</c:v>
                </c:pt>
                <c:pt idx="20">
                  <c:v>0.26671138863874405</c:v>
                </c:pt>
                <c:pt idx="21">
                  <c:v>0.27059216333744895</c:v>
                </c:pt>
                <c:pt idx="22">
                  <c:v>0.27159986874445485</c:v>
                </c:pt>
                <c:pt idx="23">
                  <c:v>0.27252378881717382</c:v>
                </c:pt>
                <c:pt idx="24">
                  <c:v>0.2743975005138295</c:v>
                </c:pt>
                <c:pt idx="25">
                  <c:v>0.27547844416550765</c:v>
                </c:pt>
                <c:pt idx="26">
                  <c:v>0.27866758069107972</c:v>
                </c:pt>
                <c:pt idx="27">
                  <c:v>0.29173668183024992</c:v>
                </c:pt>
                <c:pt idx="28">
                  <c:v>0.3041250975727649</c:v>
                </c:pt>
                <c:pt idx="29">
                  <c:v>0.31128248177591999</c:v>
                </c:pt>
                <c:pt idx="30">
                  <c:v>0.31428940169306402</c:v>
                </c:pt>
                <c:pt idx="31">
                  <c:v>0.31495002968077573</c:v>
                </c:pt>
                <c:pt idx="32">
                  <c:v>0.33031306062218235</c:v>
                </c:pt>
                <c:pt idx="33">
                  <c:v>0.33949849643764135</c:v>
                </c:pt>
                <c:pt idx="34">
                  <c:v>0.33975050360893916</c:v>
                </c:pt>
                <c:pt idx="35">
                  <c:v>0.3435161312075205</c:v>
                </c:pt>
                <c:pt idx="36">
                  <c:v>0.34798876067359141</c:v>
                </c:pt>
                <c:pt idx="37">
                  <c:v>0.35849753208485219</c:v>
                </c:pt>
                <c:pt idx="38">
                  <c:v>0.36007817170195172</c:v>
                </c:pt>
                <c:pt idx="39">
                  <c:v>0.36785457267596178</c:v>
                </c:pt>
                <c:pt idx="40">
                  <c:v>0.36952730902882852</c:v>
                </c:pt>
                <c:pt idx="41">
                  <c:v>0.3719156996666943</c:v>
                </c:pt>
                <c:pt idx="42">
                  <c:v>0.37734522855752906</c:v>
                </c:pt>
                <c:pt idx="43">
                  <c:v>0.37753773374636629</c:v>
                </c:pt>
                <c:pt idx="44">
                  <c:v>0.38237399802600774</c:v>
                </c:pt>
                <c:pt idx="45">
                  <c:v>0.38468504895141564</c:v>
                </c:pt>
                <c:pt idx="46">
                  <c:v>0.38542748795819232</c:v>
                </c:pt>
                <c:pt idx="47">
                  <c:v>0.38629436243314974</c:v>
                </c:pt>
                <c:pt idx="48">
                  <c:v>0.39921126473556257</c:v>
                </c:pt>
                <c:pt idx="49">
                  <c:v>0.40108151797800806</c:v>
                </c:pt>
                <c:pt idx="50">
                  <c:v>0.40238939325501599</c:v>
                </c:pt>
                <c:pt idx="51">
                  <c:v>0.40871610918235485</c:v>
                </c:pt>
                <c:pt idx="52">
                  <c:v>0.41335496303273023</c:v>
                </c:pt>
                <c:pt idx="53">
                  <c:v>0.41574921694279909</c:v>
                </c:pt>
                <c:pt idx="54">
                  <c:v>0.42715558095513312</c:v>
                </c:pt>
                <c:pt idx="55">
                  <c:v>0.43050676442121166</c:v>
                </c:pt>
                <c:pt idx="56">
                  <c:v>0.43351990131041052</c:v>
                </c:pt>
                <c:pt idx="57">
                  <c:v>0.43364857780941146</c:v>
                </c:pt>
                <c:pt idx="58">
                  <c:v>0.43823237038879442</c:v>
                </c:pt>
                <c:pt idx="59">
                  <c:v>0.44471149478216998</c:v>
                </c:pt>
                <c:pt idx="60">
                  <c:v>0.45035511664104444</c:v>
                </c:pt>
                <c:pt idx="61">
                  <c:v>0.45196924485944223</c:v>
                </c:pt>
                <c:pt idx="62">
                  <c:v>0.45248067767393907</c:v>
                </c:pt>
                <c:pt idx="63">
                  <c:v>0.45492953284123488</c:v>
                </c:pt>
                <c:pt idx="64">
                  <c:v>0.45839275469328822</c:v>
                </c:pt>
                <c:pt idx="65">
                  <c:v>0.45936991014786593</c:v>
                </c:pt>
                <c:pt idx="66">
                  <c:v>0.46098499309938701</c:v>
                </c:pt>
                <c:pt idx="67">
                  <c:v>0.46341159077034455</c:v>
                </c:pt>
                <c:pt idx="68">
                  <c:v>0.4686692957714686</c:v>
                </c:pt>
                <c:pt idx="69">
                  <c:v>0.47161369806397602</c:v>
                </c:pt>
                <c:pt idx="70">
                  <c:v>0.47165855404746471</c:v>
                </c:pt>
                <c:pt idx="71">
                  <c:v>0.47233636978944893</c:v>
                </c:pt>
                <c:pt idx="72">
                  <c:v>0.47412548000748511</c:v>
                </c:pt>
                <c:pt idx="73">
                  <c:v>0.47641606788131946</c:v>
                </c:pt>
                <c:pt idx="74">
                  <c:v>0.48913099127228926</c:v>
                </c:pt>
                <c:pt idx="75">
                  <c:v>0.49304972854253981</c:v>
                </c:pt>
                <c:pt idx="76">
                  <c:v>0.49330013163817671</c:v>
                </c:pt>
                <c:pt idx="77">
                  <c:v>0.49507354037609763</c:v>
                </c:pt>
                <c:pt idx="78">
                  <c:v>0.49778261353792402</c:v>
                </c:pt>
                <c:pt idx="79">
                  <c:v>0.50429372711105147</c:v>
                </c:pt>
                <c:pt idx="80">
                  <c:v>0.5045453438047478</c:v>
                </c:pt>
                <c:pt idx="81">
                  <c:v>0.50644167150638919</c:v>
                </c:pt>
                <c:pt idx="82">
                  <c:v>0.51184936386513713</c:v>
                </c:pt>
                <c:pt idx="83">
                  <c:v>0.51291376339367656</c:v>
                </c:pt>
                <c:pt idx="84">
                  <c:v>0.51448599752968671</c:v>
                </c:pt>
                <c:pt idx="85">
                  <c:v>0.51552754148171487</c:v>
                </c:pt>
                <c:pt idx="86">
                  <c:v>0.5177768179116089</c:v>
                </c:pt>
                <c:pt idx="87">
                  <c:v>0.51887115797062267</c:v>
                </c:pt>
                <c:pt idx="88">
                  <c:v>0.52099923539235804</c:v>
                </c:pt>
                <c:pt idx="89">
                  <c:v>0.52333819080074218</c:v>
                </c:pt>
                <c:pt idx="90">
                  <c:v>0.52460069457019098</c:v>
                </c:pt>
                <c:pt idx="91">
                  <c:v>0.52941908130557824</c:v>
                </c:pt>
                <c:pt idx="92">
                  <c:v>0.53009272356817994</c:v>
                </c:pt>
                <c:pt idx="93">
                  <c:v>0.53058872063187723</c:v>
                </c:pt>
                <c:pt idx="94">
                  <c:v>0.53115554395110498</c:v>
                </c:pt>
                <c:pt idx="95">
                  <c:v>0.53124773163968353</c:v>
                </c:pt>
                <c:pt idx="96">
                  <c:v>0.53411283630845086</c:v>
                </c:pt>
                <c:pt idx="97">
                  <c:v>0.53511597595720839</c:v>
                </c:pt>
                <c:pt idx="98">
                  <c:v>0.53555918172897454</c:v>
                </c:pt>
                <c:pt idx="99">
                  <c:v>0.53823086757971605</c:v>
                </c:pt>
                <c:pt idx="100">
                  <c:v>0.53848913642160934</c:v>
                </c:pt>
                <c:pt idx="101">
                  <c:v>0.53861178378803176</c:v>
                </c:pt>
                <c:pt idx="102">
                  <c:v>0.53879308405537618</c:v>
                </c:pt>
                <c:pt idx="103">
                  <c:v>0.53937445315086663</c:v>
                </c:pt>
                <c:pt idx="104">
                  <c:v>0.53939679310852173</c:v>
                </c:pt>
                <c:pt idx="105">
                  <c:v>0.54404760771426697</c:v>
                </c:pt>
                <c:pt idx="106">
                  <c:v>0.54452323793770052</c:v>
                </c:pt>
                <c:pt idx="107">
                  <c:v>0.54612618796562062</c:v>
                </c:pt>
                <c:pt idx="108">
                  <c:v>0.54799869897886277</c:v>
                </c:pt>
                <c:pt idx="109">
                  <c:v>0.54871937270426463</c:v>
                </c:pt>
                <c:pt idx="110">
                  <c:v>0.54944213736080705</c:v>
                </c:pt>
                <c:pt idx="111">
                  <c:v>0.54977424909015282</c:v>
                </c:pt>
                <c:pt idx="112">
                  <c:v>0.55152158330437806</c:v>
                </c:pt>
                <c:pt idx="113">
                  <c:v>0.55198465160801791</c:v>
                </c:pt>
                <c:pt idx="114">
                  <c:v>0.55200025373273842</c:v>
                </c:pt>
                <c:pt idx="115">
                  <c:v>0.55331852421060035</c:v>
                </c:pt>
                <c:pt idx="116">
                  <c:v>0.55437896239297657</c:v>
                </c:pt>
                <c:pt idx="117">
                  <c:v>0.55658108038880372</c:v>
                </c:pt>
                <c:pt idx="118">
                  <c:v>0.55856469835229183</c:v>
                </c:pt>
                <c:pt idx="119">
                  <c:v>0.55869244757581293</c:v>
                </c:pt>
                <c:pt idx="120">
                  <c:v>0.55873791301098785</c:v>
                </c:pt>
                <c:pt idx="121">
                  <c:v>0.55975613449906725</c:v>
                </c:pt>
                <c:pt idx="122">
                  <c:v>0.56091178873465353</c:v>
                </c:pt>
                <c:pt idx="123">
                  <c:v>0.5618031016944306</c:v>
                </c:pt>
                <c:pt idx="124">
                  <c:v>0.56194808291601839</c:v>
                </c:pt>
                <c:pt idx="125">
                  <c:v>0.56354793109007428</c:v>
                </c:pt>
                <c:pt idx="126">
                  <c:v>0.56546756961460343</c:v>
                </c:pt>
                <c:pt idx="127">
                  <c:v>0.56805820014499886</c:v>
                </c:pt>
                <c:pt idx="128">
                  <c:v>0.56817843112964395</c:v>
                </c:pt>
                <c:pt idx="129">
                  <c:v>0.56863028116214032</c:v>
                </c:pt>
                <c:pt idx="130">
                  <c:v>0.5715494056998226</c:v>
                </c:pt>
                <c:pt idx="131">
                  <c:v>0.5727285088820776</c:v>
                </c:pt>
                <c:pt idx="132">
                  <c:v>0.57385109515204391</c:v>
                </c:pt>
                <c:pt idx="133">
                  <c:v>0.57600369675291418</c:v>
                </c:pt>
                <c:pt idx="134">
                  <c:v>0.57666003475509764</c:v>
                </c:pt>
                <c:pt idx="135">
                  <c:v>0.57760723830774108</c:v>
                </c:pt>
                <c:pt idx="136">
                  <c:v>0.58095660445073039</c:v>
                </c:pt>
                <c:pt idx="137">
                  <c:v>0.58506372289654784</c:v>
                </c:pt>
                <c:pt idx="138">
                  <c:v>0.58586109116958884</c:v>
                </c:pt>
                <c:pt idx="139">
                  <c:v>0.58941845157378681</c:v>
                </c:pt>
                <c:pt idx="140">
                  <c:v>0.59149967841900597</c:v>
                </c:pt>
                <c:pt idx="141">
                  <c:v>0.59227597560553435</c:v>
                </c:pt>
                <c:pt idx="142">
                  <c:v>0.59298729662519412</c:v>
                </c:pt>
                <c:pt idx="143">
                  <c:v>0.59381740154022677</c:v>
                </c:pt>
                <c:pt idx="144">
                  <c:v>0.59392361667335147</c:v>
                </c:pt>
                <c:pt idx="145">
                  <c:v>0.60126685741816488</c:v>
                </c:pt>
                <c:pt idx="146">
                  <c:v>0.60130659086308591</c:v>
                </c:pt>
                <c:pt idx="147">
                  <c:v>0.60176307221869496</c:v>
                </c:pt>
                <c:pt idx="148">
                  <c:v>0.60300983909895778</c:v>
                </c:pt>
                <c:pt idx="149">
                  <c:v>0.60343380102577959</c:v>
                </c:pt>
                <c:pt idx="150">
                  <c:v>0.60474197952481556</c:v>
                </c:pt>
                <c:pt idx="151">
                  <c:v>0.60595461426558206</c:v>
                </c:pt>
                <c:pt idx="152">
                  <c:v>0.6078524197902011</c:v>
                </c:pt>
                <c:pt idx="153">
                  <c:v>0.60789974858312856</c:v>
                </c:pt>
                <c:pt idx="154">
                  <c:v>0.60792739855864486</c:v>
                </c:pt>
                <c:pt idx="155">
                  <c:v>0.61045739519795961</c:v>
                </c:pt>
                <c:pt idx="156">
                  <c:v>0.61104570714203288</c:v>
                </c:pt>
                <c:pt idx="157">
                  <c:v>0.61191638097923029</c:v>
                </c:pt>
                <c:pt idx="158">
                  <c:v>0.61306529174940128</c:v>
                </c:pt>
                <c:pt idx="159">
                  <c:v>0.61315583099369542</c:v>
                </c:pt>
                <c:pt idx="160">
                  <c:v>0.61353175022382223</c:v>
                </c:pt>
                <c:pt idx="161">
                  <c:v>0.61541876377210614</c:v>
                </c:pt>
                <c:pt idx="162">
                  <c:v>0.6176683131420686</c:v>
                </c:pt>
                <c:pt idx="163">
                  <c:v>0.61793932082679581</c:v>
                </c:pt>
                <c:pt idx="164">
                  <c:v>0.62047246907924436</c:v>
                </c:pt>
                <c:pt idx="165">
                  <c:v>0.62134276799730848</c:v>
                </c:pt>
                <c:pt idx="166">
                  <c:v>0.62257947020125681</c:v>
                </c:pt>
                <c:pt idx="167">
                  <c:v>0.62386576783602798</c:v>
                </c:pt>
                <c:pt idx="168">
                  <c:v>0.62447549776221745</c:v>
                </c:pt>
                <c:pt idx="169">
                  <c:v>0.6246520516645776</c:v>
                </c:pt>
                <c:pt idx="170">
                  <c:v>0.62476220618370659</c:v>
                </c:pt>
                <c:pt idx="171">
                  <c:v>0.6265796820076831</c:v>
                </c:pt>
                <c:pt idx="172">
                  <c:v>0.6275123319692939</c:v>
                </c:pt>
                <c:pt idx="173">
                  <c:v>0.62838596527871793</c:v>
                </c:pt>
                <c:pt idx="174">
                  <c:v>0.63222893263624069</c:v>
                </c:pt>
                <c:pt idx="175">
                  <c:v>0.63347718790142737</c:v>
                </c:pt>
                <c:pt idx="176">
                  <c:v>0.63409177230014613</c:v>
                </c:pt>
                <c:pt idx="177">
                  <c:v>0.63521754814513387</c:v>
                </c:pt>
                <c:pt idx="178">
                  <c:v>0.63697143121733402</c:v>
                </c:pt>
                <c:pt idx="179">
                  <c:v>0.63918374381522958</c:v>
                </c:pt>
                <c:pt idx="180">
                  <c:v>0.64012075337116825</c:v>
                </c:pt>
                <c:pt idx="181">
                  <c:v>0.6409146746384623</c:v>
                </c:pt>
                <c:pt idx="182">
                  <c:v>0.64153380750896194</c:v>
                </c:pt>
                <c:pt idx="183">
                  <c:v>0.6430866655836075</c:v>
                </c:pt>
                <c:pt idx="184">
                  <c:v>0.64572541811510198</c:v>
                </c:pt>
                <c:pt idx="185">
                  <c:v>0.64598676463426741</c:v>
                </c:pt>
                <c:pt idx="186">
                  <c:v>0.64767776734240323</c:v>
                </c:pt>
                <c:pt idx="187">
                  <c:v>0.64796499355798221</c:v>
                </c:pt>
                <c:pt idx="188">
                  <c:v>0.64814080045119316</c:v>
                </c:pt>
                <c:pt idx="189">
                  <c:v>0.64845057356882829</c:v>
                </c:pt>
                <c:pt idx="190">
                  <c:v>0.6489994369407619</c:v>
                </c:pt>
                <c:pt idx="191">
                  <c:v>0.65008077447674406</c:v>
                </c:pt>
                <c:pt idx="192">
                  <c:v>0.650185788967788</c:v>
                </c:pt>
                <c:pt idx="193">
                  <c:v>0.65100170657945289</c:v>
                </c:pt>
                <c:pt idx="194">
                  <c:v>0.65164233942468419</c:v>
                </c:pt>
                <c:pt idx="195">
                  <c:v>0.6519512533163847</c:v>
                </c:pt>
                <c:pt idx="196">
                  <c:v>0.65459720054117665</c:v>
                </c:pt>
                <c:pt idx="197">
                  <c:v>0.65828837811234897</c:v>
                </c:pt>
                <c:pt idx="198">
                  <c:v>0.65835876111231251</c:v>
                </c:pt>
                <c:pt idx="199">
                  <c:v>0.6584021668831449</c:v>
                </c:pt>
                <c:pt idx="200">
                  <c:v>0.65966526044844109</c:v>
                </c:pt>
                <c:pt idx="201">
                  <c:v>0.66067284550048222</c:v>
                </c:pt>
                <c:pt idx="202">
                  <c:v>0.66180177623235437</c:v>
                </c:pt>
                <c:pt idx="203">
                  <c:v>0.6641068384757749</c:v>
                </c:pt>
                <c:pt idx="204">
                  <c:v>0.6662813145633647</c:v>
                </c:pt>
                <c:pt idx="205">
                  <c:v>0.66745220841048281</c:v>
                </c:pt>
                <c:pt idx="206">
                  <c:v>0.66886703053878627</c:v>
                </c:pt>
                <c:pt idx="207">
                  <c:v>0.66934435079074606</c:v>
                </c:pt>
                <c:pt idx="208">
                  <c:v>0.66974327427827762</c:v>
                </c:pt>
                <c:pt idx="209">
                  <c:v>0.67107818186186541</c:v>
                </c:pt>
                <c:pt idx="210">
                  <c:v>0.67215485244360351</c:v>
                </c:pt>
                <c:pt idx="211">
                  <c:v>0.67442084888251685</c:v>
                </c:pt>
                <c:pt idx="212">
                  <c:v>0.67612956442950467</c:v>
                </c:pt>
                <c:pt idx="213">
                  <c:v>0.67687830984276343</c:v>
                </c:pt>
                <c:pt idx="214">
                  <c:v>0.67693671782431131</c:v>
                </c:pt>
                <c:pt idx="215">
                  <c:v>0.67749015985152783</c:v>
                </c:pt>
                <c:pt idx="216">
                  <c:v>0.6776669485422866</c:v>
                </c:pt>
                <c:pt idx="217">
                  <c:v>0.67817113886559799</c:v>
                </c:pt>
                <c:pt idx="218">
                  <c:v>0.67853216834857988</c:v>
                </c:pt>
                <c:pt idx="219">
                  <c:v>0.6800614623030099</c:v>
                </c:pt>
                <c:pt idx="220">
                  <c:v>0.6802236720656043</c:v>
                </c:pt>
                <c:pt idx="221">
                  <c:v>0.6808451869208425</c:v>
                </c:pt>
                <c:pt idx="222">
                  <c:v>0.68137233617112147</c:v>
                </c:pt>
                <c:pt idx="223">
                  <c:v>0.68234380407421136</c:v>
                </c:pt>
                <c:pt idx="224">
                  <c:v>0.68277578129152461</c:v>
                </c:pt>
                <c:pt idx="225">
                  <c:v>0.68390637339430316</c:v>
                </c:pt>
                <c:pt idx="226">
                  <c:v>0.68524099178736275</c:v>
                </c:pt>
                <c:pt idx="227">
                  <c:v>0.68577963156045174</c:v>
                </c:pt>
                <c:pt idx="228">
                  <c:v>0.68593675781308228</c:v>
                </c:pt>
                <c:pt idx="229">
                  <c:v>0.68594184558405458</c:v>
                </c:pt>
                <c:pt idx="230">
                  <c:v>0.68640128137360124</c:v>
                </c:pt>
                <c:pt idx="231">
                  <c:v>0.6878524265539373</c:v>
                </c:pt>
                <c:pt idx="232">
                  <c:v>0.68786067795302575</c:v>
                </c:pt>
                <c:pt idx="233">
                  <c:v>0.69109695951187844</c:v>
                </c:pt>
                <c:pt idx="234">
                  <c:v>0.69111186609313024</c:v>
                </c:pt>
                <c:pt idx="235">
                  <c:v>0.69141985579885368</c:v>
                </c:pt>
                <c:pt idx="236">
                  <c:v>0.69375571118030432</c:v>
                </c:pt>
                <c:pt idx="237">
                  <c:v>0.69378420922890838</c:v>
                </c:pt>
                <c:pt idx="238">
                  <c:v>0.69415329453750063</c:v>
                </c:pt>
                <c:pt idx="239">
                  <c:v>0.69442353919452504</c:v>
                </c:pt>
                <c:pt idx="240">
                  <c:v>0.69543212004685562</c:v>
                </c:pt>
                <c:pt idx="241">
                  <c:v>0.69553046962718168</c:v>
                </c:pt>
                <c:pt idx="242">
                  <c:v>0.6960470203970236</c:v>
                </c:pt>
                <c:pt idx="243">
                  <c:v>0.69634026281687944</c:v>
                </c:pt>
                <c:pt idx="244">
                  <c:v>0.69825214861709461</c:v>
                </c:pt>
                <c:pt idx="245">
                  <c:v>0.69907859296050834</c:v>
                </c:pt>
                <c:pt idx="246">
                  <c:v>0.70065383868897313</c:v>
                </c:pt>
                <c:pt idx="247">
                  <c:v>0.70095831338076742</c:v>
                </c:pt>
                <c:pt idx="248">
                  <c:v>0.7012758112832066</c:v>
                </c:pt>
                <c:pt idx="249">
                  <c:v>0.7036284210111089</c:v>
                </c:pt>
                <c:pt idx="250">
                  <c:v>0.7039748009297353</c:v>
                </c:pt>
                <c:pt idx="251">
                  <c:v>0.70467396046067809</c:v>
                </c:pt>
                <c:pt idx="252">
                  <c:v>0.7048151432092068</c:v>
                </c:pt>
                <c:pt idx="253">
                  <c:v>0.70609958886968571</c:v>
                </c:pt>
                <c:pt idx="254">
                  <c:v>0.70652233264147024</c:v>
                </c:pt>
                <c:pt idx="255">
                  <c:v>0.70681968598732126</c:v>
                </c:pt>
                <c:pt idx="256">
                  <c:v>0.70764004891966659</c:v>
                </c:pt>
                <c:pt idx="257">
                  <c:v>0.70854931114325992</c:v>
                </c:pt>
                <c:pt idx="258">
                  <c:v>0.70966974734160382</c:v>
                </c:pt>
                <c:pt idx="259">
                  <c:v>0.70969661174472343</c:v>
                </c:pt>
                <c:pt idx="260">
                  <c:v>0.7101559596901944</c:v>
                </c:pt>
                <c:pt idx="261">
                  <c:v>0.71024670625836983</c:v>
                </c:pt>
                <c:pt idx="262">
                  <c:v>0.71070491793683332</c:v>
                </c:pt>
                <c:pt idx="263">
                  <c:v>0.71122119571764753</c:v>
                </c:pt>
                <c:pt idx="264">
                  <c:v>0.71136658767625482</c:v>
                </c:pt>
                <c:pt idx="265">
                  <c:v>0.71232704493346977</c:v>
                </c:pt>
                <c:pt idx="266">
                  <c:v>0.71299471976289697</c:v>
                </c:pt>
                <c:pt idx="267">
                  <c:v>0.7133522847571091</c:v>
                </c:pt>
                <c:pt idx="268">
                  <c:v>0.71492652423935299</c:v>
                </c:pt>
                <c:pt idx="269">
                  <c:v>0.71514258133281949</c:v>
                </c:pt>
                <c:pt idx="270">
                  <c:v>0.71583735068138199</c:v>
                </c:pt>
                <c:pt idx="271">
                  <c:v>0.71601206545916107</c:v>
                </c:pt>
                <c:pt idx="272">
                  <c:v>0.71715471996421098</c:v>
                </c:pt>
                <c:pt idx="273">
                  <c:v>0.71731287882315964</c:v>
                </c:pt>
                <c:pt idx="274">
                  <c:v>0.71948559038744564</c:v>
                </c:pt>
                <c:pt idx="275">
                  <c:v>0.72277832620898053</c:v>
                </c:pt>
                <c:pt idx="276">
                  <c:v>0.72377320933609046</c:v>
                </c:pt>
                <c:pt idx="277">
                  <c:v>0.72398586645576768</c:v>
                </c:pt>
                <c:pt idx="278">
                  <c:v>0.72431454151640495</c:v>
                </c:pt>
                <c:pt idx="279">
                  <c:v>0.72441043028135632</c:v>
                </c:pt>
                <c:pt idx="280">
                  <c:v>0.72486688480097228</c:v>
                </c:pt>
                <c:pt idx="281">
                  <c:v>0.72516027590848364</c:v>
                </c:pt>
                <c:pt idx="282">
                  <c:v>0.72541647503130913</c:v>
                </c:pt>
                <c:pt idx="283">
                  <c:v>0.72555030178360147</c:v>
                </c:pt>
                <c:pt idx="284">
                  <c:v>0.72592761753309842</c:v>
                </c:pt>
                <c:pt idx="285">
                  <c:v>0.72665741568970399</c:v>
                </c:pt>
                <c:pt idx="286">
                  <c:v>0.72761496613404475</c:v>
                </c:pt>
                <c:pt idx="287">
                  <c:v>0.72870182505541814</c:v>
                </c:pt>
                <c:pt idx="288">
                  <c:v>0.72954601706144373</c:v>
                </c:pt>
                <c:pt idx="289">
                  <c:v>0.72962990052293797</c:v>
                </c:pt>
                <c:pt idx="290">
                  <c:v>0.72988916537635329</c:v>
                </c:pt>
                <c:pt idx="291">
                  <c:v>0.73027205062508493</c:v>
                </c:pt>
                <c:pt idx="292">
                  <c:v>0.73191880197318337</c:v>
                </c:pt>
                <c:pt idx="293">
                  <c:v>0.73234900399300051</c:v>
                </c:pt>
                <c:pt idx="294">
                  <c:v>0.73239380748676164</c:v>
                </c:pt>
                <c:pt idx="295">
                  <c:v>0.73271556759215195</c:v>
                </c:pt>
                <c:pt idx="296">
                  <c:v>0.73380202591618326</c:v>
                </c:pt>
                <c:pt idx="297">
                  <c:v>0.73406159471591337</c:v>
                </c:pt>
                <c:pt idx="298">
                  <c:v>0.73532755099526437</c:v>
                </c:pt>
                <c:pt idx="299">
                  <c:v>0.73602878579367736</c:v>
                </c:pt>
                <c:pt idx="300">
                  <c:v>0.73653167610555714</c:v>
                </c:pt>
                <c:pt idx="301">
                  <c:v>0.73736962005227558</c:v>
                </c:pt>
                <c:pt idx="302">
                  <c:v>0.73816530180945561</c:v>
                </c:pt>
                <c:pt idx="303">
                  <c:v>0.73872884460676469</c:v>
                </c:pt>
                <c:pt idx="304">
                  <c:v>0.73931392579094757</c:v>
                </c:pt>
                <c:pt idx="305">
                  <c:v>0.73941882310085949</c:v>
                </c:pt>
                <c:pt idx="306">
                  <c:v>0.74093640560449225</c:v>
                </c:pt>
                <c:pt idx="307">
                  <c:v>0.7423849676819726</c:v>
                </c:pt>
                <c:pt idx="308">
                  <c:v>0.74315355241676639</c:v>
                </c:pt>
                <c:pt idx="309">
                  <c:v>0.74356241354606556</c:v>
                </c:pt>
                <c:pt idx="310">
                  <c:v>0.74378142327721797</c:v>
                </c:pt>
                <c:pt idx="311">
                  <c:v>0.74406474298948289</c:v>
                </c:pt>
                <c:pt idx="312">
                  <c:v>0.74476089730926731</c:v>
                </c:pt>
                <c:pt idx="313">
                  <c:v>0.74514672680743599</c:v>
                </c:pt>
                <c:pt idx="314">
                  <c:v>0.7455403155981617</c:v>
                </c:pt>
                <c:pt idx="315">
                  <c:v>0.74581484634223749</c:v>
                </c:pt>
                <c:pt idx="316">
                  <c:v>0.74675979998149022</c:v>
                </c:pt>
                <c:pt idx="317">
                  <c:v>0.74723392243793385</c:v>
                </c:pt>
                <c:pt idx="318">
                  <c:v>0.7472374453702455</c:v>
                </c:pt>
                <c:pt idx="319">
                  <c:v>0.74724888802403866</c:v>
                </c:pt>
                <c:pt idx="320">
                  <c:v>0.74754310875506946</c:v>
                </c:pt>
                <c:pt idx="321">
                  <c:v>0.74789552797962633</c:v>
                </c:pt>
                <c:pt idx="322">
                  <c:v>0.74879478738326577</c:v>
                </c:pt>
                <c:pt idx="323">
                  <c:v>0.75016167938219258</c:v>
                </c:pt>
                <c:pt idx="324">
                  <c:v>0.75186811551831612</c:v>
                </c:pt>
                <c:pt idx="325">
                  <c:v>0.75220776229447794</c:v>
                </c:pt>
                <c:pt idx="326">
                  <c:v>0.75255930156201134</c:v>
                </c:pt>
                <c:pt idx="327">
                  <c:v>0.75278435922726383</c:v>
                </c:pt>
                <c:pt idx="328">
                  <c:v>0.75282576548834124</c:v>
                </c:pt>
                <c:pt idx="329">
                  <c:v>0.75425073032458834</c:v>
                </c:pt>
                <c:pt idx="330">
                  <c:v>0.75513489665974698</c:v>
                </c:pt>
                <c:pt idx="331">
                  <c:v>0.75611110505589141</c:v>
                </c:pt>
                <c:pt idx="332">
                  <c:v>0.75629071719149221</c:v>
                </c:pt>
                <c:pt idx="333">
                  <c:v>0.7562922734038543</c:v>
                </c:pt>
                <c:pt idx="334">
                  <c:v>0.7567780845448342</c:v>
                </c:pt>
                <c:pt idx="335">
                  <c:v>0.75757926665148734</c:v>
                </c:pt>
                <c:pt idx="336">
                  <c:v>0.75801710120119159</c:v>
                </c:pt>
                <c:pt idx="337">
                  <c:v>0.75807755624546025</c:v>
                </c:pt>
                <c:pt idx="338">
                  <c:v>0.76022296713892668</c:v>
                </c:pt>
                <c:pt idx="339">
                  <c:v>0.76034101784827002</c:v>
                </c:pt>
                <c:pt idx="340">
                  <c:v>0.76041340815605352</c:v>
                </c:pt>
                <c:pt idx="341">
                  <c:v>0.76052610869680037</c:v>
                </c:pt>
                <c:pt idx="342">
                  <c:v>0.76126520453073521</c:v>
                </c:pt>
                <c:pt idx="343">
                  <c:v>0.76161204848345887</c:v>
                </c:pt>
                <c:pt idx="344">
                  <c:v>0.76193207677690122</c:v>
                </c:pt>
                <c:pt idx="345">
                  <c:v>0.76305102334859665</c:v>
                </c:pt>
                <c:pt idx="346">
                  <c:v>0.7634776874850846</c:v>
                </c:pt>
                <c:pt idx="347">
                  <c:v>0.76426385765220062</c:v>
                </c:pt>
                <c:pt idx="348">
                  <c:v>0.76532844403895861</c:v>
                </c:pt>
                <c:pt idx="349">
                  <c:v>0.76553917736256183</c:v>
                </c:pt>
                <c:pt idx="350">
                  <c:v>0.76699022103047987</c:v>
                </c:pt>
                <c:pt idx="351">
                  <c:v>0.76887819753230613</c:v>
                </c:pt>
                <c:pt idx="352">
                  <c:v>0.76889494909203226</c:v>
                </c:pt>
                <c:pt idx="353">
                  <c:v>0.76936699496414274</c:v>
                </c:pt>
                <c:pt idx="354">
                  <c:v>0.76963225269154811</c:v>
                </c:pt>
                <c:pt idx="355">
                  <c:v>0.76969844665254783</c:v>
                </c:pt>
                <c:pt idx="356">
                  <c:v>0.77243923242168633</c:v>
                </c:pt>
                <c:pt idx="357">
                  <c:v>0.77285302494874208</c:v>
                </c:pt>
                <c:pt idx="358">
                  <c:v>0.77313352313294903</c:v>
                </c:pt>
                <c:pt idx="359">
                  <c:v>0.77325356838036663</c:v>
                </c:pt>
                <c:pt idx="360">
                  <c:v>0.77369899863805724</c:v>
                </c:pt>
                <c:pt idx="361">
                  <c:v>0.77418373885632974</c:v>
                </c:pt>
                <c:pt idx="362">
                  <c:v>0.77653286026883361</c:v>
                </c:pt>
                <c:pt idx="363">
                  <c:v>0.77742155943597002</c:v>
                </c:pt>
                <c:pt idx="364">
                  <c:v>0.7775119169420589</c:v>
                </c:pt>
                <c:pt idx="365">
                  <c:v>0.77764569850787868</c:v>
                </c:pt>
                <c:pt idx="366">
                  <c:v>0.77784411967358602</c:v>
                </c:pt>
                <c:pt idx="367">
                  <c:v>0.77900096162650934</c:v>
                </c:pt>
                <c:pt idx="368">
                  <c:v>0.77923890147626884</c:v>
                </c:pt>
                <c:pt idx="369">
                  <c:v>0.78005944367395064</c:v>
                </c:pt>
                <c:pt idx="370">
                  <c:v>0.78018751044406298</c:v>
                </c:pt>
                <c:pt idx="371">
                  <c:v>0.78112910588185014</c:v>
                </c:pt>
                <c:pt idx="372">
                  <c:v>0.78150645467578816</c:v>
                </c:pt>
                <c:pt idx="373">
                  <c:v>0.78192654380377213</c:v>
                </c:pt>
                <c:pt idx="374">
                  <c:v>0.78243124663374131</c:v>
                </c:pt>
                <c:pt idx="375">
                  <c:v>0.78338752383666543</c:v>
                </c:pt>
                <c:pt idx="376">
                  <c:v>0.78339545791770748</c:v>
                </c:pt>
                <c:pt idx="377">
                  <c:v>0.78361086470917252</c:v>
                </c:pt>
                <c:pt idx="378">
                  <c:v>0.78384890227399373</c:v>
                </c:pt>
                <c:pt idx="379">
                  <c:v>0.78392201863629718</c:v>
                </c:pt>
                <c:pt idx="380">
                  <c:v>0.78526009216424586</c:v>
                </c:pt>
                <c:pt idx="381">
                  <c:v>0.78548983172595888</c:v>
                </c:pt>
                <c:pt idx="382">
                  <c:v>0.7860651465390367</c:v>
                </c:pt>
                <c:pt idx="383">
                  <c:v>0.78618299652061319</c:v>
                </c:pt>
                <c:pt idx="384">
                  <c:v>0.78657794833441264</c:v>
                </c:pt>
                <c:pt idx="385">
                  <c:v>0.78707444496603685</c:v>
                </c:pt>
                <c:pt idx="386">
                  <c:v>0.78710095894540422</c:v>
                </c:pt>
                <c:pt idx="387">
                  <c:v>0.78798417873632953</c:v>
                </c:pt>
                <c:pt idx="388">
                  <c:v>0.78839759553825384</c:v>
                </c:pt>
                <c:pt idx="389">
                  <c:v>0.78853052304681837</c:v>
                </c:pt>
                <c:pt idx="390">
                  <c:v>0.78870268891258866</c:v>
                </c:pt>
                <c:pt idx="391">
                  <c:v>0.78897122380058793</c:v>
                </c:pt>
                <c:pt idx="392">
                  <c:v>0.78936327492719882</c:v>
                </c:pt>
                <c:pt idx="393">
                  <c:v>0.79137951632885761</c:v>
                </c:pt>
                <c:pt idx="394">
                  <c:v>0.79199085177763617</c:v>
                </c:pt>
                <c:pt idx="395">
                  <c:v>0.79202021325655714</c:v>
                </c:pt>
                <c:pt idx="396">
                  <c:v>0.7921276293582401</c:v>
                </c:pt>
                <c:pt idx="397">
                  <c:v>0.7927360214261</c:v>
                </c:pt>
                <c:pt idx="398">
                  <c:v>0.79285909821339873</c:v>
                </c:pt>
                <c:pt idx="399">
                  <c:v>0.79313723333317454</c:v>
                </c:pt>
                <c:pt idx="400">
                  <c:v>0.79320924220467826</c:v>
                </c:pt>
                <c:pt idx="401">
                  <c:v>0.79364462692473436</c:v>
                </c:pt>
                <c:pt idx="402">
                  <c:v>0.79406449428428338</c:v>
                </c:pt>
                <c:pt idx="403">
                  <c:v>0.79411963852886536</c:v>
                </c:pt>
                <c:pt idx="404">
                  <c:v>0.7951695289447982</c:v>
                </c:pt>
                <c:pt idx="405">
                  <c:v>0.7969831228715476</c:v>
                </c:pt>
                <c:pt idx="406">
                  <c:v>0.79778894601313433</c:v>
                </c:pt>
                <c:pt idx="407">
                  <c:v>0.79800706224395379</c:v>
                </c:pt>
                <c:pt idx="408">
                  <c:v>0.79844005294002085</c:v>
                </c:pt>
                <c:pt idx="409">
                  <c:v>0.79863379470560236</c:v>
                </c:pt>
                <c:pt idx="410">
                  <c:v>0.79872968293018753</c:v>
                </c:pt>
                <c:pt idx="411">
                  <c:v>0.79877024602683877</c:v>
                </c:pt>
                <c:pt idx="412">
                  <c:v>0.79991135375229949</c:v>
                </c:pt>
                <c:pt idx="413">
                  <c:v>0.80015028001821509</c:v>
                </c:pt>
                <c:pt idx="414">
                  <c:v>0.80034940820610689</c:v>
                </c:pt>
                <c:pt idx="415">
                  <c:v>0.80215381601655267</c:v>
                </c:pt>
                <c:pt idx="416">
                  <c:v>0.80269486939543855</c:v>
                </c:pt>
                <c:pt idx="417">
                  <c:v>0.80323552766970674</c:v>
                </c:pt>
                <c:pt idx="418">
                  <c:v>0.80428380491488494</c:v>
                </c:pt>
                <c:pt idx="419">
                  <c:v>0.80486937745114384</c:v>
                </c:pt>
                <c:pt idx="420">
                  <c:v>0.80644496121765052</c:v>
                </c:pt>
                <c:pt idx="421">
                  <c:v>0.80653890887852631</c:v>
                </c:pt>
                <c:pt idx="422">
                  <c:v>0.80679238356879279</c:v>
                </c:pt>
                <c:pt idx="423">
                  <c:v>0.80701007965333782</c:v>
                </c:pt>
                <c:pt idx="424">
                  <c:v>0.80787191209731868</c:v>
                </c:pt>
                <c:pt idx="425">
                  <c:v>0.80812162057757886</c:v>
                </c:pt>
                <c:pt idx="426">
                  <c:v>0.80818344911693674</c:v>
                </c:pt>
                <c:pt idx="427">
                  <c:v>0.80991001960109155</c:v>
                </c:pt>
                <c:pt idx="428">
                  <c:v>0.81023700267042098</c:v>
                </c:pt>
                <c:pt idx="429">
                  <c:v>0.81066193264022646</c:v>
                </c:pt>
                <c:pt idx="430">
                  <c:v>0.81181272329804366</c:v>
                </c:pt>
                <c:pt idx="431">
                  <c:v>0.81195960950102608</c:v>
                </c:pt>
                <c:pt idx="432">
                  <c:v>0.8125136257973562</c:v>
                </c:pt>
                <c:pt idx="433">
                  <c:v>0.81296391037033156</c:v>
                </c:pt>
                <c:pt idx="434">
                  <c:v>0.81452329143930458</c:v>
                </c:pt>
                <c:pt idx="435">
                  <c:v>0.81496679031093655</c:v>
                </c:pt>
                <c:pt idx="436">
                  <c:v>0.81546268127360266</c:v>
                </c:pt>
                <c:pt idx="437">
                  <c:v>0.81565117629817452</c:v>
                </c:pt>
                <c:pt idx="438">
                  <c:v>0.81624653963802518</c:v>
                </c:pt>
                <c:pt idx="439">
                  <c:v>0.81742988985663723</c:v>
                </c:pt>
                <c:pt idx="440">
                  <c:v>0.81773979618864834</c:v>
                </c:pt>
                <c:pt idx="441">
                  <c:v>0.81777546689477665</c:v>
                </c:pt>
                <c:pt idx="442">
                  <c:v>0.81857392621896463</c:v>
                </c:pt>
                <c:pt idx="443">
                  <c:v>0.81965489623136567</c:v>
                </c:pt>
                <c:pt idx="444">
                  <c:v>0.82160977110143441</c:v>
                </c:pt>
                <c:pt idx="445">
                  <c:v>0.82196786431101065</c:v>
                </c:pt>
                <c:pt idx="446">
                  <c:v>0.82339582903106845</c:v>
                </c:pt>
                <c:pt idx="447">
                  <c:v>0.82369260579557912</c:v>
                </c:pt>
                <c:pt idx="448">
                  <c:v>0.8237502958129761</c:v>
                </c:pt>
                <c:pt idx="449">
                  <c:v>0.82424009139114462</c:v>
                </c:pt>
                <c:pt idx="450">
                  <c:v>0.82451231073482623</c:v>
                </c:pt>
                <c:pt idx="451">
                  <c:v>0.82636472193665078</c:v>
                </c:pt>
                <c:pt idx="452">
                  <c:v>0.82725682787256394</c:v>
                </c:pt>
                <c:pt idx="453">
                  <c:v>0.82985370811379178</c:v>
                </c:pt>
                <c:pt idx="454">
                  <c:v>0.83135799208719341</c:v>
                </c:pt>
                <c:pt idx="455">
                  <c:v>0.83179912401616529</c:v>
                </c:pt>
                <c:pt idx="456">
                  <c:v>0.83353906074933137</c:v>
                </c:pt>
                <c:pt idx="457">
                  <c:v>0.83491898673461962</c:v>
                </c:pt>
                <c:pt idx="458">
                  <c:v>0.83542722447160944</c:v>
                </c:pt>
                <c:pt idx="459">
                  <c:v>0.83601290788702598</c:v>
                </c:pt>
                <c:pt idx="460">
                  <c:v>0.83892509006620763</c:v>
                </c:pt>
                <c:pt idx="461">
                  <c:v>0.83946186716233584</c:v>
                </c:pt>
                <c:pt idx="462">
                  <c:v>0.84078615547336089</c:v>
                </c:pt>
                <c:pt idx="463">
                  <c:v>0.84369600329311856</c:v>
                </c:pt>
                <c:pt idx="464">
                  <c:v>0.84503536625009923</c:v>
                </c:pt>
                <c:pt idx="465">
                  <c:v>0.84531091580394968</c:v>
                </c:pt>
                <c:pt idx="466">
                  <c:v>0.84678811354703221</c:v>
                </c:pt>
                <c:pt idx="467">
                  <c:v>0.846923521031273</c:v>
                </c:pt>
                <c:pt idx="468">
                  <c:v>0.84694801016688936</c:v>
                </c:pt>
                <c:pt idx="469">
                  <c:v>0.84703599001735541</c:v>
                </c:pt>
                <c:pt idx="470">
                  <c:v>0.84912128933170583</c:v>
                </c:pt>
                <c:pt idx="471">
                  <c:v>0.84964907483922025</c:v>
                </c:pt>
                <c:pt idx="472">
                  <c:v>0.85058840675829062</c:v>
                </c:pt>
                <c:pt idx="473">
                  <c:v>0.85140954361732502</c:v>
                </c:pt>
                <c:pt idx="474">
                  <c:v>0.85239139973882216</c:v>
                </c:pt>
                <c:pt idx="475">
                  <c:v>0.85280446401319021</c:v>
                </c:pt>
                <c:pt idx="476">
                  <c:v>0.85470096452096911</c:v>
                </c:pt>
                <c:pt idx="477">
                  <c:v>0.85589475759684908</c:v>
                </c:pt>
                <c:pt idx="478">
                  <c:v>0.85625360944269602</c:v>
                </c:pt>
                <c:pt idx="479">
                  <c:v>0.85786440923864771</c:v>
                </c:pt>
                <c:pt idx="480">
                  <c:v>0.85889868875724285</c:v>
                </c:pt>
                <c:pt idx="481">
                  <c:v>0.86004708703448762</c:v>
                </c:pt>
                <c:pt idx="482">
                  <c:v>0.86144871793818323</c:v>
                </c:pt>
                <c:pt idx="483">
                  <c:v>0.86171208709230185</c:v>
                </c:pt>
                <c:pt idx="484">
                  <c:v>0.86650598260686074</c:v>
                </c:pt>
                <c:pt idx="485">
                  <c:v>0.86816235612106685</c:v>
                </c:pt>
                <c:pt idx="486">
                  <c:v>0.86925407905204599</c:v>
                </c:pt>
                <c:pt idx="487">
                  <c:v>0.86952592193617773</c:v>
                </c:pt>
                <c:pt idx="488">
                  <c:v>0.86986483038955353</c:v>
                </c:pt>
                <c:pt idx="489">
                  <c:v>0.87655472412520663</c:v>
                </c:pt>
                <c:pt idx="490">
                  <c:v>0.87776647153108078</c:v>
                </c:pt>
                <c:pt idx="491">
                  <c:v>0.87908655730472662</c:v>
                </c:pt>
                <c:pt idx="492">
                  <c:v>0.88113517518257234</c:v>
                </c:pt>
                <c:pt idx="493">
                  <c:v>0.88499643341545609</c:v>
                </c:pt>
                <c:pt idx="494">
                  <c:v>0.88869568257811271</c:v>
                </c:pt>
                <c:pt idx="495">
                  <c:v>0.89238492597251107</c:v>
                </c:pt>
                <c:pt idx="496">
                  <c:v>0.89488256186537707</c:v>
                </c:pt>
                <c:pt idx="497">
                  <c:v>0.8951416117587665</c:v>
                </c:pt>
                <c:pt idx="498">
                  <c:v>0.89536252077609435</c:v>
                </c:pt>
                <c:pt idx="499">
                  <c:v>0.89839259427300955</c:v>
                </c:pt>
                <c:pt idx="500">
                  <c:v>0.90690393505890832</c:v>
                </c:pt>
                <c:pt idx="501">
                  <c:v>0.90815382546887269</c:v>
                </c:pt>
                <c:pt idx="502">
                  <c:v>0.92096822079755014</c:v>
                </c:pt>
                <c:pt idx="503">
                  <c:v>0.92759319719511457</c:v>
                </c:pt>
                <c:pt idx="504">
                  <c:v>0.93261162351987448</c:v>
                </c:pt>
                <c:pt idx="505">
                  <c:v>0.93272675157847729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A-40BA-BAC2-B494BC788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4328328"/>
        <c:axId val="854327672"/>
      </c:barChart>
      <c:catAx>
        <c:axId val="854328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Private</a:t>
                </a:r>
                <a:r>
                  <a:rPr lang="en-US" sz="1400" baseline="0" dirty="0"/>
                  <a:t> Providers Sorted by HPV Initiation Rate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35947251729995988"/>
              <c:y val="0.950063297239545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327672"/>
        <c:crosses val="autoZero"/>
        <c:auto val="1"/>
        <c:lblAlgn val="ctr"/>
        <c:lblOffset val="100"/>
        <c:noMultiLvlLbl val="0"/>
      </c:catAx>
      <c:valAx>
        <c:axId val="854327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Provider</a:t>
                </a:r>
                <a:r>
                  <a:rPr lang="en-US" sz="1400" baseline="0" dirty="0"/>
                  <a:t> HPV Initiation Rate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328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Oregon Private Practices Reporting to ALERT IIS by Percentage of Shot-Limited Teens, 2018 (n</a:t>
            </a:r>
            <a:r>
              <a:rPr lang="en-US" sz="1600" baseline="0" dirty="0"/>
              <a:t>=596 practices)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Sheet3!$Z$11:$Z$21</c:f>
              <c:strCache>
                <c:ptCount val="11"/>
                <c:pt idx="0">
                  <c:v>lt 5%</c:v>
                </c:pt>
                <c:pt idx="1">
                  <c:v>5 to 10%</c:v>
                </c:pt>
                <c:pt idx="2">
                  <c:v>10 to 15%</c:v>
                </c:pt>
                <c:pt idx="3">
                  <c:v>15% to 20%</c:v>
                </c:pt>
                <c:pt idx="4">
                  <c:v>20 to 25%</c:v>
                </c:pt>
                <c:pt idx="5">
                  <c:v>25 to 30%</c:v>
                </c:pt>
                <c:pt idx="6">
                  <c:v>30 to 35%</c:v>
                </c:pt>
                <c:pt idx="7">
                  <c:v>35 to 40%</c:v>
                </c:pt>
                <c:pt idx="8">
                  <c:v>40 to 45%</c:v>
                </c:pt>
                <c:pt idx="9">
                  <c:v>45 to 50%</c:v>
                </c:pt>
                <c:pt idx="10">
                  <c:v>gt 50%</c:v>
                </c:pt>
              </c:strCache>
            </c:strRef>
          </c:cat>
          <c:val>
            <c:numRef>
              <c:f>Sheet3!$AB$11:$AB$21</c:f>
              <c:numCache>
                <c:formatCode>0.0%</c:formatCode>
                <c:ptCount val="11"/>
                <c:pt idx="0">
                  <c:v>2.8523489932885907E-2</c:v>
                </c:pt>
                <c:pt idx="1">
                  <c:v>0.14429530201342283</c:v>
                </c:pt>
                <c:pt idx="2">
                  <c:v>0.18456375838926176</c:v>
                </c:pt>
                <c:pt idx="3">
                  <c:v>0.12583892617449666</c:v>
                </c:pt>
                <c:pt idx="4">
                  <c:v>0.11409395973154363</c:v>
                </c:pt>
                <c:pt idx="5">
                  <c:v>6.7114093959731544E-2</c:v>
                </c:pt>
                <c:pt idx="6">
                  <c:v>8.557046979865772E-2</c:v>
                </c:pt>
                <c:pt idx="7">
                  <c:v>4.0268456375838924E-2</c:v>
                </c:pt>
                <c:pt idx="8">
                  <c:v>4.6979865771812082E-2</c:v>
                </c:pt>
                <c:pt idx="9">
                  <c:v>3.1879194630872486E-2</c:v>
                </c:pt>
                <c:pt idx="10">
                  <c:v>0.13087248322147652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6-4593-9C61-C783F2D99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30"/>
        <c:axId val="627009176"/>
        <c:axId val="627010160"/>
      </c:barChart>
      <c:catAx>
        <c:axId val="627009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Practice Teen 13-17 Shot-Limiting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010160"/>
        <c:crosses val="autoZero"/>
        <c:auto val="1"/>
        <c:lblAlgn val="ctr"/>
        <c:lblOffset val="100"/>
        <c:noMultiLvlLbl val="0"/>
      </c:catAx>
      <c:valAx>
        <c:axId val="627010160"/>
        <c:scaling>
          <c:orientation val="minMax"/>
          <c:max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Percent of Private Practices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00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HPV Initiation Rates Among Oregon Born Teens with 1+ Tdap, age 13-17 in 2019, </a:t>
            </a:r>
          </a:p>
          <a:p>
            <a:pPr>
              <a:defRPr sz="2400"/>
            </a:pPr>
            <a:r>
              <a:rPr lang="en-US" sz="2400"/>
              <a:t>by Number of Shots in ALERT IIS (Any Type)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Percent OR-Born Teens W/Tdap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Sheet1!$R$42</c:f>
              <c:strCache>
                <c:ptCount val="1"/>
                <c:pt idx="0">
                  <c:v>40+</c:v>
                </c:pt>
              </c:strCache>
            </c:strRef>
          </c:cat>
          <c:val>
            <c:numRef>
              <c:f>Sheet1!$T$8:$T$42</c:f>
              <c:numCache>
                <c:formatCode>0.0%</c:formatCode>
                <c:ptCount val="35"/>
                <c:pt idx="0">
                  <c:v>1.1892847394621574E-3</c:v>
                </c:pt>
                <c:pt idx="1">
                  <c:v>1.2412753291654211E-3</c:v>
                </c:pt>
                <c:pt idx="2">
                  <c:v>1.1892847394621574E-3</c:v>
                </c:pt>
                <c:pt idx="3">
                  <c:v>1.3582541559977643E-3</c:v>
                </c:pt>
                <c:pt idx="4">
                  <c:v>1.598710633375359E-3</c:v>
                </c:pt>
                <c:pt idx="5">
                  <c:v>1.7481835787722423E-3</c:v>
                </c:pt>
                <c:pt idx="6">
                  <c:v>1.8326682870400458E-3</c:v>
                </c:pt>
                <c:pt idx="7">
                  <c:v>2.3590730077855909E-3</c:v>
                </c:pt>
                <c:pt idx="8">
                  <c:v>2.8529836099665962E-3</c:v>
                </c:pt>
                <c:pt idx="9">
                  <c:v>3.3598918595734171E-3</c:v>
                </c:pt>
                <c:pt idx="10">
                  <c:v>4.3737083587870595E-3</c:v>
                </c:pt>
                <c:pt idx="11">
                  <c:v>5.4915060374072294E-3</c:v>
                </c:pt>
                <c:pt idx="12">
                  <c:v>6.9082496068211654E-3</c:v>
                </c:pt>
                <c:pt idx="13">
                  <c:v>1.0183656758126779E-2</c:v>
                </c:pt>
                <c:pt idx="14">
                  <c:v>1.3400574496016221E-2</c:v>
                </c:pt>
                <c:pt idx="15">
                  <c:v>1.7995242861042152E-2</c:v>
                </c:pt>
                <c:pt idx="16">
                  <c:v>2.3363271247904129E-2</c:v>
                </c:pt>
                <c:pt idx="17">
                  <c:v>2.8633817279072486E-2</c:v>
                </c:pt>
                <c:pt idx="18">
                  <c:v>3.5626551594161456E-2</c:v>
                </c:pt>
                <c:pt idx="19">
                  <c:v>4.2313841194743754E-2</c:v>
                </c:pt>
                <c:pt idx="20">
                  <c:v>4.8240768420915812E-2</c:v>
                </c:pt>
                <c:pt idx="21">
                  <c:v>5.4596618012139803E-2</c:v>
                </c:pt>
                <c:pt idx="22">
                  <c:v>5.8417926355329684E-2</c:v>
                </c:pt>
                <c:pt idx="23">
                  <c:v>5.9886660514446882E-2</c:v>
                </c:pt>
                <c:pt idx="24">
                  <c:v>6.2297724111935737E-2</c:v>
                </c:pt>
                <c:pt idx="25">
                  <c:v>6.0991460545641238E-2</c:v>
                </c:pt>
                <c:pt idx="26">
                  <c:v>5.9256274614294814E-2</c:v>
                </c:pt>
                <c:pt idx="27">
                  <c:v>5.5577940392788905E-2</c:v>
                </c:pt>
                <c:pt idx="28">
                  <c:v>5.1158740268011489E-2</c:v>
                </c:pt>
                <c:pt idx="29">
                  <c:v>4.8084796651806025E-2</c:v>
                </c:pt>
                <c:pt idx="30">
                  <c:v>4.3834565943564212E-2</c:v>
                </c:pt>
                <c:pt idx="31">
                  <c:v>3.8603012854673303E-2</c:v>
                </c:pt>
                <c:pt idx="32">
                  <c:v>3.4554245681531641E-2</c:v>
                </c:pt>
                <c:pt idx="33">
                  <c:v>3.0174038499031674E-2</c:v>
                </c:pt>
                <c:pt idx="34">
                  <c:v>8.1904675253779119E-2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0-4036-8696-25A3CD3C1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4918736"/>
        <c:axId val="634914800"/>
      </c:barChart>
      <c:lineChart>
        <c:grouping val="stacked"/>
        <c:varyColors val="0"/>
        <c:ser>
          <c:idx val="0"/>
          <c:order val="0"/>
          <c:tx>
            <c:v>HPVstarts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9"/>
            <c:spPr>
              <a:solidFill>
                <a:srgbClr val="FF00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cat>
            <c:strRef>
              <c:f>Sheet1!$R$8:$R$42</c:f>
              <c:strCache>
                <c:ptCount val="3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40+</c:v>
                </c:pt>
              </c:strCache>
            </c:strRef>
          </c:cat>
          <c:val>
            <c:numRef>
              <c:f>Sheet1!$S$8:$S$42</c:f>
              <c:numCache>
                <c:formatCode>General</c:formatCode>
                <c:ptCount val="35"/>
                <c:pt idx="0">
                  <c:v>0.32240437158469948</c:v>
                </c:pt>
                <c:pt idx="1">
                  <c:v>0.29842931937172773</c:v>
                </c:pt>
                <c:pt idx="2">
                  <c:v>0.38797814207650272</c:v>
                </c:pt>
                <c:pt idx="3">
                  <c:v>0.34928229665071769</c:v>
                </c:pt>
                <c:pt idx="4">
                  <c:v>0.35772357723577236</c:v>
                </c:pt>
                <c:pt idx="5">
                  <c:v>0.33828996282527879</c:v>
                </c:pt>
                <c:pt idx="6">
                  <c:v>0.37588652482269502</c:v>
                </c:pt>
                <c:pt idx="7">
                  <c:v>0.34710743801652894</c:v>
                </c:pt>
                <c:pt idx="8">
                  <c:v>0.26195899772209569</c:v>
                </c:pt>
                <c:pt idx="9">
                  <c:v>0.32882011605415862</c:v>
                </c:pt>
                <c:pt idx="10">
                  <c:v>0.31352154531946508</c:v>
                </c:pt>
                <c:pt idx="11">
                  <c:v>0.31479289940828403</c:v>
                </c:pt>
                <c:pt idx="12">
                  <c:v>0.34619002822201317</c:v>
                </c:pt>
                <c:pt idx="13">
                  <c:v>0.32291001914486278</c:v>
                </c:pt>
                <c:pt idx="14">
                  <c:v>0.3258971871968962</c:v>
                </c:pt>
                <c:pt idx="15">
                  <c:v>0.3546406644998194</c:v>
                </c:pt>
                <c:pt idx="16">
                  <c:v>0.3713490959666203</c:v>
                </c:pt>
                <c:pt idx="17">
                  <c:v>0.40285973672265091</c:v>
                </c:pt>
                <c:pt idx="18">
                  <c:v>0.45640277271068952</c:v>
                </c:pt>
                <c:pt idx="19">
                  <c:v>0.52418983259099983</c:v>
                </c:pt>
                <c:pt idx="20">
                  <c:v>0.56877273339620105</c:v>
                </c:pt>
                <c:pt idx="21">
                  <c:v>0.61956909891679557</c:v>
                </c:pt>
                <c:pt idx="22">
                  <c:v>0.6677049727444655</c:v>
                </c:pt>
                <c:pt idx="23">
                  <c:v>0.7225176342919154</c:v>
                </c:pt>
                <c:pt idx="24">
                  <c:v>0.77821823492593367</c:v>
                </c:pt>
                <c:pt idx="25">
                  <c:v>0.81353223228556204</c:v>
                </c:pt>
                <c:pt idx="26">
                  <c:v>0.84547049791620965</c:v>
                </c:pt>
                <c:pt idx="27">
                  <c:v>0.85769410664172119</c:v>
                </c:pt>
                <c:pt idx="28">
                  <c:v>0.87931910569105687</c:v>
                </c:pt>
                <c:pt idx="29">
                  <c:v>0.89863495066900934</c:v>
                </c:pt>
                <c:pt idx="30">
                  <c:v>0.90392883617494435</c:v>
                </c:pt>
                <c:pt idx="31">
                  <c:v>0.91296296296296298</c:v>
                </c:pt>
                <c:pt idx="32">
                  <c:v>0.92326499905962012</c:v>
                </c:pt>
                <c:pt idx="33">
                  <c:v>0.92569459401249188</c:v>
                </c:pt>
                <c:pt idx="34">
                  <c:v>0.92500000000000004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30-4036-8696-25A3CD3C1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206304"/>
        <c:axId val="452316824"/>
      </c:lineChart>
      <c:catAx>
        <c:axId val="453206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 of Shots in ALERT IIS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316824"/>
        <c:crosses val="autoZero"/>
        <c:auto val="1"/>
        <c:lblAlgn val="ctr"/>
        <c:lblOffset val="100"/>
        <c:noMultiLvlLbl val="0"/>
      </c:catAx>
      <c:valAx>
        <c:axId val="45231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HPV Initiation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206304"/>
        <c:crosses val="autoZero"/>
        <c:crossBetween val="between"/>
      </c:valAx>
      <c:valAx>
        <c:axId val="634914800"/>
        <c:scaling>
          <c:orientation val="minMax"/>
          <c:max val="0.25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Percent of Teens (OR born w/1+ Tdap)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918736"/>
        <c:crosses val="max"/>
        <c:crossBetween val="between"/>
      </c:valAx>
      <c:catAx>
        <c:axId val="634918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4914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HPV Initiation Rates Among Oregon-born Teens Age 13-17 with 1+ Tdap, by Total Number of Shots Received</a:t>
            </a:r>
            <a:r>
              <a:rPr lang="en-US" sz="2400" baseline="0" dirty="0"/>
              <a:t> (Excluding Influenza)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diamond"/>
            <c:size val="9"/>
            <c:spPr>
              <a:solidFill>
                <a:srgbClr val="FF00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cat>
            <c:strRef>
              <c:f>Sheet4!$M$8:$M$42</c:f>
              <c:strCache>
                <c:ptCount val="3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40+</c:v>
                </c:pt>
              </c:strCache>
            </c:strRef>
          </c:cat>
          <c:val>
            <c:numRef>
              <c:f>Sheet4!$N$8:$N$42</c:f>
              <c:numCache>
                <c:formatCode>0%</c:formatCode>
                <c:ptCount val="35"/>
                <c:pt idx="0">
                  <c:v>0.36160714285714285</c:v>
                </c:pt>
                <c:pt idx="1">
                  <c:v>0.38118811881188119</c:v>
                </c:pt>
                <c:pt idx="2">
                  <c:v>0.38922155688622756</c:v>
                </c:pt>
                <c:pt idx="3">
                  <c:v>0.46696035242290751</c:v>
                </c:pt>
                <c:pt idx="4">
                  <c:v>0.47767857142857145</c:v>
                </c:pt>
                <c:pt idx="5">
                  <c:v>0.39269406392694062</c:v>
                </c:pt>
                <c:pt idx="6">
                  <c:v>0.45338983050847459</c:v>
                </c:pt>
                <c:pt idx="7">
                  <c:v>0.42696629213483145</c:v>
                </c:pt>
                <c:pt idx="8">
                  <c:v>0.39867109634551495</c:v>
                </c:pt>
                <c:pt idx="9">
                  <c:v>0.35672514619883039</c:v>
                </c:pt>
                <c:pt idx="10">
                  <c:v>0.3629441624365482</c:v>
                </c:pt>
                <c:pt idx="11">
                  <c:v>0.3771186440677966</c:v>
                </c:pt>
                <c:pt idx="12">
                  <c:v>0.39057239057239057</c:v>
                </c:pt>
                <c:pt idx="13">
                  <c:v>0.36389280677009872</c:v>
                </c:pt>
                <c:pt idx="14">
                  <c:v>0.34077079107505071</c:v>
                </c:pt>
                <c:pt idx="15">
                  <c:v>0.36692307692307691</c:v>
                </c:pt>
                <c:pt idx="16">
                  <c:v>0.35193889541715628</c:v>
                </c:pt>
                <c:pt idx="17">
                  <c:v>0.3648315529991783</c:v>
                </c:pt>
                <c:pt idx="18">
                  <c:v>0.37383756974581522</c:v>
                </c:pt>
                <c:pt idx="19">
                  <c:v>0.39325842696629215</c:v>
                </c:pt>
                <c:pt idx="20">
                  <c:v>0.37391540130151846</c:v>
                </c:pt>
                <c:pt idx="21">
                  <c:v>0.38020110957004161</c:v>
                </c:pt>
                <c:pt idx="22">
                  <c:v>0.52812583311117034</c:v>
                </c:pt>
                <c:pt idx="23">
                  <c:v>0.73484969832879488</c:v>
                </c:pt>
                <c:pt idx="24">
                  <c:v>0.87578035999088633</c:v>
                </c:pt>
                <c:pt idx="25">
                  <c:v>0.93337921541637991</c:v>
                </c:pt>
                <c:pt idx="26">
                  <c:v>0.95295628319617109</c:v>
                </c:pt>
                <c:pt idx="27">
                  <c:v>0.95860779775680971</c:v>
                </c:pt>
                <c:pt idx="28">
                  <c:v>0.95911854103343464</c:v>
                </c:pt>
                <c:pt idx="29">
                  <c:v>0.94881673087506879</c:v>
                </c:pt>
                <c:pt idx="30">
                  <c:v>0.94560290117860379</c:v>
                </c:pt>
                <c:pt idx="31">
                  <c:v>0.93641180923542766</c:v>
                </c:pt>
                <c:pt idx="32">
                  <c:v>0.9223529411764706</c:v>
                </c:pt>
                <c:pt idx="33">
                  <c:v>0.94054054054054059</c:v>
                </c:pt>
                <c:pt idx="34">
                  <c:v>0.92307692307692313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D8-4E40-9F4A-33021E0E0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134624"/>
        <c:axId val="693134952"/>
      </c:lineChart>
      <c:catAx>
        <c:axId val="693134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/>
                  <a:t>Number of Non-Flu Shots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134952"/>
        <c:crosses val="autoZero"/>
        <c:auto val="1"/>
        <c:lblAlgn val="ctr"/>
        <c:lblOffset val="100"/>
        <c:noMultiLvlLbl val="0"/>
      </c:catAx>
      <c:valAx>
        <c:axId val="6931349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13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Oregon-born Teens Age 13-17 with Tdap: Percent of Total Shots by Months of Age, Teens with GT 27 Shots Vs LT 28 Shots.</a:t>
            </a:r>
          </a:p>
        </c:rich>
      </c:tx>
      <c:layout>
        <c:manualLayout>
          <c:xMode val="edge"/>
          <c:yMode val="edge"/>
          <c:x val="0.10293541885323775"/>
          <c:y val="1.2425901187668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Sheet7!$P$1</c:f>
              <c:strCache>
                <c:ptCount val="1"/>
                <c:pt idx="0">
                  <c:v>gt27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val>
            <c:numRef>
              <c:f>Sheet7!$P$2:$P$216</c:f>
              <c:numCache>
                <c:formatCode>General</c:formatCode>
                <c:ptCount val="215"/>
                <c:pt idx="0">
                  <c:v>1.7549468074121308E-2</c:v>
                </c:pt>
                <c:pt idx="1">
                  <c:v>2.9640380497727645E-2</c:v>
                </c:pt>
                <c:pt idx="2">
                  <c:v>8.3705567319258198E-2</c:v>
                </c:pt>
                <c:pt idx="3">
                  <c:v>2.2758105566607803E-2</c:v>
                </c:pt>
                <c:pt idx="4">
                  <c:v>8.1969460222430318E-2</c:v>
                </c:pt>
                <c:pt idx="5">
                  <c:v>2.0060447941638596E-2</c:v>
                </c:pt>
                <c:pt idx="6">
                  <c:v>7.0282891110010334E-2</c:v>
                </c:pt>
                <c:pt idx="7">
                  <c:v>1.2866061871048278E-2</c:v>
                </c:pt>
                <c:pt idx="8">
                  <c:v>8.7278669714458725E-3</c:v>
                </c:pt>
                <c:pt idx="9">
                  <c:v>1.3675795912555522E-2</c:v>
                </c:pt>
                <c:pt idx="10">
                  <c:v>4.8920007118497593E-3</c:v>
                </c:pt>
                <c:pt idx="11">
                  <c:v>5.6416563728092757E-3</c:v>
                </c:pt>
                <c:pt idx="12">
                  <c:v>6.003359843906881E-2</c:v>
                </c:pt>
                <c:pt idx="13">
                  <c:v>1.1844946790613899E-2</c:v>
                </c:pt>
                <c:pt idx="14">
                  <c:v>1.0452689609295865E-2</c:v>
                </c:pt>
                <c:pt idx="15">
                  <c:v>2.1948351762475379E-2</c:v>
                </c:pt>
                <c:pt idx="16">
                  <c:v>9.0806495935371479E-3</c:v>
                </c:pt>
                <c:pt idx="17">
                  <c:v>9.4688073147009329E-3</c:v>
                </c:pt>
                <c:pt idx="18">
                  <c:v>1.9899599935297167E-2</c:v>
                </c:pt>
                <c:pt idx="19">
                  <c:v>6.7724342603684368E-3</c:v>
                </c:pt>
                <c:pt idx="20">
                  <c:v>4.2346365104816517E-3</c:v>
                </c:pt>
                <c:pt idx="21">
                  <c:v>3.027614414977382E-3</c:v>
                </c:pt>
                <c:pt idx="22">
                  <c:v>2.4536089666192464E-3</c:v>
                </c:pt>
                <c:pt idx="23">
                  <c:v>3.8507277537316036E-3</c:v>
                </c:pt>
                <c:pt idx="24">
                  <c:v>1.4649599268308566E-2</c:v>
                </c:pt>
                <c:pt idx="25">
                  <c:v>4.6722600824714109E-3</c:v>
                </c:pt>
                <c:pt idx="26">
                  <c:v>3.2578094730760418E-3</c:v>
                </c:pt>
                <c:pt idx="27">
                  <c:v>2.6610770057607066E-3</c:v>
                </c:pt>
                <c:pt idx="28">
                  <c:v>2.1563197960338979E-3</c:v>
                </c:pt>
                <c:pt idx="29">
                  <c:v>1.8706115238041315E-3</c:v>
                </c:pt>
                <c:pt idx="30">
                  <c:v>2.5875798027156418E-3</c:v>
                </c:pt>
                <c:pt idx="31">
                  <c:v>2.0296413686289867E-3</c:v>
                </c:pt>
                <c:pt idx="32">
                  <c:v>1.7918376998359604E-3</c:v>
                </c:pt>
                <c:pt idx="33">
                  <c:v>1.521089734867585E-3</c:v>
                </c:pt>
                <c:pt idx="34">
                  <c:v>1.4769005049647174E-3</c:v>
                </c:pt>
                <c:pt idx="35">
                  <c:v>2.3006462477247044E-3</c:v>
                </c:pt>
                <c:pt idx="36">
                  <c:v>6.1254059119695602E-3</c:v>
                </c:pt>
                <c:pt idx="37">
                  <c:v>2.8968451241601751E-3</c:v>
                </c:pt>
                <c:pt idx="38">
                  <c:v>2.1358259537220584E-3</c:v>
                </c:pt>
                <c:pt idx="39">
                  <c:v>1.7884187656797904E-3</c:v>
                </c:pt>
                <c:pt idx="40">
                  <c:v>1.7203562845592732E-3</c:v>
                </c:pt>
                <c:pt idx="41">
                  <c:v>1.7421544601330045E-3</c:v>
                </c:pt>
                <c:pt idx="42">
                  <c:v>1.9788909471663012E-3</c:v>
                </c:pt>
                <c:pt idx="43">
                  <c:v>1.8406909092813489E-3</c:v>
                </c:pt>
                <c:pt idx="44">
                  <c:v>1.8669554381457994E-3</c:v>
                </c:pt>
                <c:pt idx="45">
                  <c:v>1.6944870081984263E-3</c:v>
                </c:pt>
                <c:pt idx="46">
                  <c:v>1.6845068824824386E-3</c:v>
                </c:pt>
                <c:pt idx="47">
                  <c:v>4.2737269830880349E-3</c:v>
                </c:pt>
                <c:pt idx="48">
                  <c:v>1.5771483974536649E-2</c:v>
                </c:pt>
                <c:pt idx="49">
                  <c:v>8.3108162922686732E-3</c:v>
                </c:pt>
                <c:pt idx="50">
                  <c:v>6.2244561893725894E-3</c:v>
                </c:pt>
                <c:pt idx="51">
                  <c:v>5.0315643708721434E-3</c:v>
                </c:pt>
                <c:pt idx="52">
                  <c:v>4.4940407285966079E-3</c:v>
                </c:pt>
                <c:pt idx="53">
                  <c:v>4.2097356027546336E-3</c:v>
                </c:pt>
                <c:pt idx="54">
                  <c:v>4.1555464845105979E-3</c:v>
                </c:pt>
                <c:pt idx="55">
                  <c:v>3.8696208234038493E-3</c:v>
                </c:pt>
                <c:pt idx="56">
                  <c:v>4.0074058461600183E-3</c:v>
                </c:pt>
                <c:pt idx="57">
                  <c:v>3.9521693087814337E-3</c:v>
                </c:pt>
                <c:pt idx="58">
                  <c:v>4.2360198942442643E-3</c:v>
                </c:pt>
                <c:pt idx="59">
                  <c:v>7.4043639631296608E-3</c:v>
                </c:pt>
                <c:pt idx="60">
                  <c:v>1.4449067910605346E-2</c:v>
                </c:pt>
                <c:pt idx="61">
                  <c:v>8.4591150316206936E-3</c:v>
                </c:pt>
                <c:pt idx="62">
                  <c:v>6.4623784339166964E-3</c:v>
                </c:pt>
                <c:pt idx="63">
                  <c:v>5.3730822966107199E-3</c:v>
                </c:pt>
                <c:pt idx="64">
                  <c:v>4.9684820712970297E-3</c:v>
                </c:pt>
                <c:pt idx="65">
                  <c:v>4.65617330557475E-3</c:v>
                </c:pt>
                <c:pt idx="66">
                  <c:v>4.4805033303481892E-3</c:v>
                </c:pt>
                <c:pt idx="67">
                  <c:v>4.023018320052355E-3</c:v>
                </c:pt>
                <c:pt idx="68">
                  <c:v>3.6268962609409599E-3</c:v>
                </c:pt>
                <c:pt idx="69">
                  <c:v>3.2294698685676731E-3</c:v>
                </c:pt>
                <c:pt idx="70">
                  <c:v>2.9468643284911939E-3</c:v>
                </c:pt>
                <c:pt idx="71">
                  <c:v>2.6796736360552497E-3</c:v>
                </c:pt>
                <c:pt idx="72">
                  <c:v>3.1479292770742778E-3</c:v>
                </c:pt>
                <c:pt idx="73">
                  <c:v>2.3684320520926988E-3</c:v>
                </c:pt>
                <c:pt idx="74">
                  <c:v>2.1523475083726831E-3</c:v>
                </c:pt>
                <c:pt idx="75">
                  <c:v>1.9366977424066312E-3</c:v>
                </c:pt>
                <c:pt idx="76">
                  <c:v>1.7796639227249736E-3</c:v>
                </c:pt>
                <c:pt idx="77">
                  <c:v>1.5712670402000452E-3</c:v>
                </c:pt>
                <c:pt idx="78">
                  <c:v>1.6387366425651571E-3</c:v>
                </c:pt>
                <c:pt idx="79">
                  <c:v>1.5005563673053848E-3</c:v>
                </c:pt>
                <c:pt idx="80">
                  <c:v>1.4820585501367424E-3</c:v>
                </c:pt>
                <c:pt idx="81">
                  <c:v>1.4169604627932515E-3</c:v>
                </c:pt>
                <c:pt idx="82">
                  <c:v>1.440616325133919E-3</c:v>
                </c:pt>
                <c:pt idx="83">
                  <c:v>1.5071175588652025E-3</c:v>
                </c:pt>
                <c:pt idx="84">
                  <c:v>1.9482588781370327E-3</c:v>
                </c:pt>
                <c:pt idx="85">
                  <c:v>1.6386971173147967E-3</c:v>
                </c:pt>
                <c:pt idx="86">
                  <c:v>1.6351200821571855E-3</c:v>
                </c:pt>
                <c:pt idx="87">
                  <c:v>1.5003785036787633E-3</c:v>
                </c:pt>
                <c:pt idx="88">
                  <c:v>1.4392131787461266E-3</c:v>
                </c:pt>
                <c:pt idx="89">
                  <c:v>1.4018222919052385E-3</c:v>
                </c:pt>
                <c:pt idx="90">
                  <c:v>1.3934429388288451E-3</c:v>
                </c:pt>
                <c:pt idx="91">
                  <c:v>1.3434632597481865E-3</c:v>
                </c:pt>
                <c:pt idx="92">
                  <c:v>1.3723759803867803E-3</c:v>
                </c:pt>
                <c:pt idx="93">
                  <c:v>1.2801240460457309E-3</c:v>
                </c:pt>
                <c:pt idx="94">
                  <c:v>1.2969420400740584E-3</c:v>
                </c:pt>
                <c:pt idx="95">
                  <c:v>1.3561508651138579E-3</c:v>
                </c:pt>
                <c:pt idx="96">
                  <c:v>1.6546060305848364E-3</c:v>
                </c:pt>
                <c:pt idx="97">
                  <c:v>1.5173545987085322E-3</c:v>
                </c:pt>
                <c:pt idx="98">
                  <c:v>1.4957738120117828E-3</c:v>
                </c:pt>
                <c:pt idx="99">
                  <c:v>1.3889765855381259E-3</c:v>
                </c:pt>
                <c:pt idx="100">
                  <c:v>1.3936405650806468E-3</c:v>
                </c:pt>
                <c:pt idx="101">
                  <c:v>1.2953807926848247E-3</c:v>
                </c:pt>
                <c:pt idx="102">
                  <c:v>1.2765865361384799E-3</c:v>
                </c:pt>
                <c:pt idx="103">
                  <c:v>1.133208690456322E-3</c:v>
                </c:pt>
                <c:pt idx="104">
                  <c:v>1.0439211498922986E-3</c:v>
                </c:pt>
                <c:pt idx="105">
                  <c:v>9.5589841733980643E-4</c:v>
                </c:pt>
                <c:pt idx="106">
                  <c:v>9.8979131952380375E-4</c:v>
                </c:pt>
                <c:pt idx="107">
                  <c:v>1.0400476753569846E-3</c:v>
                </c:pt>
                <c:pt idx="108">
                  <c:v>1.407336064330507E-3</c:v>
                </c:pt>
                <c:pt idx="109">
                  <c:v>1.2780292077766325E-3</c:v>
                </c:pt>
                <c:pt idx="110">
                  <c:v>1.2716656424686167E-3</c:v>
                </c:pt>
                <c:pt idx="111">
                  <c:v>1.2146899940741768E-3</c:v>
                </c:pt>
                <c:pt idx="112">
                  <c:v>1.2268440085599834E-3</c:v>
                </c:pt>
                <c:pt idx="113">
                  <c:v>1.132754150077178E-3</c:v>
                </c:pt>
                <c:pt idx="114">
                  <c:v>1.2228124330232282E-3</c:v>
                </c:pt>
                <c:pt idx="115">
                  <c:v>1.1454812806932096E-3</c:v>
                </c:pt>
                <c:pt idx="116">
                  <c:v>1.1540780226465851E-3</c:v>
                </c:pt>
                <c:pt idx="117">
                  <c:v>1.0680315526121103E-3</c:v>
                </c:pt>
                <c:pt idx="118">
                  <c:v>1.1186831609488945E-3</c:v>
                </c:pt>
                <c:pt idx="119">
                  <c:v>1.342139163861115E-3</c:v>
                </c:pt>
                <c:pt idx="120">
                  <c:v>1.8613626152198103E-3</c:v>
                </c:pt>
                <c:pt idx="121">
                  <c:v>1.6512266216790266E-3</c:v>
                </c:pt>
                <c:pt idx="122">
                  <c:v>1.5858123323326527E-3</c:v>
                </c:pt>
                <c:pt idx="123">
                  <c:v>1.5567019854422575E-3</c:v>
                </c:pt>
                <c:pt idx="124">
                  <c:v>1.4493316428383755E-3</c:v>
                </c:pt>
                <c:pt idx="125">
                  <c:v>1.4477111075736012E-3</c:v>
                </c:pt>
                <c:pt idx="126">
                  <c:v>1.5059910892299326E-3</c:v>
                </c:pt>
                <c:pt idx="127">
                  <c:v>1.3827908838567316E-3</c:v>
                </c:pt>
                <c:pt idx="128">
                  <c:v>1.4143715588946486E-3</c:v>
                </c:pt>
                <c:pt idx="129">
                  <c:v>1.3665262433334489E-3</c:v>
                </c:pt>
                <c:pt idx="130">
                  <c:v>1.3997274536361403E-3</c:v>
                </c:pt>
                <c:pt idx="131">
                  <c:v>4.0789267866870654E-3</c:v>
                </c:pt>
                <c:pt idx="132">
                  <c:v>7.6479580811004777E-3</c:v>
                </c:pt>
                <c:pt idx="133">
                  <c:v>6.3773596203915905E-3</c:v>
                </c:pt>
                <c:pt idx="134">
                  <c:v>6.1031334333915043E-3</c:v>
                </c:pt>
                <c:pt idx="135">
                  <c:v>5.1511875410877326E-3</c:v>
                </c:pt>
                <c:pt idx="136">
                  <c:v>4.8551829411390959E-3</c:v>
                </c:pt>
                <c:pt idx="137">
                  <c:v>4.3772831390321435E-3</c:v>
                </c:pt>
                <c:pt idx="138">
                  <c:v>4.5998695864364362E-3</c:v>
                </c:pt>
                <c:pt idx="139">
                  <c:v>4.2253678392721507E-3</c:v>
                </c:pt>
                <c:pt idx="140">
                  <c:v>4.1271080668763283E-3</c:v>
                </c:pt>
                <c:pt idx="141">
                  <c:v>3.6528050625521673E-3</c:v>
                </c:pt>
                <c:pt idx="142">
                  <c:v>3.7857284795140135E-3</c:v>
                </c:pt>
                <c:pt idx="143">
                  <c:v>4.2683317864138474E-3</c:v>
                </c:pt>
                <c:pt idx="144">
                  <c:v>5.1013857256336963E-3</c:v>
                </c:pt>
                <c:pt idx="145">
                  <c:v>4.6019644247055347E-3</c:v>
                </c:pt>
                <c:pt idx="146">
                  <c:v>4.320860844142748E-3</c:v>
                </c:pt>
                <c:pt idx="147">
                  <c:v>4.007307033034117E-3</c:v>
                </c:pt>
                <c:pt idx="148">
                  <c:v>4.1249737033568698E-3</c:v>
                </c:pt>
                <c:pt idx="149">
                  <c:v>4.0584131817500459E-3</c:v>
                </c:pt>
                <c:pt idx="150">
                  <c:v>4.133194955431822E-3</c:v>
                </c:pt>
                <c:pt idx="151">
                  <c:v>3.7374681488240298E-3</c:v>
                </c:pt>
                <c:pt idx="152">
                  <c:v>3.6039518531067786E-3</c:v>
                </c:pt>
                <c:pt idx="153">
                  <c:v>3.2174739550833078E-3</c:v>
                </c:pt>
                <c:pt idx="154">
                  <c:v>3.0893133307898835E-3</c:v>
                </c:pt>
                <c:pt idx="155">
                  <c:v>3.1875533405605252E-3</c:v>
                </c:pt>
                <c:pt idx="156">
                  <c:v>3.3327098225088988E-3</c:v>
                </c:pt>
                <c:pt idx="157">
                  <c:v>2.9463307376113288E-3</c:v>
                </c:pt>
                <c:pt idx="158">
                  <c:v>2.7239419164588378E-3</c:v>
                </c:pt>
                <c:pt idx="159">
                  <c:v>2.4177398019172317E-3</c:v>
                </c:pt>
                <c:pt idx="160">
                  <c:v>2.2347576553740063E-3</c:v>
                </c:pt>
                <c:pt idx="161">
                  <c:v>1.8092683352448733E-3</c:v>
                </c:pt>
                <c:pt idx="162">
                  <c:v>1.7221349208254887E-3</c:v>
                </c:pt>
                <c:pt idx="163">
                  <c:v>1.5309908100828518E-3</c:v>
                </c:pt>
                <c:pt idx="164">
                  <c:v>1.5013271096874115E-3</c:v>
                </c:pt>
                <c:pt idx="165">
                  <c:v>1.3909923733065035E-3</c:v>
                </c:pt>
                <c:pt idx="166">
                  <c:v>1.378838358820697E-3</c:v>
                </c:pt>
                <c:pt idx="167">
                  <c:v>1.5478680919867199E-3</c:v>
                </c:pt>
                <c:pt idx="168">
                  <c:v>1.6507523186747026E-3</c:v>
                </c:pt>
                <c:pt idx="169">
                  <c:v>1.4922165394793516E-3</c:v>
                </c:pt>
                <c:pt idx="170">
                  <c:v>1.4676713590055764E-3</c:v>
                </c:pt>
                <c:pt idx="171">
                  <c:v>1.3071000294166675E-3</c:v>
                </c:pt>
                <c:pt idx="172">
                  <c:v>1.29255473728406E-3</c:v>
                </c:pt>
                <c:pt idx="173">
                  <c:v>1.1637419463596899E-3</c:v>
                </c:pt>
                <c:pt idx="174">
                  <c:v>1.1168057115567781E-3</c:v>
                </c:pt>
                <c:pt idx="175">
                  <c:v>1.010443262837085E-3</c:v>
                </c:pt>
                <c:pt idx="176">
                  <c:v>1.0171032675228033E-3</c:v>
                </c:pt>
                <c:pt idx="177">
                  <c:v>9.3850730718125384E-4</c:v>
                </c:pt>
                <c:pt idx="178">
                  <c:v>8.854248959473081E-4</c:v>
                </c:pt>
                <c:pt idx="179">
                  <c:v>9.3131371161567071E-4</c:v>
                </c:pt>
                <c:pt idx="180">
                  <c:v>1.0007595764988E-3</c:v>
                </c:pt>
                <c:pt idx="181">
                  <c:v>8.9961446082667258E-4</c:v>
                </c:pt>
                <c:pt idx="182">
                  <c:v>9.1429809133554136E-4</c:v>
                </c:pt>
                <c:pt idx="183">
                  <c:v>8.1532686443323312E-4</c:v>
                </c:pt>
                <c:pt idx="184">
                  <c:v>8.5222368564461686E-4</c:v>
                </c:pt>
                <c:pt idx="185">
                  <c:v>7.3230407605132477E-4</c:v>
                </c:pt>
                <c:pt idx="186">
                  <c:v>6.8410303323688181E-4</c:v>
                </c:pt>
                <c:pt idx="187">
                  <c:v>6.2930127361226107E-4</c:v>
                </c:pt>
                <c:pt idx="188">
                  <c:v>6.2546732432730741E-4</c:v>
                </c:pt>
                <c:pt idx="189">
                  <c:v>5.3825485940720225E-4</c:v>
                </c:pt>
                <c:pt idx="190">
                  <c:v>5.842227255762856E-4</c:v>
                </c:pt>
                <c:pt idx="191">
                  <c:v>1.0802250923482772E-3</c:v>
                </c:pt>
                <c:pt idx="192">
                  <c:v>1.4912481708455232E-3</c:v>
                </c:pt>
                <c:pt idx="193">
                  <c:v>1.2561322190770003E-3</c:v>
                </c:pt>
                <c:pt idx="194">
                  <c:v>1.18312908166144E-3</c:v>
                </c:pt>
                <c:pt idx="195">
                  <c:v>1.0469448315448653E-3</c:v>
                </c:pt>
                <c:pt idx="196">
                  <c:v>9.4216339283958593E-4</c:v>
                </c:pt>
                <c:pt idx="197">
                  <c:v>7.9967486529053584E-4</c:v>
                </c:pt>
                <c:pt idx="198">
                  <c:v>7.6718510949433079E-4</c:v>
                </c:pt>
                <c:pt idx="199">
                  <c:v>6.2953842511442317E-4</c:v>
                </c:pt>
                <c:pt idx="200">
                  <c:v>5.8944005862385132E-4</c:v>
                </c:pt>
                <c:pt idx="201">
                  <c:v>5.160416687046874E-4</c:v>
                </c:pt>
                <c:pt idx="202">
                  <c:v>4.8299855940343747E-4</c:v>
                </c:pt>
                <c:pt idx="203">
                  <c:v>4.961999930237933E-4</c:v>
                </c:pt>
                <c:pt idx="204">
                  <c:v>4.8787992782294031E-4</c:v>
                </c:pt>
                <c:pt idx="205">
                  <c:v>4.1418509852607377E-4</c:v>
                </c:pt>
                <c:pt idx="206">
                  <c:v>4.0185322041364559E-4</c:v>
                </c:pt>
                <c:pt idx="207">
                  <c:v>3.7495628754342962E-4</c:v>
                </c:pt>
                <c:pt idx="208">
                  <c:v>2.9883065534940174E-4</c:v>
                </c:pt>
                <c:pt idx="209">
                  <c:v>2.2302122515825663E-4</c:v>
                </c:pt>
                <c:pt idx="210">
                  <c:v>1.6106539521841307E-4</c:v>
                </c:pt>
                <c:pt idx="211">
                  <c:v>1.1128334238955632E-4</c:v>
                </c:pt>
                <c:pt idx="212">
                  <c:v>8.7568192173348265E-5</c:v>
                </c:pt>
                <c:pt idx="213">
                  <c:v>5.6382769639034663E-5</c:v>
                </c:pt>
                <c:pt idx="214">
                  <c:v>4.4327568279128898E-5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E-4B8F-B884-3ED865A47C2C}"/>
            </c:ext>
          </c:extLst>
        </c:ser>
        <c:ser>
          <c:idx val="1"/>
          <c:order val="1"/>
          <c:tx>
            <c:strRef>
              <c:f>Sheet7!$Q$1</c:f>
              <c:strCache>
                <c:ptCount val="1"/>
                <c:pt idx="0">
                  <c:v>lt28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Sheet7!$Q$2:$Q$216</c:f>
              <c:numCache>
                <c:formatCode>General</c:formatCode>
                <c:ptCount val="215"/>
                <c:pt idx="0">
                  <c:v>1.7154470056032253E-2</c:v>
                </c:pt>
                <c:pt idx="1">
                  <c:v>3.2137494265906133E-2</c:v>
                </c:pt>
                <c:pt idx="2">
                  <c:v>8.8752822466709347E-2</c:v>
                </c:pt>
                <c:pt idx="3">
                  <c:v>2.5241741498611192E-2</c:v>
                </c:pt>
                <c:pt idx="4">
                  <c:v>8.2625764401237325E-2</c:v>
                </c:pt>
                <c:pt idx="5">
                  <c:v>2.2532700042832917E-2</c:v>
                </c:pt>
                <c:pt idx="6">
                  <c:v>6.6097930723648932E-2</c:v>
                </c:pt>
                <c:pt idx="7">
                  <c:v>1.5347804133765564E-2</c:v>
                </c:pt>
                <c:pt idx="8">
                  <c:v>1.0694945248903057E-2</c:v>
                </c:pt>
                <c:pt idx="9">
                  <c:v>1.3496139113276014E-2</c:v>
                </c:pt>
                <c:pt idx="10">
                  <c:v>6.2165775481068481E-3</c:v>
                </c:pt>
                <c:pt idx="11">
                  <c:v>6.1932402498263766E-3</c:v>
                </c:pt>
                <c:pt idx="12">
                  <c:v>5.4200815417169763E-2</c:v>
                </c:pt>
                <c:pt idx="13">
                  <c:v>1.2351055677647525E-2</c:v>
                </c:pt>
                <c:pt idx="14">
                  <c:v>1.1282805808665509E-2</c:v>
                </c:pt>
                <c:pt idx="15">
                  <c:v>2.1847421222556083E-2</c:v>
                </c:pt>
                <c:pt idx="16">
                  <c:v>1.0133054913380925E-2</c:v>
                </c:pt>
                <c:pt idx="17">
                  <c:v>9.9742416066209948E-3</c:v>
                </c:pt>
                <c:pt idx="18">
                  <c:v>1.8674027370222779E-2</c:v>
                </c:pt>
                <c:pt idx="19">
                  <c:v>7.6322539653360935E-3</c:v>
                </c:pt>
                <c:pt idx="20">
                  <c:v>5.2504133992953093E-3</c:v>
                </c:pt>
                <c:pt idx="21">
                  <c:v>3.9295223166205965E-3</c:v>
                </c:pt>
                <c:pt idx="22">
                  <c:v>3.2308395096390819E-3</c:v>
                </c:pt>
                <c:pt idx="23">
                  <c:v>4.0053984556453108E-3</c:v>
                </c:pt>
                <c:pt idx="24">
                  <c:v>1.2738454829103359E-2</c:v>
                </c:pt>
                <c:pt idx="25">
                  <c:v>5.2421555860576036E-3</c:v>
                </c:pt>
                <c:pt idx="26">
                  <c:v>4.1170584520334149E-3</c:v>
                </c:pt>
                <c:pt idx="27">
                  <c:v>3.3298135900388273E-3</c:v>
                </c:pt>
                <c:pt idx="28">
                  <c:v>2.9713766241413219E-3</c:v>
                </c:pt>
                <c:pt idx="29">
                  <c:v>2.5162394684457587E-3</c:v>
                </c:pt>
                <c:pt idx="30">
                  <c:v>2.8201030599027755E-3</c:v>
                </c:pt>
                <c:pt idx="31">
                  <c:v>2.3376792169869679E-3</c:v>
                </c:pt>
                <c:pt idx="32">
                  <c:v>2.2481597343521321E-3</c:v>
                </c:pt>
                <c:pt idx="33">
                  <c:v>2.1015536297696799E-3</c:v>
                </c:pt>
                <c:pt idx="34">
                  <c:v>1.8850553087985324E-3</c:v>
                </c:pt>
                <c:pt idx="35">
                  <c:v>2.3330117573308736E-3</c:v>
                </c:pt>
                <c:pt idx="36">
                  <c:v>5.2798542986645198E-3</c:v>
                </c:pt>
                <c:pt idx="37">
                  <c:v>3.1538862645398846E-3</c:v>
                </c:pt>
                <c:pt idx="38">
                  <c:v>2.724599654631921E-3</c:v>
                </c:pt>
                <c:pt idx="39">
                  <c:v>2.1555286119465666E-3</c:v>
                </c:pt>
                <c:pt idx="40">
                  <c:v>2.1114869413454708E-3</c:v>
                </c:pt>
                <c:pt idx="41">
                  <c:v>2.0692404475351803E-3</c:v>
                </c:pt>
                <c:pt idx="42">
                  <c:v>2.2624014702258559E-3</c:v>
                </c:pt>
                <c:pt idx="43">
                  <c:v>2.0664878431226118E-3</c:v>
                </c:pt>
                <c:pt idx="44">
                  <c:v>2.0183771051290236E-3</c:v>
                </c:pt>
                <c:pt idx="45">
                  <c:v>1.8957066910906453E-3</c:v>
                </c:pt>
                <c:pt idx="46">
                  <c:v>1.8454417409480904E-3</c:v>
                </c:pt>
                <c:pt idx="47">
                  <c:v>3.4725899841342276E-3</c:v>
                </c:pt>
                <c:pt idx="48">
                  <c:v>1.0726420681968515E-2</c:v>
                </c:pt>
                <c:pt idx="49">
                  <c:v>6.5249889207672392E-3</c:v>
                </c:pt>
                <c:pt idx="50">
                  <c:v>5.7056702334435929E-3</c:v>
                </c:pt>
                <c:pt idx="51">
                  <c:v>4.2988500217156552E-3</c:v>
                </c:pt>
                <c:pt idx="52">
                  <c:v>4.4881813339192793E-3</c:v>
                </c:pt>
                <c:pt idx="53">
                  <c:v>4.0939605106583834E-3</c:v>
                </c:pt>
                <c:pt idx="54">
                  <c:v>4.3016026261282238E-3</c:v>
                </c:pt>
                <c:pt idx="55">
                  <c:v>3.9535776856173908E-3</c:v>
                </c:pt>
                <c:pt idx="56">
                  <c:v>4.2288381268742398E-3</c:v>
                </c:pt>
                <c:pt idx="57">
                  <c:v>4.7384289785575703E-3</c:v>
                </c:pt>
                <c:pt idx="58">
                  <c:v>4.9141169471510725E-3</c:v>
                </c:pt>
                <c:pt idx="59">
                  <c:v>7.4989321690056027E-3</c:v>
                </c:pt>
                <c:pt idx="60">
                  <c:v>1.4076340252064364E-2</c:v>
                </c:pt>
                <c:pt idx="61">
                  <c:v>9.7407489453635553E-3</c:v>
                </c:pt>
                <c:pt idx="62">
                  <c:v>8.2825866774185793E-3</c:v>
                </c:pt>
                <c:pt idx="63">
                  <c:v>7.1820236262020651E-3</c:v>
                </c:pt>
                <c:pt idx="64">
                  <c:v>7.1860926935945575E-3</c:v>
                </c:pt>
                <c:pt idx="65">
                  <c:v>6.8109007443162006E-3</c:v>
                </c:pt>
                <c:pt idx="66">
                  <c:v>6.5747751570989126E-3</c:v>
                </c:pt>
                <c:pt idx="67">
                  <c:v>5.9119958859335095E-3</c:v>
                </c:pt>
                <c:pt idx="68">
                  <c:v>5.600233516596948E-3</c:v>
                </c:pt>
                <c:pt idx="69">
                  <c:v>5.061560800902567E-3</c:v>
                </c:pt>
                <c:pt idx="70">
                  <c:v>4.9445152741420459E-3</c:v>
                </c:pt>
                <c:pt idx="71">
                  <c:v>4.1170584520334149E-3</c:v>
                </c:pt>
                <c:pt idx="72">
                  <c:v>3.7248721624687656E-3</c:v>
                </c:pt>
                <c:pt idx="73">
                  <c:v>3.1543649783507665E-3</c:v>
                </c:pt>
                <c:pt idx="74">
                  <c:v>2.8355415803037031E-3</c:v>
                </c:pt>
                <c:pt idx="75">
                  <c:v>2.5441245479296045E-3</c:v>
                </c:pt>
                <c:pt idx="76">
                  <c:v>2.382678315209827E-3</c:v>
                </c:pt>
                <c:pt idx="77">
                  <c:v>1.7173857965372954E-3</c:v>
                </c:pt>
                <c:pt idx="78">
                  <c:v>1.7828499101753372E-3</c:v>
                </c:pt>
                <c:pt idx="79">
                  <c:v>1.5561789207229585E-3</c:v>
                </c:pt>
                <c:pt idx="80">
                  <c:v>1.6349273426129612E-3</c:v>
                </c:pt>
                <c:pt idx="81">
                  <c:v>1.454212879005204E-3</c:v>
                </c:pt>
                <c:pt idx="82">
                  <c:v>1.6130261857651336E-3</c:v>
                </c:pt>
                <c:pt idx="83">
                  <c:v>1.4652232966554778E-3</c:v>
                </c:pt>
                <c:pt idx="84">
                  <c:v>1.8228225133839406E-3</c:v>
                </c:pt>
                <c:pt idx="85">
                  <c:v>1.6865087557354403E-3</c:v>
                </c:pt>
                <c:pt idx="86">
                  <c:v>1.5092649672565736E-3</c:v>
                </c:pt>
                <c:pt idx="87">
                  <c:v>1.4640265121282742E-3</c:v>
                </c:pt>
                <c:pt idx="88">
                  <c:v>1.3931768681178158E-3</c:v>
                </c:pt>
                <c:pt idx="89">
                  <c:v>1.2951602153398335E-3</c:v>
                </c:pt>
                <c:pt idx="90">
                  <c:v>1.2211989315586455E-3</c:v>
                </c:pt>
                <c:pt idx="91">
                  <c:v>1.1770375825048292E-3</c:v>
                </c:pt>
                <c:pt idx="92">
                  <c:v>1.1751227272613035E-3</c:v>
                </c:pt>
                <c:pt idx="93">
                  <c:v>1.1017598357437172E-3</c:v>
                </c:pt>
                <c:pt idx="94">
                  <c:v>1.1486737892101018E-3</c:v>
                </c:pt>
                <c:pt idx="95">
                  <c:v>1.2088720509284474E-3</c:v>
                </c:pt>
                <c:pt idx="96">
                  <c:v>1.3402789920154126E-3</c:v>
                </c:pt>
                <c:pt idx="97">
                  <c:v>1.3076067744227518E-3</c:v>
                </c:pt>
                <c:pt idx="98">
                  <c:v>1.3058115976319464E-3</c:v>
                </c:pt>
                <c:pt idx="99">
                  <c:v>1.1407750113305575E-3</c:v>
                </c:pt>
                <c:pt idx="100">
                  <c:v>1.1671042709290387E-3</c:v>
                </c:pt>
                <c:pt idx="101">
                  <c:v>1.1645910234219109E-3</c:v>
                </c:pt>
                <c:pt idx="102">
                  <c:v>1.0464683905869066E-3</c:v>
                </c:pt>
                <c:pt idx="103">
                  <c:v>9.9117694543009627E-4</c:v>
                </c:pt>
                <c:pt idx="104">
                  <c:v>9.2260119202132484E-4</c:v>
                </c:pt>
                <c:pt idx="105">
                  <c:v>8.8430408715080668E-4</c:v>
                </c:pt>
                <c:pt idx="106">
                  <c:v>9.221224782104433E-4</c:v>
                </c:pt>
                <c:pt idx="107">
                  <c:v>9.3014093454270807E-4</c:v>
                </c:pt>
                <c:pt idx="108">
                  <c:v>1.2149756520171862E-3</c:v>
                </c:pt>
                <c:pt idx="109">
                  <c:v>1.0020676846276499E-3</c:v>
                </c:pt>
                <c:pt idx="110">
                  <c:v>1.0360563652002347E-3</c:v>
                </c:pt>
                <c:pt idx="111">
                  <c:v>9.4988787924156894E-4</c:v>
                </c:pt>
                <c:pt idx="112">
                  <c:v>1.032585690071344E-3</c:v>
                </c:pt>
                <c:pt idx="113">
                  <c:v>8.7137881425700689E-4</c:v>
                </c:pt>
                <c:pt idx="114">
                  <c:v>9.2487508262301176E-4</c:v>
                </c:pt>
                <c:pt idx="115">
                  <c:v>9.9500665591714796E-4</c:v>
                </c:pt>
                <c:pt idx="116">
                  <c:v>1.002785755343972E-3</c:v>
                </c:pt>
                <c:pt idx="117">
                  <c:v>9.3361160967159879E-4</c:v>
                </c:pt>
                <c:pt idx="118">
                  <c:v>1.0067351442837442E-3</c:v>
                </c:pt>
                <c:pt idx="119">
                  <c:v>1.0705237595837009E-3</c:v>
                </c:pt>
                <c:pt idx="120">
                  <c:v>1.4746778944203871E-3</c:v>
                </c:pt>
                <c:pt idx="121">
                  <c:v>1.2983915335632835E-3</c:v>
                </c:pt>
                <c:pt idx="122">
                  <c:v>1.2797216949389058E-3</c:v>
                </c:pt>
                <c:pt idx="123">
                  <c:v>1.2707458109848782E-3</c:v>
                </c:pt>
                <c:pt idx="124">
                  <c:v>1.1198312821044929E-3</c:v>
                </c:pt>
                <c:pt idx="125">
                  <c:v>1.1529822135080351E-3</c:v>
                </c:pt>
                <c:pt idx="126">
                  <c:v>1.1261742400986725E-3</c:v>
                </c:pt>
                <c:pt idx="127">
                  <c:v>1.1322778411874113E-3</c:v>
                </c:pt>
                <c:pt idx="128">
                  <c:v>1.1753620841667442E-3</c:v>
                </c:pt>
                <c:pt idx="129">
                  <c:v>1.1612400267457406E-3</c:v>
                </c:pt>
                <c:pt idx="130">
                  <c:v>1.288218865082052E-3</c:v>
                </c:pt>
                <c:pt idx="131">
                  <c:v>2.5563317501070821E-3</c:v>
                </c:pt>
                <c:pt idx="132">
                  <c:v>4.2928660990796371E-3</c:v>
                </c:pt>
                <c:pt idx="133">
                  <c:v>3.6382249626992183E-3</c:v>
                </c:pt>
                <c:pt idx="134">
                  <c:v>3.6992609735866065E-3</c:v>
                </c:pt>
                <c:pt idx="135">
                  <c:v>3.2400547504985505E-3</c:v>
                </c:pt>
                <c:pt idx="136">
                  <c:v>3.2138451693527895E-3</c:v>
                </c:pt>
                <c:pt idx="137">
                  <c:v>3.0981161055721931E-3</c:v>
                </c:pt>
                <c:pt idx="138">
                  <c:v>3.1125971983513574E-3</c:v>
                </c:pt>
                <c:pt idx="139">
                  <c:v>2.9621613832818538E-3</c:v>
                </c:pt>
                <c:pt idx="140">
                  <c:v>2.931523699385439E-3</c:v>
                </c:pt>
                <c:pt idx="141">
                  <c:v>2.9017237646580675E-3</c:v>
                </c:pt>
                <c:pt idx="142">
                  <c:v>2.9748472992702129E-3</c:v>
                </c:pt>
                <c:pt idx="143">
                  <c:v>3.1689657495826513E-3</c:v>
                </c:pt>
                <c:pt idx="144">
                  <c:v>3.7644857303192076E-3</c:v>
                </c:pt>
                <c:pt idx="145">
                  <c:v>3.4780951929593647E-3</c:v>
                </c:pt>
                <c:pt idx="146">
                  <c:v>3.8371305511204715E-3</c:v>
                </c:pt>
                <c:pt idx="147">
                  <c:v>3.3470472872305602E-3</c:v>
                </c:pt>
                <c:pt idx="148">
                  <c:v>3.7222392365089175E-3</c:v>
                </c:pt>
                <c:pt idx="149">
                  <c:v>4.2665368394811552E-3</c:v>
                </c:pt>
                <c:pt idx="150">
                  <c:v>4.2184261014875674E-3</c:v>
                </c:pt>
                <c:pt idx="151">
                  <c:v>4.320272464752601E-3</c:v>
                </c:pt>
                <c:pt idx="152">
                  <c:v>3.9942683595423157E-3</c:v>
                </c:pt>
                <c:pt idx="153">
                  <c:v>3.7867459225251962E-3</c:v>
                </c:pt>
                <c:pt idx="154">
                  <c:v>3.8154687511780848E-3</c:v>
                </c:pt>
                <c:pt idx="155">
                  <c:v>3.5254878602366305E-3</c:v>
                </c:pt>
                <c:pt idx="156">
                  <c:v>3.5410460590902786E-3</c:v>
                </c:pt>
                <c:pt idx="157">
                  <c:v>3.3897724948517322E-3</c:v>
                </c:pt>
                <c:pt idx="158">
                  <c:v>3.1041000282082112E-3</c:v>
                </c:pt>
                <c:pt idx="159">
                  <c:v>2.6110248030002908E-3</c:v>
                </c:pt>
                <c:pt idx="160">
                  <c:v>2.4475440365842667E-3</c:v>
                </c:pt>
                <c:pt idx="161">
                  <c:v>1.7027850253054104E-3</c:v>
                </c:pt>
                <c:pt idx="162">
                  <c:v>1.7391672749324026E-3</c:v>
                </c:pt>
                <c:pt idx="163">
                  <c:v>1.3820467720148215E-3</c:v>
                </c:pt>
                <c:pt idx="164">
                  <c:v>1.3573930107544255E-3</c:v>
                </c:pt>
                <c:pt idx="165">
                  <c:v>1.2690703126467932E-3</c:v>
                </c:pt>
                <c:pt idx="166">
                  <c:v>1.3226862594655185E-3</c:v>
                </c:pt>
                <c:pt idx="167">
                  <c:v>1.3905439421579677E-3</c:v>
                </c:pt>
                <c:pt idx="168">
                  <c:v>1.4093334592350656E-3</c:v>
                </c:pt>
                <c:pt idx="169">
                  <c:v>1.2779265181481004E-3</c:v>
                </c:pt>
                <c:pt idx="170">
                  <c:v>1.4455960304093373E-3</c:v>
                </c:pt>
                <c:pt idx="171">
                  <c:v>1.2020503791233864E-3</c:v>
                </c:pt>
                <c:pt idx="172">
                  <c:v>1.1791917946537959E-3</c:v>
                </c:pt>
                <c:pt idx="173">
                  <c:v>1.152264142791713E-3</c:v>
                </c:pt>
                <c:pt idx="174">
                  <c:v>1.048861959641314E-3</c:v>
                </c:pt>
                <c:pt idx="175">
                  <c:v>9.8878337637568888E-4</c:v>
                </c:pt>
                <c:pt idx="176">
                  <c:v>1.0098467840544737E-3</c:v>
                </c:pt>
                <c:pt idx="177">
                  <c:v>9.1877148153427294E-4</c:v>
                </c:pt>
                <c:pt idx="178">
                  <c:v>9.9009983935561294E-4</c:v>
                </c:pt>
                <c:pt idx="179">
                  <c:v>8.5306801099079043E-4</c:v>
                </c:pt>
                <c:pt idx="180">
                  <c:v>8.6527521316826807E-4</c:v>
                </c:pt>
                <c:pt idx="181">
                  <c:v>8.1800222434372228E-4</c:v>
                </c:pt>
                <c:pt idx="182">
                  <c:v>8.384672397589054E-4</c:v>
                </c:pt>
                <c:pt idx="183">
                  <c:v>8.4385277013132197E-4</c:v>
                </c:pt>
                <c:pt idx="184">
                  <c:v>8.1022312491689822E-4</c:v>
                </c:pt>
                <c:pt idx="185">
                  <c:v>6.6493348331437033E-4</c:v>
                </c:pt>
                <c:pt idx="186">
                  <c:v>6.7247322583575356E-4</c:v>
                </c:pt>
                <c:pt idx="187">
                  <c:v>6.4722107231175567E-4</c:v>
                </c:pt>
                <c:pt idx="188">
                  <c:v>6.0090551110897285E-4</c:v>
                </c:pt>
                <c:pt idx="189">
                  <c:v>4.9510975890416659E-4</c:v>
                </c:pt>
                <c:pt idx="190">
                  <c:v>5.9348544704030998E-4</c:v>
                </c:pt>
                <c:pt idx="191">
                  <c:v>6.7666197168096643E-4</c:v>
                </c:pt>
                <c:pt idx="192">
                  <c:v>8.1728415362740002E-4</c:v>
                </c:pt>
                <c:pt idx="193">
                  <c:v>7.3338955827042141E-4</c:v>
                </c:pt>
                <c:pt idx="194">
                  <c:v>7.3303052291226023E-4</c:v>
                </c:pt>
                <c:pt idx="195">
                  <c:v>6.2974801821458182E-4</c:v>
                </c:pt>
                <c:pt idx="196">
                  <c:v>6.0030711884537106E-4</c:v>
                </c:pt>
                <c:pt idx="197">
                  <c:v>4.8936519317358896E-4</c:v>
                </c:pt>
                <c:pt idx="198">
                  <c:v>4.7356763741450024E-4</c:v>
                </c:pt>
                <c:pt idx="199">
                  <c:v>4.4436609495073019E-4</c:v>
                </c:pt>
                <c:pt idx="200">
                  <c:v>4.7655959873250947E-4</c:v>
                </c:pt>
                <c:pt idx="201">
                  <c:v>3.7770519678548465E-4</c:v>
                </c:pt>
                <c:pt idx="202">
                  <c:v>3.9805053374794737E-4</c:v>
                </c:pt>
                <c:pt idx="203">
                  <c:v>2.9931581025364291E-4</c:v>
                </c:pt>
                <c:pt idx="204">
                  <c:v>3.4862333277443496E-4</c:v>
                </c:pt>
                <c:pt idx="205">
                  <c:v>3.2241375162867414E-4</c:v>
                </c:pt>
                <c:pt idx="206">
                  <c:v>2.901005693941745E-4</c:v>
                </c:pt>
                <c:pt idx="207">
                  <c:v>2.3169748446663443E-4</c:v>
                </c:pt>
                <c:pt idx="208">
                  <c:v>2.4306693747506948E-4</c:v>
                </c:pt>
                <c:pt idx="209">
                  <c:v>1.5761652223272599E-4</c:v>
                </c:pt>
                <c:pt idx="210">
                  <c:v>1.4086153885187433E-4</c:v>
                </c:pt>
                <c:pt idx="211">
                  <c:v>1.1788327592956348E-4</c:v>
                </c:pt>
                <c:pt idx="212">
                  <c:v>6.5942827448923331E-5</c:v>
                </c:pt>
                <c:pt idx="213">
                  <c:v>5.8522763380260453E-5</c:v>
                </c:pt>
                <c:pt idx="214">
                  <c:v>3.506578664706812E-5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E-4B8F-B884-3ED865A47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44709096"/>
        <c:axId val="644708440"/>
      </c:barChart>
      <c:catAx>
        <c:axId val="644709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Month of 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708440"/>
        <c:crosses val="autoZero"/>
        <c:auto val="1"/>
        <c:lblAlgn val="ctr"/>
        <c:lblOffset val="100"/>
        <c:noMultiLvlLbl val="0"/>
      </c:catAx>
      <c:valAx>
        <c:axId val="64470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 of Total Shots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70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0.3256</cdr:x>
      <cdr:y>0.8582</cdr:y>
    </cdr:from>
    <cdr:to>
      <cdr:x>0.6631</cdr:x>
      <cdr:y>0.96824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B33DA4E-A0AF-4FA9-8BAF-19EB6D406ABB}"/>
            </a:ext>
          </a:extLst>
        </cdr:cNvPr>
        <cdr:cNvSpPr txBox="1"/>
      </cdr:nvSpPr>
      <cdr:spPr>
        <a:xfrm xmlns:a="http://schemas.openxmlformats.org/drawingml/2006/main">
          <a:off x="3059186" y="4874003"/>
          <a:ext cx="3171038" cy="624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u="none" dirty="0"/>
            <a:t>Age At HPV Initiation</a:t>
          </a:r>
        </a:p>
      </cdr:txBody>
    </cdr:sp>
  </cdr:relSizeAnchor>
  <cdr:relSizeAnchor xmlns:cdr="http://schemas.openxmlformats.org/drawingml/2006/chartDrawing">
    <cdr:from>
      <cdr:x>0.11071</cdr:x>
      <cdr:y>0.90694</cdr:y>
    </cdr:from>
    <cdr:to>
      <cdr:x>0.89464</cdr:x>
      <cdr:y>0.98523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76C72395-1359-4D07-9BDE-87B94230C2F0}"/>
            </a:ext>
          </a:extLst>
        </cdr:cNvPr>
        <cdr:cNvSpPr/>
      </cdr:nvSpPr>
      <cdr:spPr>
        <a:xfrm xmlns:a="http://schemas.openxmlformats.org/drawingml/2006/main">
          <a:off x="1040235" y="5150839"/>
          <a:ext cx="7365534" cy="44461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0.16821</cdr:x>
      <cdr:y>0.54417</cdr:y>
    </cdr:from>
    <cdr:to>
      <cdr:x>0.48234</cdr:x>
      <cdr:y>0.59839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BF9617E-7F56-41EC-89E4-87C86C0133D4}"/>
            </a:ext>
          </a:extLst>
        </cdr:cNvPr>
        <cdr:cNvSpPr txBox="1"/>
      </cdr:nvSpPr>
      <cdr:spPr>
        <a:xfrm xmlns:a="http://schemas.openxmlformats.org/drawingml/2006/main">
          <a:off x="1571778" y="3436471"/>
          <a:ext cx="2935252" cy="34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12% of teens (Oregon born w/Tdap)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0.49282</cdr:x>
      <cdr:y>0.25731</cdr:y>
    </cdr:from>
    <cdr:to>
      <cdr:x>0.71487</cdr:x>
      <cdr:y>0.31153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FE48BDE-13DF-470C-92B0-96E32BD02696}"/>
            </a:ext>
          </a:extLst>
        </cdr:cNvPr>
        <cdr:cNvSpPr txBox="1"/>
      </cdr:nvSpPr>
      <cdr:spPr>
        <a:xfrm xmlns:a="http://schemas.openxmlformats.org/drawingml/2006/main">
          <a:off x="4604901" y="1624915"/>
          <a:ext cx="2074875" cy="34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42% of teens (OR-born w/Tdap)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0.09794</cdr:x>
      <cdr:y>0.58801</cdr:y>
    </cdr:from>
    <cdr:to>
      <cdr:x>0.48189</cdr:x>
      <cdr:y>0.58801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0F5A2CED-580B-4302-867D-50C014ED0CBE}"/>
            </a:ext>
          </a:extLst>
        </cdr:cNvPr>
        <cdr:cNvCxnSpPr/>
      </cdr:nvCxnSpPr>
      <cdr:spPr>
        <a:xfrm xmlns:a="http://schemas.openxmlformats.org/drawingml/2006/main">
          <a:off x="915143" y="3713309"/>
          <a:ext cx="358769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0.3038</cdr:y>
    </cdr:from>
    <cdr:to>
      <cdr:x>0.70395</cdr:x>
      <cdr:y>0.3038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4D38C5D2-9440-4A82-AEA0-807D0AFDC6BD}"/>
            </a:ext>
          </a:extLst>
        </cdr:cNvPr>
        <cdr:cNvCxnSpPr/>
      </cdr:nvCxnSpPr>
      <cdr:spPr>
        <a:xfrm xmlns:a="http://schemas.openxmlformats.org/drawingml/2006/main">
          <a:off x="4672013" y="1918531"/>
          <a:ext cx="1905699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0.70395</cdr:x>
      <cdr:y>0.37295</cdr:y>
    </cdr:from>
    <cdr:to>
      <cdr:x>0.926</cdr:x>
      <cdr:y>0.42718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E2C0C6B9-6655-4BAF-A5A4-0AB768E9CC11}"/>
            </a:ext>
          </a:extLst>
        </cdr:cNvPr>
        <cdr:cNvSpPr txBox="1"/>
      </cdr:nvSpPr>
      <cdr:spPr>
        <a:xfrm xmlns:a="http://schemas.openxmlformats.org/drawingml/2006/main">
          <a:off x="6577712" y="2355224"/>
          <a:ext cx="2074875" cy="34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46% of teens (OR-born w/Tdap)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0.71308</cdr:x>
      <cdr:y>0.42742</cdr:y>
    </cdr:from>
    <cdr:to>
      <cdr:x>0.90431</cdr:x>
      <cdr:y>0.42742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73926F09-00AD-49A9-B09E-8FC8EE1C902F}"/>
            </a:ext>
          </a:extLst>
        </cdr:cNvPr>
        <cdr:cNvCxnSpPr/>
      </cdr:nvCxnSpPr>
      <cdr:spPr>
        <a:xfrm xmlns:a="http://schemas.openxmlformats.org/drawingml/2006/main">
          <a:off x="6663000" y="2699173"/>
          <a:ext cx="1786855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26EF-8E54-449B-A38D-88C426C1C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CE14D-2942-4AF3-BE8F-E697ED076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77D58-873E-47EF-91D5-E1C00678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8087C-B261-4FE7-8190-89BF3B31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7EADB-EA61-4B61-8333-BB3B33B2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1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FB5A-269A-4653-9B22-0DA902EE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551E4-B000-4008-8667-FB29AA2A6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38680-5723-4A27-BDB8-ED57083B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1741D-C494-4BE3-A64E-381E65DE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30AB4-446B-4C23-877B-F7217507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AA213-634B-476A-A2A2-98CD67862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BB4E2-E167-40CB-B0B9-EF4F692B8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17D6F-F959-4EB8-804C-B6F6FF23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18E66-5700-4052-8870-AA6267A3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2857-97C6-4DD4-B1C5-C9535084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05AD0-8C96-4089-93DD-F0AC5A1B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E9115-8D00-4FFE-989D-B4145670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FE2D2-4D4B-4D2C-9052-06EF755D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38B5-BF1B-45A0-B2E5-606A7C36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1C783-C46F-4E7C-93EC-199FAFB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9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12C17-9B52-4164-8E8F-17EF7604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5984D-7186-45F2-A62A-EB9FBD54A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8C5A9-9217-4C98-89D2-1C44D57F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5CC60-4708-411D-B2DC-18BE6A38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AAC9E-BF9D-4C08-B8F1-3461FFB3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5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E19A2-2D2F-48A3-909C-CA5042A6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A41D8-7BB4-4546-95D9-B30D6496D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F50A1-4074-4E0B-9F86-7941CD176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18565-B9A8-4D22-B077-7F2BA954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F5036-5F9A-482F-BBA2-167F0553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F0664-6D5A-4C49-92BD-47EDC7540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3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EE592-B4C0-498C-86D6-36FD0C32C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D5D09-8787-479B-B83E-696F501D6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11C99-A4B2-440E-B7BE-826FDE66F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25F2E-917F-4AC6-AD6C-DB112E191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E16BD-EDA2-4B3B-BBBA-FD76A3AA3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913C05-16A2-4E9E-8F55-2AF87DA9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7D3F62-AD06-4090-8506-C012C2E6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9EF64-9F0F-4DC2-AF12-E27B892B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4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2075-6074-4D5D-AC77-0FEC8A45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893A4-E156-43FA-B251-DFCEBA0A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74DC4-5A7F-4E16-89F7-55C67C20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991FA-2DFE-4930-A8C4-3FF37C38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8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851EC-AF33-47E1-9A69-25FDE311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6CB2D-E4D8-48D6-B256-7C62A777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E4EBB-FEAD-41E6-A1BE-2EC6E60D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D798-E445-447C-8F31-5861F23CC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2AFD-A9A1-49B6-A216-C26BC907F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4A2D7-5FB8-4617-8C91-016DC47D7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47573-02B1-46D7-8213-F92477C3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860EB-3C78-40D8-80FC-5A89D2F0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24C3E-254F-42ED-8738-8FE973D1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0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2BA4E-15AD-43EE-95FE-F205A6BC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F8185-26A2-4CE7-947D-2F4FB387B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EFC87-F564-41AC-8D35-5A97F3B32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7DDEE-1D2B-42F4-BC35-5FF9DE9A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20114-9C31-4C6B-A1AD-8E33DCFF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F3675-8EFF-455A-AD9F-0EBDCB39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4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884146-7D45-47CB-A05E-D0FEA877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EA95F-6CF3-44B2-B661-9A4CF7D27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22E13-EE67-4E03-9CD8-431B19EB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DC35-6333-41CE-AD46-41C56759B91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3081-3A38-4EC9-91A8-D37710FD6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20C81-A4F5-4CB5-980B-04B3412FD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6D42E-DF2C-492A-92FA-1FFB24F85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steve.g.robison@state.or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E0A9-CFA5-4471-9E06-3A29C4F37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08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ndara" panose="020E0502030303020204" pitchFamily="34" charset="0"/>
              </a:rPr>
              <a:t>Observations from the Well: ALERT IIS Data and HPV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78ECE-38ED-452A-BC88-A61BDCF48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Steve Robison</a:t>
            </a:r>
          </a:p>
          <a:p>
            <a:r>
              <a:rPr lang="en-US" dirty="0">
                <a:latin typeface="Candara" panose="020E0502030303020204" pitchFamily="34" charset="0"/>
              </a:rPr>
              <a:t>Immunization Epidemiologist</a:t>
            </a:r>
          </a:p>
          <a:p>
            <a:r>
              <a:rPr lang="en-US" dirty="0">
                <a:latin typeface="Candara" panose="020E0502030303020204" pitchFamily="34" charset="0"/>
              </a:rPr>
              <a:t>Oregon Immunization Program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80BDE71-73E7-4C3B-B68C-E90152E5BC74}"/>
              </a:ext>
            </a:extLst>
          </p:cNvPr>
          <p:cNvCxnSpPr>
            <a:cxnSpLocks/>
          </p:cNvCxnSpPr>
          <p:nvPr/>
        </p:nvCxnSpPr>
        <p:spPr>
          <a:xfrm>
            <a:off x="419450" y="6223807"/>
            <a:ext cx="11434194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ue.jpg">
            <a:extLst>
              <a:ext uri="{FF2B5EF4-FFF2-40B4-BE49-F238E27FC236}">
                <a16:creationId xmlns:a16="http://schemas.microsoft.com/office/drawing/2014/main" id="{41956ED2-C40E-4CC5-B87E-4602E412C8D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9717" y="5806579"/>
            <a:ext cx="2495550" cy="93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42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9B67-04BB-46E5-83E7-11C40E94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Teen HPV Immunization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B7221-750F-4B27-9395-3B15F5E5B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ndara" panose="020E0502030303020204" pitchFamily="34" charset="0"/>
              </a:rPr>
              <a:t>What we see can be characterized by one of:</a:t>
            </a:r>
          </a:p>
          <a:p>
            <a:r>
              <a:rPr lang="en-US" dirty="0">
                <a:latin typeface="Candara" panose="020E0502030303020204" pitchFamily="34" charset="0"/>
              </a:rPr>
              <a:t>Putting off immunizations</a:t>
            </a:r>
          </a:p>
          <a:p>
            <a:r>
              <a:rPr lang="en-US" dirty="0">
                <a:latin typeface="Candara" panose="020E0502030303020204" pitchFamily="34" charset="0"/>
              </a:rPr>
              <a:t>Getting only school-required immunizations</a:t>
            </a:r>
          </a:p>
          <a:p>
            <a:r>
              <a:rPr lang="en-US" dirty="0">
                <a:latin typeface="Candara" panose="020E0502030303020204" pitchFamily="34" charset="0"/>
              </a:rPr>
              <a:t>Preferring to get/give only one teen shot at a time</a:t>
            </a:r>
          </a:p>
          <a:p>
            <a:r>
              <a:rPr lang="en-US" dirty="0">
                <a:latin typeface="Candara" panose="020E0502030303020204" pitchFamily="34" charset="0"/>
              </a:rPr>
              <a:t>Prioritizing other immunizations as Meningococcal over HPV. </a:t>
            </a:r>
          </a:p>
          <a:p>
            <a:pPr marL="0" indent="0">
              <a:buNone/>
            </a:pPr>
            <a:endParaRPr lang="en-US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ndara" panose="020E0502030303020204" pitchFamily="34" charset="0"/>
              </a:rPr>
              <a:t>Limited teen vaccinations per visit and HPV non-prioritization explain  76% of teens without complete HPV series.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10F68B1-425D-44AB-A5E3-5A8A9D00E77D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0187D165-F6FA-40BE-8DC1-F72151A4698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9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3B678291-D742-4152-A5E7-973FF5056415}"/>
              </a:ext>
            </a:extLst>
          </p:cNvPr>
          <p:cNvGrpSpPr/>
          <p:nvPr/>
        </p:nvGrpSpPr>
        <p:grpSpPr>
          <a:xfrm>
            <a:off x="2055302" y="0"/>
            <a:ext cx="8607105" cy="6858000"/>
            <a:chOff x="2055302" y="0"/>
            <a:chExt cx="8607105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0377764-F175-4F3C-9440-1C8CE29243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40" r="10378"/>
            <a:stretch/>
          </p:blipFill>
          <p:spPr>
            <a:xfrm>
              <a:off x="2055302" y="0"/>
              <a:ext cx="8607105" cy="6858000"/>
            </a:xfrm>
            <a:prstGeom prst="rect">
              <a:avLst/>
            </a:prstGeom>
          </p:spPr>
        </p:pic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1B39B42-C316-4DB9-A2E9-1C8946F3BED4}"/>
                </a:ext>
              </a:extLst>
            </p:cNvPr>
            <p:cNvGrpSpPr/>
            <p:nvPr/>
          </p:nvGrpSpPr>
          <p:grpSpPr>
            <a:xfrm>
              <a:off x="2751607" y="267771"/>
              <a:ext cx="7083738" cy="5377090"/>
              <a:chOff x="2751607" y="267771"/>
              <a:chExt cx="7083738" cy="5377090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EE18E0-AB19-4610-90F5-E4F227CDFCBB}"/>
                  </a:ext>
                </a:extLst>
              </p:cNvPr>
              <p:cNvSpPr txBox="1"/>
              <p:nvPr/>
            </p:nvSpPr>
            <p:spPr>
              <a:xfrm>
                <a:off x="3753745" y="267771"/>
                <a:ext cx="57103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Oregon Counties by Rates of Teens Age 13-17 Who Never </a:t>
                </a:r>
              </a:p>
              <a:p>
                <a:pPr algn="ctr"/>
                <a:r>
                  <a:rPr lang="en-US" dirty="0"/>
                  <a:t>Receive More Than One Shot per Visit(Age 9+)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A78995-F87F-4A0D-B49C-AA3A2A5CA439}"/>
                  </a:ext>
                </a:extLst>
              </p:cNvPr>
              <p:cNvSpPr txBox="1"/>
              <p:nvPr/>
            </p:nvSpPr>
            <p:spPr>
              <a:xfrm>
                <a:off x="3389152" y="1006679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Clatsop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E104CB6-9A77-44E7-A2E7-20AA65BE0CF7}"/>
                  </a:ext>
                </a:extLst>
              </p:cNvPr>
              <p:cNvSpPr txBox="1"/>
              <p:nvPr/>
            </p:nvSpPr>
            <p:spPr>
              <a:xfrm>
                <a:off x="4037278" y="1095061"/>
                <a:ext cx="72487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Columbia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42EFE4-1A3B-4E34-B9E9-47BFD9AA3720}"/>
                  </a:ext>
                </a:extLst>
              </p:cNvPr>
              <p:cNvSpPr txBox="1"/>
              <p:nvPr/>
            </p:nvSpPr>
            <p:spPr>
              <a:xfrm>
                <a:off x="4425365" y="1372060"/>
                <a:ext cx="8579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Multnomah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892F0CB-5BF8-426F-8DFF-6ECC6E928F7E}"/>
                  </a:ext>
                </a:extLst>
              </p:cNvPr>
              <p:cNvSpPr txBox="1"/>
              <p:nvPr/>
            </p:nvSpPr>
            <p:spPr>
              <a:xfrm>
                <a:off x="5278994" y="1201935"/>
                <a:ext cx="4940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Hood</a:t>
                </a:r>
              </a:p>
              <a:p>
                <a:r>
                  <a:rPr lang="en-US" sz="1100" dirty="0"/>
                  <a:t>River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F2751CD-5FA5-4FFA-B417-7A5E58B9A7E9}"/>
                  </a:ext>
                </a:extLst>
              </p:cNvPr>
              <p:cNvSpPr txBox="1"/>
              <p:nvPr/>
            </p:nvSpPr>
            <p:spPr>
              <a:xfrm>
                <a:off x="3809048" y="1577292"/>
                <a:ext cx="8707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Washington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FCC2E6-265B-4581-847A-D139C1FD1A97}"/>
                  </a:ext>
                </a:extLst>
              </p:cNvPr>
              <p:cNvSpPr txBox="1"/>
              <p:nvPr/>
            </p:nvSpPr>
            <p:spPr>
              <a:xfrm>
                <a:off x="3209853" y="1372060"/>
                <a:ext cx="74090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Tillamook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23D4752-3AF9-49BB-9328-4C37DD80FE24}"/>
                  </a:ext>
                </a:extLst>
              </p:cNvPr>
              <p:cNvSpPr txBox="1"/>
              <p:nvPr/>
            </p:nvSpPr>
            <p:spPr>
              <a:xfrm>
                <a:off x="3720749" y="1984457"/>
                <a:ext cx="60305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Yamhill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19A44B9-CF41-4D72-8127-4E3CB267E9FE}"/>
                  </a:ext>
                </a:extLst>
              </p:cNvPr>
              <p:cNvSpPr txBox="1"/>
              <p:nvPr/>
            </p:nvSpPr>
            <p:spPr>
              <a:xfrm>
                <a:off x="3076246" y="2362123"/>
                <a:ext cx="5886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Lincoln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37272F-9FCD-4796-84FB-4D2F99DA1D59}"/>
                  </a:ext>
                </a:extLst>
              </p:cNvPr>
              <p:cNvSpPr txBox="1"/>
              <p:nvPr/>
            </p:nvSpPr>
            <p:spPr>
              <a:xfrm>
                <a:off x="3718033" y="2169611"/>
                <a:ext cx="42672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Polk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CEEB228-FBB8-4C53-951B-DB3DC7E99EDB}"/>
                  </a:ext>
                </a:extLst>
              </p:cNvPr>
              <p:cNvSpPr txBox="1"/>
              <p:nvPr/>
            </p:nvSpPr>
            <p:spPr>
              <a:xfrm>
                <a:off x="4494805" y="1831216"/>
                <a:ext cx="78418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Clackamas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D8CB5D2-BDD9-47CE-BA8B-9D608F255E12}"/>
                  </a:ext>
                </a:extLst>
              </p:cNvPr>
              <p:cNvSpPr txBox="1"/>
              <p:nvPr/>
            </p:nvSpPr>
            <p:spPr>
              <a:xfrm>
                <a:off x="4232368" y="2175834"/>
                <a:ext cx="6014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Marion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4016C6-E174-4083-AADF-611779AD43FE}"/>
                  </a:ext>
                </a:extLst>
              </p:cNvPr>
              <p:cNvSpPr txBox="1"/>
              <p:nvPr/>
            </p:nvSpPr>
            <p:spPr>
              <a:xfrm>
                <a:off x="3644579" y="2651203"/>
                <a:ext cx="59984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Benton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21D2AB1-F027-451C-A857-BAB339C01774}"/>
                  </a:ext>
                </a:extLst>
              </p:cNvPr>
              <p:cNvSpPr txBox="1"/>
              <p:nvPr/>
            </p:nvSpPr>
            <p:spPr>
              <a:xfrm>
                <a:off x="4430814" y="2651203"/>
                <a:ext cx="42351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Linn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E2EDB2-5EF7-4AF9-9DFA-B53EE697D26A}"/>
                  </a:ext>
                </a:extLst>
              </p:cNvPr>
              <p:cNvSpPr txBox="1"/>
              <p:nvPr/>
            </p:nvSpPr>
            <p:spPr>
              <a:xfrm>
                <a:off x="3927586" y="3396995"/>
                <a:ext cx="45557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Lane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807C887-3606-4F14-A1C7-B912C8141251}"/>
                  </a:ext>
                </a:extLst>
              </p:cNvPr>
              <p:cNvSpPr txBox="1"/>
              <p:nvPr/>
            </p:nvSpPr>
            <p:spPr>
              <a:xfrm>
                <a:off x="3625343" y="4250900"/>
                <a:ext cx="6383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Douglas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503585-50BC-4F2E-AF90-E8E9CD7C7F74}"/>
                  </a:ext>
                </a:extLst>
              </p:cNvPr>
              <p:cNvSpPr txBox="1"/>
              <p:nvPr/>
            </p:nvSpPr>
            <p:spPr>
              <a:xfrm>
                <a:off x="2908571" y="4316446"/>
                <a:ext cx="4619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Coos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E1CD23E-26E4-41B3-B876-9BC0D6BAE6BA}"/>
                  </a:ext>
                </a:extLst>
              </p:cNvPr>
              <p:cNvSpPr txBox="1"/>
              <p:nvPr/>
            </p:nvSpPr>
            <p:spPr>
              <a:xfrm>
                <a:off x="2751607" y="5224330"/>
                <a:ext cx="49725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Curry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C9A35C1-0E7B-4EEE-9324-17B1E7DA8351}"/>
                  </a:ext>
                </a:extLst>
              </p:cNvPr>
              <p:cNvSpPr txBox="1"/>
              <p:nvPr/>
            </p:nvSpPr>
            <p:spPr>
              <a:xfrm>
                <a:off x="3288804" y="5355135"/>
                <a:ext cx="75212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Josephine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703FFAF-2F01-4635-A39E-04B18F6B263F}"/>
                  </a:ext>
                </a:extLst>
              </p:cNvPr>
              <p:cNvSpPr txBox="1"/>
              <p:nvPr/>
            </p:nvSpPr>
            <p:spPr>
              <a:xfrm>
                <a:off x="4088574" y="5252446"/>
                <a:ext cx="6222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Jackson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484EF81-31C8-40CC-A205-0C3686BC9B96}"/>
                  </a:ext>
                </a:extLst>
              </p:cNvPr>
              <p:cNvSpPr txBox="1"/>
              <p:nvPr/>
            </p:nvSpPr>
            <p:spPr>
              <a:xfrm>
                <a:off x="5115488" y="5383251"/>
                <a:ext cx="65755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Klamath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EB07A84-48C3-48E2-A845-25545CA283E1}"/>
                  </a:ext>
                </a:extLst>
              </p:cNvPr>
              <p:cNvSpPr txBox="1"/>
              <p:nvPr/>
            </p:nvSpPr>
            <p:spPr>
              <a:xfrm>
                <a:off x="6162961" y="4745290"/>
                <a:ext cx="4459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Lake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0DAEED5-B600-49BD-BE1D-7F185349430C}"/>
                  </a:ext>
                </a:extLst>
              </p:cNvPr>
              <p:cNvSpPr txBox="1"/>
              <p:nvPr/>
            </p:nvSpPr>
            <p:spPr>
              <a:xfrm>
                <a:off x="7629222" y="4381705"/>
                <a:ext cx="59824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Harney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321E96D-95F6-4D81-A002-C2B06D309CFC}"/>
                  </a:ext>
                </a:extLst>
              </p:cNvPr>
              <p:cNvSpPr txBox="1"/>
              <p:nvPr/>
            </p:nvSpPr>
            <p:spPr>
              <a:xfrm>
                <a:off x="6348268" y="3140202"/>
                <a:ext cx="52129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Crook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03745D-5A96-4096-9171-E65C99245D21}"/>
                  </a:ext>
                </a:extLst>
              </p:cNvPr>
              <p:cNvSpPr txBox="1"/>
              <p:nvPr/>
            </p:nvSpPr>
            <p:spPr>
              <a:xfrm>
                <a:off x="5479276" y="2579475"/>
                <a:ext cx="70884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Jefferson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7CCD1A0-CF59-4B35-AA23-D764E4D1AB25}"/>
                  </a:ext>
                </a:extLst>
              </p:cNvPr>
              <p:cNvSpPr txBox="1"/>
              <p:nvPr/>
            </p:nvSpPr>
            <p:spPr>
              <a:xfrm>
                <a:off x="5333459" y="3429000"/>
                <a:ext cx="7745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Deschutes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13FEAA2-BEF9-4B21-BB5B-1D3579E67A9D}"/>
                  </a:ext>
                </a:extLst>
              </p:cNvPr>
              <p:cNvSpPr txBox="1"/>
              <p:nvPr/>
            </p:nvSpPr>
            <p:spPr>
              <a:xfrm>
                <a:off x="5645667" y="2199313"/>
                <a:ext cx="56457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Wasco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C7CF36B-A1A2-469C-9CC0-2FC7880AF0DB}"/>
                  </a:ext>
                </a:extLst>
              </p:cNvPr>
              <p:cNvSpPr txBox="1"/>
              <p:nvPr/>
            </p:nvSpPr>
            <p:spPr>
              <a:xfrm>
                <a:off x="6085533" y="1494720"/>
                <a:ext cx="6960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Sherman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2FB0754-6617-4352-8987-B06461296C24}"/>
                  </a:ext>
                </a:extLst>
              </p:cNvPr>
              <p:cNvSpPr txBox="1"/>
              <p:nvPr/>
            </p:nvSpPr>
            <p:spPr>
              <a:xfrm>
                <a:off x="6584256" y="1937703"/>
                <a:ext cx="5822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Gilliam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8E18C63-6C8D-430F-9697-8F9453A058B5}"/>
                  </a:ext>
                </a:extLst>
              </p:cNvPr>
              <p:cNvSpPr txBox="1"/>
              <p:nvPr/>
            </p:nvSpPr>
            <p:spPr>
              <a:xfrm>
                <a:off x="7672502" y="3150482"/>
                <a:ext cx="5116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Grant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73FBAC7-F4FD-4ED1-B1B2-40DE47FBA4F1}"/>
                  </a:ext>
                </a:extLst>
              </p:cNvPr>
              <p:cNvSpPr txBox="1"/>
              <p:nvPr/>
            </p:nvSpPr>
            <p:spPr>
              <a:xfrm>
                <a:off x="6698077" y="2786533"/>
                <a:ext cx="67678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Wheeler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0A084DD-6B68-47AF-A47A-08051B024924}"/>
                  </a:ext>
                </a:extLst>
              </p:cNvPr>
              <p:cNvSpPr txBox="1"/>
              <p:nvPr/>
            </p:nvSpPr>
            <p:spPr>
              <a:xfrm>
                <a:off x="8933534" y="3965674"/>
                <a:ext cx="6719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Malheur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3750007-D6E8-45E1-8F2F-504E86278BFF}"/>
                  </a:ext>
                </a:extLst>
              </p:cNvPr>
              <p:cNvSpPr txBox="1"/>
              <p:nvPr/>
            </p:nvSpPr>
            <p:spPr>
              <a:xfrm>
                <a:off x="8895504" y="2362123"/>
                <a:ext cx="51328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Baker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CA26617-7D5F-45F4-965F-6A1EA933113B}"/>
                  </a:ext>
                </a:extLst>
              </p:cNvPr>
              <p:cNvSpPr txBox="1"/>
              <p:nvPr/>
            </p:nvSpPr>
            <p:spPr>
              <a:xfrm>
                <a:off x="7843020" y="1225866"/>
                <a:ext cx="66396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Umatilla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0AFC6C-7D3C-4730-8DAD-3471FAA7310D}"/>
                  </a:ext>
                </a:extLst>
              </p:cNvPr>
              <p:cNvSpPr txBox="1"/>
              <p:nvPr/>
            </p:nvSpPr>
            <p:spPr>
              <a:xfrm>
                <a:off x="9152145" y="1241255"/>
                <a:ext cx="68320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Wallowa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49C977F-CD6C-4D6F-B575-991C7664ABCF}"/>
                  </a:ext>
                </a:extLst>
              </p:cNvPr>
              <p:cNvSpPr txBox="1"/>
              <p:nvPr/>
            </p:nvSpPr>
            <p:spPr>
              <a:xfrm>
                <a:off x="8617275" y="1946794"/>
                <a:ext cx="52770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Union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EF6AF33-4180-4CEF-9495-A292303B3192}"/>
                  </a:ext>
                </a:extLst>
              </p:cNvPr>
              <p:cNvSpPr txBox="1"/>
              <p:nvPr/>
            </p:nvSpPr>
            <p:spPr>
              <a:xfrm>
                <a:off x="7015958" y="1390082"/>
                <a:ext cx="6527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Morrow</a:t>
                </a:r>
              </a:p>
            </p:txBody>
          </p:sp>
        </p:grp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A674297-E82F-45BE-BF77-9AC3D637879F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oha_black-and-white.jpg">
            <a:extLst>
              <a:ext uri="{FF2B5EF4-FFF2-40B4-BE49-F238E27FC236}">
                <a16:creationId xmlns:a16="http://schemas.microsoft.com/office/drawing/2014/main" id="{F3566991-3336-4EA7-97A4-8973F6F357C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4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AD2B-13C8-4F59-B0A8-2F16DC74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Provider or Parent?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172D-3C99-48EF-B944-0F822FC76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Shot-limited and school-only teen immunization patterns reflect a true missed opportunity.</a:t>
            </a:r>
          </a:p>
          <a:p>
            <a:r>
              <a:rPr lang="en-US" dirty="0">
                <a:latin typeface="Candara" panose="020E0502030303020204" pitchFamily="34" charset="0"/>
              </a:rPr>
              <a:t>Teens age 13-17 that don’t have co-administered vaccines almost never become complete for HPV.  </a:t>
            </a:r>
          </a:p>
          <a:p>
            <a:r>
              <a:rPr lang="en-US" dirty="0">
                <a:latin typeface="Candara" panose="020E0502030303020204" pitchFamily="34" charset="0"/>
              </a:rPr>
              <a:t>Does this reflect on parent reluctance, provider lack of enthusiasm, or the interaction of parent and provider?</a:t>
            </a:r>
          </a:p>
          <a:p>
            <a:r>
              <a:rPr lang="en-US" dirty="0">
                <a:latin typeface="Candara" panose="020E0502030303020204" pitchFamily="34" charset="0"/>
              </a:rPr>
              <a:t>Does lack of HPV initiation relate to prior immunization patterns too?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DAE6B5-CB98-423F-B03D-05D47D85733A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7F5F5E2C-9BCB-4B97-9A81-4FCC1CD415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79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D86C00D-EFAB-401F-BD10-412FBB85B3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977074"/>
              </p:ext>
            </p:extLst>
          </p:nvPr>
        </p:nvGraphicFramePr>
        <p:xfrm>
          <a:off x="1249960" y="578840"/>
          <a:ext cx="9739618" cy="587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B01746-0ABF-4F62-8353-4C7AB11FA8BA}"/>
              </a:ext>
            </a:extLst>
          </p:cNvPr>
          <p:cNvCxnSpPr/>
          <p:nvPr/>
        </p:nvCxnSpPr>
        <p:spPr>
          <a:xfrm>
            <a:off x="2281806" y="3280095"/>
            <a:ext cx="239925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7A07EE-9BFC-4C9A-9DDC-FD550F855B40}"/>
              </a:ext>
            </a:extLst>
          </p:cNvPr>
          <p:cNvSpPr txBox="1"/>
          <p:nvPr/>
        </p:nvSpPr>
        <p:spPr>
          <a:xfrm>
            <a:off x="2650921" y="2978092"/>
            <a:ext cx="1264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10% of teens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047E1-BD9E-4AA5-9DF9-EA8BAC63DB33}"/>
              </a:ext>
            </a:extLst>
          </p:cNvPr>
          <p:cNvSpPr txBox="1"/>
          <p:nvPr/>
        </p:nvSpPr>
        <p:spPr>
          <a:xfrm>
            <a:off x="2459372" y="3208573"/>
            <a:ext cx="1587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29% of providers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B7A6D1-4682-4E4F-AB9D-FC3E18CB1757}"/>
              </a:ext>
            </a:extLst>
          </p:cNvPr>
          <p:cNvCxnSpPr/>
          <p:nvPr/>
        </p:nvCxnSpPr>
        <p:spPr>
          <a:xfrm flipV="1">
            <a:off x="9177556" y="1610686"/>
            <a:ext cx="0" cy="830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F6DFFB-BEDF-4C6D-B6FE-800B997A9957}"/>
              </a:ext>
            </a:extLst>
          </p:cNvPr>
          <p:cNvCxnSpPr/>
          <p:nvPr/>
        </p:nvCxnSpPr>
        <p:spPr>
          <a:xfrm>
            <a:off x="9236279" y="1795244"/>
            <a:ext cx="156035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A1B66BD-4AF9-40AB-8616-E79458C36AAF}"/>
              </a:ext>
            </a:extLst>
          </p:cNvPr>
          <p:cNvSpPr txBox="1"/>
          <p:nvPr/>
        </p:nvSpPr>
        <p:spPr>
          <a:xfrm>
            <a:off x="9296400" y="1483354"/>
            <a:ext cx="1264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33% of teens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40C436-8E43-4D9D-BC63-6684BEF5B1EC}"/>
              </a:ext>
            </a:extLst>
          </p:cNvPr>
          <p:cNvSpPr txBox="1"/>
          <p:nvPr/>
        </p:nvSpPr>
        <p:spPr>
          <a:xfrm>
            <a:off x="9134881" y="1768581"/>
            <a:ext cx="1587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18% of providers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6D660B-7415-4902-9BD2-2026B65FA0D3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oha_black-and-white.jpg">
            <a:extLst>
              <a:ext uri="{FF2B5EF4-FFF2-40B4-BE49-F238E27FC236}">
                <a16:creationId xmlns:a16="http://schemas.microsoft.com/office/drawing/2014/main" id="{068ACB26-2EF6-411F-B935-F08A53E7CC6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8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89253A-0971-4A0F-A98A-9DF614A75A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899452"/>
              </p:ext>
            </p:extLst>
          </p:nvPr>
        </p:nvGraphicFramePr>
        <p:xfrm>
          <a:off x="1400961" y="645952"/>
          <a:ext cx="9529894" cy="58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4B7439-DC6B-48FE-AC8D-0430831269E1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F27FE692-8751-4DE1-ACA9-E28C9031995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92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4F071-AF79-42FC-9FA0-71433FD9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Urban-Rural Differences and Shot Limited Teens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F5F1-3EF1-481C-865A-85174F96B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Nationally a gap has been found between urban and rural teens for HPV.</a:t>
            </a:r>
          </a:p>
          <a:p>
            <a:r>
              <a:rPr lang="en-US" dirty="0">
                <a:latin typeface="Candara" panose="020E0502030303020204" pitchFamily="34" charset="0"/>
              </a:rPr>
              <a:t>In Oregon, urban teens are 1.2 times as likely to become HPV UTD as teens in rural settings.</a:t>
            </a:r>
          </a:p>
          <a:p>
            <a:r>
              <a:rPr lang="en-US" dirty="0">
                <a:latin typeface="Candara" panose="020E0502030303020204" pitchFamily="34" charset="0"/>
              </a:rPr>
              <a:t>When controlling for shot-limited and school-only immunizations, there is no longer a visible urban-rural difference.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8D4FA08-C5E6-4F34-B6BB-7224FDC00F00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F970D0BA-B3B5-4BC0-9720-E9A2E3553A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5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3004-6982-421A-A65E-07A5145D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Prior Immunization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DA645-7E09-42E9-8BB9-3E6A3E8BB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Does a teen’s prior and early history of immunization predict whether they will get HPV immunization?</a:t>
            </a:r>
          </a:p>
          <a:p>
            <a:r>
              <a:rPr lang="en-US" dirty="0">
                <a:latin typeface="Candara" panose="020E0502030303020204" pitchFamily="34" charset="0"/>
              </a:rPr>
              <a:t>Hard to assess as many children move in and out of state.</a:t>
            </a:r>
          </a:p>
          <a:p>
            <a:r>
              <a:rPr lang="en-US" dirty="0">
                <a:latin typeface="Candara" panose="020E0502030303020204" pitchFamily="34" charset="0"/>
              </a:rPr>
              <a:t>One way is to only look at teens who</a:t>
            </a:r>
          </a:p>
          <a:p>
            <a:pPr lvl="1"/>
            <a:r>
              <a:rPr lang="en-US" dirty="0">
                <a:latin typeface="Candara" panose="020E0502030303020204" pitchFamily="34" charset="0"/>
              </a:rPr>
              <a:t>Were born in Oregon, &amp;</a:t>
            </a:r>
          </a:p>
          <a:p>
            <a:pPr lvl="1"/>
            <a:r>
              <a:rPr lang="en-US" dirty="0">
                <a:latin typeface="Candara" panose="020E0502030303020204" pitchFamily="34" charset="0"/>
              </a:rPr>
              <a:t>Have evidence of still being here such as having school-required tdap.</a:t>
            </a:r>
          </a:p>
          <a:p>
            <a:r>
              <a:rPr lang="en-US" dirty="0">
                <a:latin typeface="Candara" panose="020E0502030303020204" pitchFamily="34" charset="0"/>
              </a:rPr>
              <a:t>About 93% of Oregon teens get a tdap by the 7</a:t>
            </a:r>
            <a:r>
              <a:rPr lang="en-US" baseline="30000" dirty="0">
                <a:latin typeface="Candara" panose="020E0502030303020204" pitchFamily="34" charset="0"/>
              </a:rPr>
              <a:t>th</a:t>
            </a:r>
            <a:r>
              <a:rPr lang="en-US" dirty="0">
                <a:latin typeface="Candara" panose="020E0502030303020204" pitchFamily="34" charset="0"/>
              </a:rPr>
              <a:t> grade.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B9CA26-C474-43F2-8F42-071FD11B96A4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2B2DAD9F-B283-477F-B4E6-5FBAFD1125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20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31824B-19D8-4366-83B4-A872F0C0C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03619"/>
              </p:ext>
            </p:extLst>
          </p:nvPr>
        </p:nvGraphicFramePr>
        <p:xfrm>
          <a:off x="1423987" y="271462"/>
          <a:ext cx="9344026" cy="631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87804-3FAC-4F01-95DB-1E16E7523C5D}"/>
              </a:ext>
            </a:extLst>
          </p:cNvPr>
          <p:cNvCxnSpPr>
            <a:cxnSpLocks/>
          </p:cNvCxnSpPr>
          <p:nvPr/>
        </p:nvCxnSpPr>
        <p:spPr>
          <a:xfrm flipV="1">
            <a:off x="6028888" y="1661020"/>
            <a:ext cx="0" cy="4320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E39C40-77E1-486D-BE3D-C42A137FF05C}"/>
              </a:ext>
            </a:extLst>
          </p:cNvPr>
          <p:cNvCxnSpPr>
            <a:cxnSpLocks/>
          </p:cNvCxnSpPr>
          <p:nvPr/>
        </p:nvCxnSpPr>
        <p:spPr>
          <a:xfrm flipV="1">
            <a:off x="8001699" y="1661020"/>
            <a:ext cx="0" cy="4320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347E74-CF2E-4801-849D-46BA97F5955F}"/>
              </a:ext>
            </a:extLst>
          </p:cNvPr>
          <p:cNvCxnSpPr>
            <a:cxnSpLocks/>
          </p:cNvCxnSpPr>
          <p:nvPr/>
        </p:nvCxnSpPr>
        <p:spPr>
          <a:xfrm flipV="1">
            <a:off x="2339130" y="1661020"/>
            <a:ext cx="0" cy="4320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ACB3E2-3698-4509-883D-7B82625A89BF}"/>
              </a:ext>
            </a:extLst>
          </p:cNvPr>
          <p:cNvCxnSpPr>
            <a:cxnSpLocks/>
          </p:cNvCxnSpPr>
          <p:nvPr/>
        </p:nvCxnSpPr>
        <p:spPr>
          <a:xfrm flipV="1">
            <a:off x="9940954" y="1661019"/>
            <a:ext cx="0" cy="4320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40DBF1-C309-4FE5-B3EE-C28EAB5C23D6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oha_black-and-white.jpg">
            <a:extLst>
              <a:ext uri="{FF2B5EF4-FFF2-40B4-BE49-F238E27FC236}">
                <a16:creationId xmlns:a16="http://schemas.microsoft.com/office/drawing/2014/main" id="{1C7933D0-AACF-4852-9B09-E7A73B6795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9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70A8E2-FCD4-4921-B0F7-D6AAD8BEE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763208"/>
              </p:ext>
            </p:extLst>
          </p:nvPr>
        </p:nvGraphicFramePr>
        <p:xfrm>
          <a:off x="1492898" y="466530"/>
          <a:ext cx="9088016" cy="5955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9176D9-AE04-4527-9F7D-76F07B32575E}"/>
              </a:ext>
            </a:extLst>
          </p:cNvPr>
          <p:cNvCxnSpPr>
            <a:cxnSpLocks/>
          </p:cNvCxnSpPr>
          <p:nvPr/>
        </p:nvCxnSpPr>
        <p:spPr>
          <a:xfrm flipV="1">
            <a:off x="7335830" y="1726163"/>
            <a:ext cx="0" cy="4152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7D7CE7-83B6-49A5-837B-7D9FFD231F90}"/>
              </a:ext>
            </a:extLst>
          </p:cNvPr>
          <p:cNvCxnSpPr>
            <a:cxnSpLocks/>
          </p:cNvCxnSpPr>
          <p:nvPr/>
        </p:nvCxnSpPr>
        <p:spPr>
          <a:xfrm flipV="1">
            <a:off x="2125668" y="1726163"/>
            <a:ext cx="0" cy="4152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A3A6DA-DA49-44B1-8291-903F95209853}"/>
              </a:ext>
            </a:extLst>
          </p:cNvPr>
          <p:cNvCxnSpPr>
            <a:cxnSpLocks/>
          </p:cNvCxnSpPr>
          <p:nvPr/>
        </p:nvCxnSpPr>
        <p:spPr>
          <a:xfrm>
            <a:off x="2304661" y="3354312"/>
            <a:ext cx="48082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7C3261E-92C4-4CF3-97BF-C5351DE2BDC0}"/>
              </a:ext>
            </a:extLst>
          </p:cNvPr>
          <p:cNvSpPr txBox="1"/>
          <p:nvPr/>
        </p:nvSpPr>
        <p:spPr>
          <a:xfrm>
            <a:off x="3502851" y="3018664"/>
            <a:ext cx="241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24% of OR-born w/tdap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7B17A8-1A25-44C7-B6BC-D1F77E8F21B3}"/>
              </a:ext>
            </a:extLst>
          </p:cNvPr>
          <p:cNvCxnSpPr>
            <a:cxnSpLocks/>
          </p:cNvCxnSpPr>
          <p:nvPr/>
        </p:nvCxnSpPr>
        <p:spPr>
          <a:xfrm flipV="1">
            <a:off x="2634144" y="2558643"/>
            <a:ext cx="5209562" cy="168618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405720-10F0-4878-BF20-1A3B84FF81C7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oha_black-and-white.jpg">
            <a:extLst>
              <a:ext uri="{FF2B5EF4-FFF2-40B4-BE49-F238E27FC236}">
                <a16:creationId xmlns:a16="http://schemas.microsoft.com/office/drawing/2014/main" id="{FD34F89D-0EE2-4C80-9F6E-55E3CA8D55B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10E308-BCE0-48DB-A91D-B7C749632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035830"/>
              </p:ext>
            </p:extLst>
          </p:nvPr>
        </p:nvGraphicFramePr>
        <p:xfrm>
          <a:off x="906010" y="402672"/>
          <a:ext cx="10352015" cy="613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4AFF5E3-9FBA-40CB-A885-60E702133F20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00FBDA60-BC1B-4CC6-97AD-D7680C15A1B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5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17BA-0129-493C-8A61-C45CF25A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So What is the ALERT IIS?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322E-D57E-4B68-ADA7-F1D00578D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48200" cy="401311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Alert IIS is Oregon’s all-age immunization information system.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ALERT IIS is one of the most complete childhood IIS in the U.S. according to the CDC.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Most shots are reported in real-time to ALERT IIS through bi-directional exchanges with EHRs.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52F95-5D7C-4F5F-A0BE-1CEA44318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833" y="1808456"/>
            <a:ext cx="2428875" cy="1885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870FC7-4324-4AEE-A381-587B99BDB5F8}"/>
              </a:ext>
            </a:extLst>
          </p:cNvPr>
          <p:cNvSpPr txBox="1"/>
          <p:nvPr/>
        </p:nvSpPr>
        <p:spPr>
          <a:xfrm>
            <a:off x="6269833" y="1480122"/>
            <a:ext cx="242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ALERT data In the past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FF486E-8016-4235-932C-C1405E8DE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141" y="3293524"/>
            <a:ext cx="1743075" cy="2628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0457D13-9874-4BFA-A457-82B83E1236EB}"/>
              </a:ext>
            </a:extLst>
          </p:cNvPr>
          <p:cNvSpPr txBox="1"/>
          <p:nvPr/>
        </p:nvSpPr>
        <p:spPr>
          <a:xfrm>
            <a:off x="8779912" y="4140508"/>
            <a:ext cx="1081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ALERT today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D7A00A-565D-4342-8B56-F3213E8BB5C9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oha_black-and-white.jpg">
            <a:extLst>
              <a:ext uri="{FF2B5EF4-FFF2-40B4-BE49-F238E27FC236}">
                <a16:creationId xmlns:a16="http://schemas.microsoft.com/office/drawing/2014/main" id="{ECD625D1-07D7-4D37-AA6D-AC1ED879907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5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B9A245-933C-421A-8E65-9DDE69182A3C}"/>
              </a:ext>
            </a:extLst>
          </p:cNvPr>
          <p:cNvSpPr txBox="1"/>
          <p:nvPr/>
        </p:nvSpPr>
        <p:spPr>
          <a:xfrm>
            <a:off x="1996580" y="556667"/>
            <a:ext cx="6551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Prior History Vs HPV Initiation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92A87-1DCC-438B-B3E7-8CC82233D528}"/>
              </a:ext>
            </a:extLst>
          </p:cNvPr>
          <p:cNvSpPr txBox="1"/>
          <p:nvPr/>
        </p:nvSpPr>
        <p:spPr>
          <a:xfrm>
            <a:off x="1325462" y="1524756"/>
            <a:ext cx="8469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anose="020E0502030303020204" pitchFamily="34" charset="0"/>
              </a:rPr>
              <a:t>There is a very black and white relation between getting pretty much everything on the ACIP schedule (other than flu) and starting HPV.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anose="020E0502030303020204" pitchFamily="34" charset="0"/>
              </a:rPr>
              <a:t>Getting everything doesn’t mean getting it on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anose="020E0502030303020204" pitchFamily="34" charset="0"/>
              </a:rPr>
              <a:t>Missing a few shots versus missing a lot has the same effect on HPV initiation.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anose="020E0502030303020204" pitchFamily="34" charset="0"/>
              </a:rPr>
              <a:t>This suggests a stronger role for providers than parents.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381BFD6-FECD-4012-A1B6-33B8E95BD8CA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oha_black-and-white.jpg">
            <a:extLst>
              <a:ext uri="{FF2B5EF4-FFF2-40B4-BE49-F238E27FC236}">
                <a16:creationId xmlns:a16="http://schemas.microsoft.com/office/drawing/2014/main" id="{BD517D2E-99C8-44C4-9711-116AD667B08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20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DAFC-E72F-440D-A2F7-1510FCAE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Crystal Ball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12E23-88BA-49A8-BA27-F0681F319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82343" cy="4351338"/>
          </a:xfrm>
        </p:spPr>
        <p:txBody>
          <a:bodyPr/>
          <a:lstStyle/>
          <a:p>
            <a:r>
              <a:rPr lang="en-US" sz="2400" dirty="0">
                <a:latin typeface="Candara" panose="020E0502030303020204" pitchFamily="34" charset="0"/>
              </a:rPr>
              <a:t>Based on prior immunization history, how much can we expect HPV initiation rates to increase in the future?</a:t>
            </a:r>
          </a:p>
          <a:p>
            <a:r>
              <a:rPr lang="en-US" sz="2400" dirty="0">
                <a:latin typeface="Candara" panose="020E0502030303020204" pitchFamily="34" charset="0"/>
              </a:rPr>
              <a:t>2019 HPV initiation rate: 70.5%</a:t>
            </a:r>
          </a:p>
          <a:p>
            <a:r>
              <a:rPr lang="en-US" sz="2400" dirty="0">
                <a:latin typeface="Candara" panose="020E0502030303020204" pitchFamily="34" charset="0"/>
              </a:rPr>
              <a:t>In ten years (2029), given current childhood patterns: 76%</a:t>
            </a:r>
          </a:p>
          <a:p>
            <a:r>
              <a:rPr lang="en-US" sz="2400" dirty="0">
                <a:latin typeface="Candara" panose="020E0502030303020204" pitchFamily="34" charset="0"/>
              </a:rPr>
              <a:t>If we want to do better than this, then we need to:</a:t>
            </a:r>
          </a:p>
          <a:p>
            <a:pPr marL="971550" lvl="1" indent="-514350">
              <a:buAutoNum type="alphaLcParenR"/>
            </a:pPr>
            <a:r>
              <a:rPr lang="en-US" sz="2000" dirty="0">
                <a:latin typeface="Candara" panose="020E0502030303020204" pitchFamily="34" charset="0"/>
              </a:rPr>
              <a:t>Improve provider catch-up and reduce missed opportunities at all ages</a:t>
            </a:r>
          </a:p>
          <a:p>
            <a:pPr marL="971550" lvl="1" indent="-514350">
              <a:buAutoNum type="alphaLcParenR"/>
            </a:pPr>
            <a:r>
              <a:rPr lang="en-US" sz="2000" dirty="0">
                <a:latin typeface="Candara" panose="020E0502030303020204" pitchFamily="34" charset="0"/>
              </a:rPr>
              <a:t>Increase provider recommendations of HPV </a:t>
            </a:r>
          </a:p>
          <a:p>
            <a:pPr marL="971550" lvl="1" indent="-514350">
              <a:buAutoNum type="alphaLcParenR"/>
            </a:pPr>
            <a:r>
              <a:rPr lang="en-US" sz="2000" dirty="0">
                <a:latin typeface="Candara" panose="020E0502030303020204" pitchFamily="34" charset="0"/>
              </a:rPr>
              <a:t>Reduce the rate of school-only or shot limiting among teens.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8A6112-D35A-42B1-A9A4-71F4C3305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470" y="886619"/>
            <a:ext cx="2619375" cy="1743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796979-5680-4A17-93D2-CC114153B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470" y="886618"/>
            <a:ext cx="2619375" cy="174307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E6F707-F808-4068-98C0-F704D1A90E18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oha_black-and-white.jpg">
            <a:extLst>
              <a:ext uri="{FF2B5EF4-FFF2-40B4-BE49-F238E27FC236}">
                <a16:creationId xmlns:a16="http://schemas.microsoft.com/office/drawing/2014/main" id="{490C0D46-D38D-433D-99BD-E13DD3FC4A2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9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AA4D4-91A1-4255-A4C6-E4F87557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Caveat for Projecting Immunizations to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D6E4-194A-4A28-AFDB-9152A2915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Immunization profiles for Oregon teens may not translate to HPV risk for Oregon adults.</a:t>
            </a:r>
          </a:p>
          <a:p>
            <a:r>
              <a:rPr lang="en-US" dirty="0">
                <a:latin typeface="Candara" panose="020E0502030303020204" pitchFamily="34" charset="0"/>
              </a:rPr>
              <a:t>Roughly half of teens will move out of Oregon as adults- </a:t>
            </a:r>
          </a:p>
          <a:p>
            <a:r>
              <a:rPr lang="en-US" dirty="0">
                <a:latin typeface="Candara" panose="020E0502030303020204" pitchFamily="34" charset="0"/>
              </a:rPr>
              <a:t>and about half of current young adults have moved into Oregon.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EE4242-BD1E-4CDF-9F37-F71D466260C5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F76377F9-203D-4B65-84A4-E3ED19BF40B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96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BCEF8-0647-4BA3-B450-D868FDD8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8295" y="1304692"/>
            <a:ext cx="4950204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47930-FFD9-48CA-BD55-18D5FDF85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022" y="4689445"/>
            <a:ext cx="10515600" cy="7214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ndara" panose="020E0502030303020204" pitchFamily="34" charset="0"/>
              </a:rPr>
              <a:t>Contact information: </a:t>
            </a:r>
            <a:r>
              <a:rPr lang="en-US" dirty="0">
                <a:latin typeface="Candara" panose="020E0502030303020204" pitchFamily="34" charset="0"/>
                <a:hlinkClick r:id="rId2"/>
              </a:rPr>
              <a:t>steve.g.robison@state.or.us</a:t>
            </a:r>
            <a:endParaRPr lang="en-US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8C4E68-0D24-4F19-A82C-6C6E16BA8F68}"/>
              </a:ext>
            </a:extLst>
          </p:cNvPr>
          <p:cNvCxnSpPr>
            <a:cxnSpLocks/>
          </p:cNvCxnSpPr>
          <p:nvPr/>
        </p:nvCxnSpPr>
        <p:spPr>
          <a:xfrm>
            <a:off x="527807" y="6276886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1B93D18C-8FFD-457E-8937-8CA687CB872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2121" y="6057027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2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44DD-9F67-4C3D-9BF5-EF3F5DEA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HPV and Teen Shots in Oregon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F93CB-F1CF-4EAE-9E47-97229DAB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ALERT IIS is used for adolescent rates every May (synched to school year).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233,000 teens age 13 to 17 with a tdap in Oregon, and 178,000 with at least one HPV.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Almost 1,600 sources reported HPV for teens- around 500 private practices with more than 20 teen clients included.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So are there 233,000 stories for teens, why or why not HPV?</a:t>
            </a:r>
          </a:p>
          <a:p>
            <a:r>
              <a:rPr lang="en-US" sz="2400" dirty="0">
                <a:latin typeface="Candara" panose="020E0502030303020204" pitchFamily="34" charset="0"/>
              </a:rPr>
              <a:t>Are there 1,600 stories for providers?</a:t>
            </a:r>
          </a:p>
          <a:p>
            <a:r>
              <a:rPr lang="en-US" sz="2400" dirty="0">
                <a:latin typeface="Candara" panose="020E0502030303020204" pitchFamily="34" charset="0"/>
              </a:rPr>
              <a:t>Goal of analysis using ALERT IIS- looking for commonalities across all individual stories.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62FC056-E25B-4ED5-BA4B-B8FEE25725A6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6D877255-BFC1-4B5B-9BB9-B9389E6450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9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1E736-2C91-4E46-82DE-218E2432B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Oregon HPV Immunization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A1E8-582D-4994-B0B3-D7A7AFD24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6185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ndara" panose="020E0502030303020204" pitchFamily="34" charset="0"/>
              </a:rPr>
              <a:t>Patterns:</a:t>
            </a:r>
          </a:p>
          <a:p>
            <a:r>
              <a:rPr lang="en-US" sz="2400" dirty="0">
                <a:latin typeface="Candara" panose="020E0502030303020204" pitchFamily="34" charset="0"/>
              </a:rPr>
              <a:t>Rates of HPV initiation and completion are slowly increasing in Oregon.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Increases are happening across all categories of race/ethnicity.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Starting HPV on-time and completing HPV series are closely linked.</a:t>
            </a:r>
          </a:p>
          <a:p>
            <a:r>
              <a:rPr lang="en-US" sz="2400" dirty="0">
                <a:latin typeface="Candara" panose="020E0502030303020204" pitchFamily="34" charset="0"/>
              </a:rPr>
              <a:t>Rural-Urban and northern-southern region disparities exist in Oregon for HPV</a:t>
            </a:r>
            <a:r>
              <a:rPr lang="en-US" dirty="0"/>
              <a:t>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AFA65D-E45D-417F-B229-0DBE3C129A2D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926725E6-A373-4391-8FF5-F973179EFC6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3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1B83510-490A-4A20-AE70-F26566D2B3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101061"/>
              </p:ext>
            </p:extLst>
          </p:nvPr>
        </p:nvGraphicFramePr>
        <p:xfrm>
          <a:off x="780176" y="494954"/>
          <a:ext cx="10649824" cy="575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9D6E6C7-965D-4858-9993-9027FE827FE3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116FB29F-075F-4CFD-986B-D29BD0D5755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1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33146F-F4C1-4657-AD8A-8F55BA8372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0" y="323240"/>
            <a:ext cx="10981731" cy="653476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CA4C3B-C2F2-439E-83E1-75E2F84B1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125" y="9556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ndara" panose="020E0502030303020204" pitchFamily="34" charset="0"/>
              </a:rPr>
              <a:t>Oregon 2019 Adolescent Age 13-17HPV UTD Rates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95918D-CF7A-4BD7-975E-BCEBD8FBC9A9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oha_black-and-white.jpg">
            <a:extLst>
              <a:ext uri="{FF2B5EF4-FFF2-40B4-BE49-F238E27FC236}">
                <a16:creationId xmlns:a16="http://schemas.microsoft.com/office/drawing/2014/main" id="{961B7A99-42AE-425C-BE90-9EF75ACAD8B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9B44D6-58B1-4EAA-9E61-D045ADE3DEA2}"/>
              </a:ext>
            </a:extLst>
          </p:cNvPr>
          <p:cNvSpPr/>
          <p:nvPr/>
        </p:nvSpPr>
        <p:spPr>
          <a:xfrm>
            <a:off x="763397" y="830511"/>
            <a:ext cx="105155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ndara" panose="020E0502030303020204" pitchFamily="34" charset="0"/>
                <a:cs typeface="Calibri" panose="020F0502020204030204" pitchFamily="34" charset="0"/>
              </a:rPr>
              <a:t>Oregon HPV Vaccination by Race/Ethnicity, Age 13-17</a:t>
            </a:r>
          </a:p>
          <a:p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				</a:t>
            </a:r>
          </a:p>
          <a:p>
            <a:r>
              <a:rPr lang="en-US" b="1" dirty="0">
                <a:solidFill>
                  <a:srgbClr val="000000"/>
                </a:solidFill>
              </a:rPr>
              <a:t>	               </a:t>
            </a:r>
            <a:r>
              <a:rPr lang="en-US" sz="2800" dirty="0">
                <a:solidFill>
                  <a:srgbClr val="000000"/>
                </a:solidFill>
              </a:rPr>
              <a:t>HPV Initiation	      HPV Completion(UTD)</a:t>
            </a:r>
          </a:p>
          <a:p>
            <a:r>
              <a:rPr lang="en-US" sz="2800" u="sng" dirty="0">
                <a:solidFill>
                  <a:srgbClr val="000000"/>
                </a:solidFill>
              </a:rPr>
              <a:t>		2018  	   2019		2018	   2019	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White		62.9%	   68.3%		43.1%	   48.7%	</a:t>
            </a:r>
          </a:p>
          <a:p>
            <a:r>
              <a:rPr lang="en-US" sz="2800" dirty="0">
                <a:solidFill>
                  <a:srgbClr val="000000"/>
                </a:solidFill>
              </a:rPr>
              <a:t>Black		69.2%	   73.5%		47.1%	   52.6%	</a:t>
            </a:r>
          </a:p>
          <a:p>
            <a:r>
              <a:rPr lang="fi-FI" sz="2800" dirty="0">
                <a:solidFill>
                  <a:srgbClr val="000000"/>
                </a:solidFill>
              </a:rPr>
              <a:t>AIAN		72.7%	   78.9%		51.3%	   59.8%	</a:t>
            </a:r>
          </a:p>
          <a:p>
            <a:r>
              <a:rPr lang="fi-FI" sz="2800" dirty="0">
                <a:solidFill>
                  <a:srgbClr val="000000"/>
                </a:solidFill>
              </a:rPr>
              <a:t>Asian		68.2%	   73.4%		48.0%	   54.9%	</a:t>
            </a:r>
          </a:p>
          <a:p>
            <a:r>
              <a:rPr lang="en-US" sz="2800" dirty="0">
                <a:solidFill>
                  <a:srgbClr val="000000"/>
                </a:solidFill>
              </a:rPr>
              <a:t>NHPI		68.9%	   74.0%		45.5%	   52.5%	</a:t>
            </a:r>
          </a:p>
          <a:p>
            <a:r>
              <a:rPr lang="it-IT" sz="2800" u="sng" dirty="0">
                <a:solidFill>
                  <a:srgbClr val="000000"/>
                </a:solidFill>
              </a:rPr>
              <a:t>Latino		72.1%	   76.7%		48.0%	   55.1%	</a:t>
            </a:r>
          </a:p>
          <a:p>
            <a:r>
              <a:rPr lang="en-US" sz="2000" i="1" dirty="0">
                <a:solidFill>
                  <a:srgbClr val="000000"/>
                </a:solidFill>
              </a:rPr>
              <a:t>note: categories are not mutually exclusive</a:t>
            </a:r>
            <a:r>
              <a:rPr lang="en-US" sz="2800" i="1" dirty="0">
                <a:solidFill>
                  <a:srgbClr val="000000"/>
                </a:solidFill>
              </a:rPr>
              <a:t>	</a:t>
            </a:r>
            <a:r>
              <a:rPr lang="en-US" sz="2800" dirty="0">
                <a:solidFill>
                  <a:srgbClr val="000000"/>
                </a:solidFill>
              </a:rPr>
              <a:t>				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0CA8063-964D-440D-8D08-DE33AABC9702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oha_black-and-white.jpg">
            <a:extLst>
              <a:ext uri="{FF2B5EF4-FFF2-40B4-BE49-F238E27FC236}">
                <a16:creationId xmlns:a16="http://schemas.microsoft.com/office/drawing/2014/main" id="{9179D26A-5E8F-419B-B82F-224A21B225D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3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311B-8E5F-4E14-A031-9B23737A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Starting vs Completing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E3848-FF30-4D27-993D-02774F5E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25" y="1690688"/>
            <a:ext cx="7925955" cy="4351338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The problem of HPV completion is a problem of timely HPV initiation</a:t>
            </a:r>
          </a:p>
          <a:p>
            <a:r>
              <a:rPr lang="en-US" dirty="0">
                <a:latin typeface="Candara" panose="020E0502030303020204" pitchFamily="34" charset="0"/>
              </a:rPr>
              <a:t>Teens who  start on time are 1.4 times as likely to complete the HPV series as those who start late.</a:t>
            </a:r>
          </a:p>
          <a:p>
            <a:pPr marL="0" indent="0">
              <a:buNone/>
            </a:pPr>
            <a:r>
              <a:rPr lang="en-US" dirty="0">
                <a:latin typeface="Candara" panose="020E0502030303020204" pitchFamily="34" charset="0"/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671C573-7EF5-4E0D-BB64-5F20FAA7F3FA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1A4AB3BE-C0C7-4C9B-B0C4-69896A9264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1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0F721EC-CB40-4101-8DFA-57E8F78C9C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715141"/>
              </p:ext>
            </p:extLst>
          </p:nvPr>
        </p:nvGraphicFramePr>
        <p:xfrm>
          <a:off x="1451295" y="419878"/>
          <a:ext cx="9395669" cy="6106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A0A71-0832-422F-AEA4-799408E762F1}"/>
              </a:ext>
            </a:extLst>
          </p:cNvPr>
          <p:cNvCxnSpPr>
            <a:cxnSpLocks/>
          </p:cNvCxnSpPr>
          <p:nvPr/>
        </p:nvCxnSpPr>
        <p:spPr>
          <a:xfrm>
            <a:off x="293615" y="6612460"/>
            <a:ext cx="11136385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ha_black-and-white.jpg">
            <a:extLst>
              <a:ext uri="{FF2B5EF4-FFF2-40B4-BE49-F238E27FC236}">
                <a16:creationId xmlns:a16="http://schemas.microsoft.com/office/drawing/2014/main" id="{6FBB8935-C16F-48F9-BC05-E56CAE6C44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9189" y="6421948"/>
            <a:ext cx="1162811" cy="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5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7600</TotalTime>
  <Words>1061</Words>
  <Application>Microsoft Office PowerPoint</Application>
  <PresentationFormat>Widescreen</PresentationFormat>
  <Paragraphs>150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Candara</vt:lpstr>
      <vt:lpstr>Office Theme</vt:lpstr>
      <vt:lpstr>Observations from the Well: ALERT IIS Data and HPV</vt:lpstr>
      <vt:lpstr>So What is the ALERT IIS?</vt:lpstr>
      <vt:lpstr>HPV and Teen Shots in Oregon</vt:lpstr>
      <vt:lpstr>Oregon HPV Immunization Rates</vt:lpstr>
      <vt:lpstr>PowerPoint Presentation</vt:lpstr>
      <vt:lpstr>Oregon 2019 Adolescent Age 13-17HPV UTD Rates</vt:lpstr>
      <vt:lpstr>PowerPoint Presentation</vt:lpstr>
      <vt:lpstr>Starting vs Completing</vt:lpstr>
      <vt:lpstr>PowerPoint Presentation</vt:lpstr>
      <vt:lpstr>Teen HPV Immunization Failures</vt:lpstr>
      <vt:lpstr>PowerPoint Presentation</vt:lpstr>
      <vt:lpstr>Provider or Parent?</vt:lpstr>
      <vt:lpstr>PowerPoint Presentation</vt:lpstr>
      <vt:lpstr>PowerPoint Presentation</vt:lpstr>
      <vt:lpstr>Urban-Rural Differences and Shot Limited Teens</vt:lpstr>
      <vt:lpstr>Prior Immunization History</vt:lpstr>
      <vt:lpstr>PowerPoint Presentation</vt:lpstr>
      <vt:lpstr>PowerPoint Presentation</vt:lpstr>
      <vt:lpstr>PowerPoint Presentation</vt:lpstr>
      <vt:lpstr>PowerPoint Presentation</vt:lpstr>
      <vt:lpstr>Crystal Ball Time</vt:lpstr>
      <vt:lpstr>Caveat for Projecting Immunizations to Disease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from the Well: ALERT IIS Data and HPV</dc:title>
  <dc:creator>ROBISON Steve G</dc:creator>
  <cp:lastModifiedBy>ROBISON Steve G</cp:lastModifiedBy>
  <cp:revision>51</cp:revision>
  <dcterms:created xsi:type="dcterms:W3CDTF">2019-05-22T19:07:03Z</dcterms:created>
  <dcterms:modified xsi:type="dcterms:W3CDTF">2019-06-06T17:26:48Z</dcterms:modified>
</cp:coreProperties>
</file>